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Lato"/>
      <p:regular r:id="rId16"/>
      <p:bold r:id="rId17"/>
      <p:italic r:id="rId18"/>
      <p:boldItalic r:id="rId19"/>
    </p:embeddedFont>
    <p:embeddedFont>
      <p:font typeface="Inter"/>
      <p:regular r:id="rId20"/>
      <p:bold r:id="rId21"/>
      <p:italic r:id="rId22"/>
      <p:boldItalic r:id="rId23"/>
    </p:embeddedFont>
    <p:embeddedFont>
      <p:font typeface="Lato Black"/>
      <p:bold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-regular.fntdata"/><Relationship Id="rId22" Type="http://schemas.openxmlformats.org/officeDocument/2006/relationships/font" Target="fonts/Inter-italic.fntdata"/><Relationship Id="rId21" Type="http://schemas.openxmlformats.org/officeDocument/2006/relationships/font" Target="fonts/Inter-bold.fntdata"/><Relationship Id="rId24" Type="http://schemas.openxmlformats.org/officeDocument/2006/relationships/font" Target="fonts/LatoBlack-bold.fntdata"/><Relationship Id="rId23" Type="http://schemas.openxmlformats.org/officeDocument/2006/relationships/font" Target="fonts/Inter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LatoBlack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Lato-bold.fntdata"/><Relationship Id="rId16" Type="http://schemas.openxmlformats.org/officeDocument/2006/relationships/font" Target="fonts/Lato-regular.fntdata"/><Relationship Id="rId19" Type="http://schemas.openxmlformats.org/officeDocument/2006/relationships/font" Target="fonts/Lato-boldItalic.fntdata"/><Relationship Id="rId18" Type="http://schemas.openxmlformats.org/officeDocument/2006/relationships/font" Target="fonts/Lat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0af4f50b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0af4f50b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70af4f50ba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70af4f50ba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8b7a5f57cc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8b7a5f57cc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8b7a5f57cc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8b7a5f57c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70af4f50ba_0_6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70af4f50ba_0_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9a78e7cc56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9a78e7cc5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9a78e7cc5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9a78e7cc5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9a78e7cc56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9a78e7cc56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70af4f50ba_0_7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70af4f50ba_0_7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9da0a02e9d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9da0a02e9d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" name="Google Shape;19;p4"/>
          <p:cNvSpPr txBox="1"/>
          <p:nvPr>
            <p:ph idx="2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" name="Google Shape;25;p5"/>
          <p:cNvSpPr txBox="1"/>
          <p:nvPr>
            <p:ph idx="3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" name="Google Shape;29;p6"/>
          <p:cNvSpPr txBox="1"/>
          <p:nvPr>
            <p:ph idx="2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" name="Google Shape;34;p7"/>
          <p:cNvSpPr txBox="1"/>
          <p:nvPr>
            <p:ph idx="2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" name="Google Shape;43;p9"/>
          <p:cNvSpPr txBox="1"/>
          <p:nvPr>
            <p:ph idx="3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" name="Google Shape;47;p10"/>
          <p:cNvSpPr txBox="1"/>
          <p:nvPr>
            <p:ph idx="2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1"/>
          <p:cNvSpPr txBox="1"/>
          <p:nvPr>
            <p:ph idx="2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" name="Google Shape;55;p12"/>
          <p:cNvSpPr txBox="1"/>
          <p:nvPr>
            <p:ph idx="2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b="1" sz="2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>
            <p:ph idx="2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buNone/>
              <a:defRPr b="1" sz="9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44">
          <p15:clr>
            <a:srgbClr val="E46962"/>
          </p15:clr>
        </p15:guide>
        <p15:guide id="2" orient="horz" pos="144">
          <p15:clr>
            <a:srgbClr val="E46962"/>
          </p15:clr>
        </p15:guide>
        <p15:guide id="3" pos="5616">
          <p15:clr>
            <a:srgbClr val="E46962"/>
          </p15:clr>
        </p15:guide>
        <p15:guide id="4" orient="horz" pos="3096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6.png"/><Relationship Id="rId11" Type="http://schemas.openxmlformats.org/officeDocument/2006/relationships/image" Target="../media/image5.jpg"/><Relationship Id="rId10" Type="http://schemas.openxmlformats.org/officeDocument/2006/relationships/image" Target="../media/image12.png"/><Relationship Id="rId12" Type="http://schemas.openxmlformats.org/officeDocument/2006/relationships/image" Target="../media/image13.png"/><Relationship Id="rId9" Type="http://schemas.openxmlformats.org/officeDocument/2006/relationships/image" Target="../media/image15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10.png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8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23.png"/><Relationship Id="rId5" Type="http://schemas.openxmlformats.org/officeDocument/2006/relationships/image" Target="../media/image2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Relationship Id="rId4" Type="http://schemas.openxmlformats.org/officeDocument/2006/relationships/image" Target="../media/image9.png"/><Relationship Id="rId5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/>
          <p:nvPr/>
        </p:nvSpPr>
        <p:spPr>
          <a:xfrm>
            <a:off x="6892625" y="0"/>
            <a:ext cx="22515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 txBox="1"/>
          <p:nvPr>
            <p:ph type="ctrTitle"/>
          </p:nvPr>
        </p:nvSpPr>
        <p:spPr>
          <a:xfrm>
            <a:off x="479150" y="2291275"/>
            <a:ext cx="4328700" cy="190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Enabling Operators to Outperform in an 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AI-First Landscape</a:t>
            </a:r>
            <a:endParaRPr sz="2500"/>
          </a:p>
        </p:txBody>
      </p:sp>
      <p:sp>
        <p:nvSpPr>
          <p:cNvPr id="62" name="Google Shape;62;p13"/>
          <p:cNvSpPr/>
          <p:nvPr/>
        </p:nvSpPr>
        <p:spPr>
          <a:xfrm>
            <a:off x="5033964" y="865240"/>
            <a:ext cx="3546611" cy="3613460"/>
          </a:xfrm>
          <a:custGeom>
            <a:rect b="b" l="l" r="r" t="t"/>
            <a:pathLst>
              <a:path extrusionOk="0" h="7085215" w="6954140">
                <a:moveTo>
                  <a:pt x="6582286" y="844667"/>
                </a:moveTo>
                <a:cubicBezTo>
                  <a:pt x="6786830" y="882973"/>
                  <a:pt x="6954140" y="1061685"/>
                  <a:pt x="6954140" y="1241821"/>
                </a:cubicBezTo>
                <a:lnTo>
                  <a:pt x="6954140" y="6757694"/>
                </a:lnTo>
                <a:cubicBezTo>
                  <a:pt x="6954140" y="6937830"/>
                  <a:pt x="6782859" y="7085215"/>
                  <a:pt x="6573515" y="7085215"/>
                </a:cubicBezTo>
                <a:lnTo>
                  <a:pt x="332756" y="7085215"/>
                </a:lnTo>
                <a:cubicBezTo>
                  <a:pt x="123412" y="7085215"/>
                  <a:pt x="0" y="6941676"/>
                  <a:pt x="38847" y="6766381"/>
                </a:cubicBezTo>
                <a:lnTo>
                  <a:pt x="1802299" y="284180"/>
                </a:lnTo>
                <a:cubicBezTo>
                  <a:pt x="1849960" y="108743"/>
                  <a:pt x="2056490" y="0"/>
                  <a:pt x="2261035" y="34979"/>
                </a:cubicBezTo>
                <a:lnTo>
                  <a:pt x="6582286" y="844667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23880" r="-44609" t="0"/>
            </a:stretch>
          </a:blip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13"/>
          <p:cNvGrpSpPr/>
          <p:nvPr/>
        </p:nvGrpSpPr>
        <p:grpSpPr>
          <a:xfrm>
            <a:off x="-1525" y="2668800"/>
            <a:ext cx="145750" cy="2474475"/>
            <a:chOff x="-1525" y="2668800"/>
            <a:chExt cx="145750" cy="2474475"/>
          </a:xfrm>
        </p:grpSpPr>
        <p:sp>
          <p:nvSpPr>
            <p:cNvPr id="64" name="Google Shape;64;p13"/>
            <p:cNvSpPr/>
            <p:nvPr/>
          </p:nvSpPr>
          <p:spPr>
            <a:xfrm>
              <a:off x="-1525" y="2668800"/>
              <a:ext cx="145350" cy="225700"/>
            </a:xfrm>
            <a:custGeom>
              <a:rect b="b" l="l" r="r" t="t"/>
              <a:pathLst>
                <a:path extrusionOk="0" h="9028" w="5814">
                  <a:moveTo>
                    <a:pt x="0" y="0"/>
                  </a:moveTo>
                  <a:lnTo>
                    <a:pt x="5814" y="3520"/>
                  </a:lnTo>
                  <a:lnTo>
                    <a:pt x="5814" y="9028"/>
                  </a:lnTo>
                  <a:lnTo>
                    <a:pt x="61" y="5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65" name="Google Shape;65;p13"/>
            <p:cNvSpPr/>
            <p:nvPr/>
          </p:nvSpPr>
          <p:spPr>
            <a:xfrm>
              <a:off x="-1525" y="2861100"/>
              <a:ext cx="145750" cy="333725"/>
            </a:xfrm>
            <a:custGeom>
              <a:rect b="b" l="l" r="r" t="t"/>
              <a:pathLst>
                <a:path extrusionOk="0" h="13349" w="5830">
                  <a:moveTo>
                    <a:pt x="0" y="0"/>
                  </a:moveTo>
                  <a:lnTo>
                    <a:pt x="5814" y="3520"/>
                  </a:lnTo>
                  <a:lnTo>
                    <a:pt x="5830" y="13349"/>
                  </a:lnTo>
                  <a:lnTo>
                    <a:pt x="61" y="973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66" name="Google Shape;66;p13"/>
            <p:cNvSpPr/>
            <p:nvPr/>
          </p:nvSpPr>
          <p:spPr>
            <a:xfrm>
              <a:off x="250" y="3289575"/>
              <a:ext cx="142200" cy="1853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-1525" y="3158475"/>
              <a:ext cx="145350" cy="225700"/>
            </a:xfrm>
            <a:custGeom>
              <a:rect b="b" l="l" r="r" t="t"/>
              <a:pathLst>
                <a:path extrusionOk="0" h="9028" w="5814">
                  <a:moveTo>
                    <a:pt x="0" y="0"/>
                  </a:moveTo>
                  <a:lnTo>
                    <a:pt x="5814" y="3520"/>
                  </a:lnTo>
                  <a:lnTo>
                    <a:pt x="5814" y="9028"/>
                  </a:lnTo>
                  <a:lnTo>
                    <a:pt x="61" y="5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sp>
        <p:nvSpPr>
          <p:cNvPr id="68" name="Google Shape;68;p13"/>
          <p:cNvSpPr txBox="1"/>
          <p:nvPr>
            <p:ph type="ctrTitle"/>
          </p:nvPr>
        </p:nvSpPr>
        <p:spPr>
          <a:xfrm>
            <a:off x="585275" y="3744800"/>
            <a:ext cx="4792200" cy="34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May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 202</a:t>
            </a:r>
            <a:r>
              <a:rPr lang="en" sz="1600"/>
              <a:t>6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4"/>
                </a:solidFill>
              </a:rPr>
              <a:t>brian@brightplace.ai</a:t>
            </a:r>
            <a:endParaRPr sz="1600">
              <a:solidFill>
                <a:schemeClr val="accent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69" name="Google Shape;69;p13" title="brightplac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278" y="468600"/>
            <a:ext cx="2371751" cy="14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7250" y="2677998"/>
            <a:ext cx="789900" cy="4923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/>
          <p:nvPr/>
        </p:nvSpPr>
        <p:spPr>
          <a:xfrm>
            <a:off x="3714475" y="1029325"/>
            <a:ext cx="5100000" cy="2141100"/>
          </a:xfrm>
          <a:prstGeom prst="roundRect">
            <a:avLst>
              <a:gd fmla="val 0" name="adj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182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1" sz="1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408200" y="959725"/>
            <a:ext cx="3187500" cy="3753300"/>
          </a:xfrm>
          <a:prstGeom prst="roundRect">
            <a:avLst>
              <a:gd fmla="val 0" name="adj"/>
            </a:avLst>
          </a:prstGeom>
          <a:solidFill>
            <a:srgbClr val="F0FAF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7" name="Google Shape;77;p14"/>
          <p:cNvSpPr txBox="1"/>
          <p:nvPr>
            <p:ph type="title"/>
          </p:nvPr>
        </p:nvSpPr>
        <p:spPr>
          <a:xfrm>
            <a:off x="311700" y="445025"/>
            <a:ext cx="81210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Combining Multifamily Expertise</a:t>
            </a:r>
            <a:r>
              <a:rPr b="1" lang="en" sz="2400"/>
              <a:t> &amp; T</a:t>
            </a:r>
            <a:r>
              <a:rPr lang="en" sz="2400"/>
              <a:t>op AI Talent</a:t>
            </a:r>
            <a:endParaRPr b="1" sz="2400"/>
          </a:p>
        </p:txBody>
      </p:sp>
      <p:sp>
        <p:nvSpPr>
          <p:cNvPr id="78" name="Google Shape;78;p14"/>
          <p:cNvSpPr txBox="1"/>
          <p:nvPr/>
        </p:nvSpPr>
        <p:spPr>
          <a:xfrm>
            <a:off x="408200" y="2325600"/>
            <a:ext cx="31875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Brian Lichtenberger</a:t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Founder</a:t>
            </a:r>
            <a:endParaRPr sz="1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408200" y="2799550"/>
            <a:ext cx="3187500" cy="10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A1A1A"/>
                </a:solidFill>
                <a:latin typeface="Lato"/>
                <a:ea typeface="Lato"/>
                <a:cs typeface="Lato"/>
                <a:sym typeface="Lato"/>
              </a:rPr>
              <a:t>3x</a:t>
            </a:r>
            <a:r>
              <a:rPr lang="en" sz="1300">
                <a:solidFill>
                  <a:srgbClr val="1A1A1A"/>
                </a:solidFill>
                <a:latin typeface="Lato"/>
                <a:ea typeface="Lato"/>
                <a:cs typeface="Lato"/>
                <a:sym typeface="Lato"/>
              </a:rPr>
              <a:t> Founder with </a:t>
            </a:r>
            <a:r>
              <a:rPr lang="en" sz="1300">
                <a:solidFill>
                  <a:srgbClr val="1A1A1A"/>
                </a:solidFill>
                <a:latin typeface="Lato"/>
                <a:ea typeface="Lato"/>
                <a:cs typeface="Lato"/>
                <a:sym typeface="Lato"/>
              </a:rPr>
              <a:t>Multiple Exits </a:t>
            </a:r>
            <a:endParaRPr sz="1300">
              <a:solidFill>
                <a:srgbClr val="1A1A1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A1A1A"/>
                </a:solidFill>
                <a:latin typeface="Lato"/>
                <a:ea typeface="Lato"/>
                <a:cs typeface="Lato"/>
                <a:sym typeface="Lato"/>
              </a:rPr>
              <a:t>Two year</a:t>
            </a:r>
            <a:r>
              <a:rPr lang="en" sz="1300">
                <a:solidFill>
                  <a:srgbClr val="1A1A1A"/>
                </a:solidFill>
                <a:latin typeface="Lato"/>
                <a:ea typeface="Lato"/>
                <a:cs typeface="Lato"/>
                <a:sym typeface="Lato"/>
              </a:rPr>
              <a:t>s as CEO of Vista Portfolio Company</a:t>
            </a:r>
            <a:endParaRPr sz="1300">
              <a:solidFill>
                <a:srgbClr val="1A1A1A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 sz="1300">
              <a:solidFill>
                <a:srgbClr val="1A1A1A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80" name="Google Shape;80;p14"/>
          <p:cNvGrpSpPr/>
          <p:nvPr/>
        </p:nvGrpSpPr>
        <p:grpSpPr>
          <a:xfrm>
            <a:off x="1075800" y="3631306"/>
            <a:ext cx="1757600" cy="610262"/>
            <a:chOff x="895800" y="3952563"/>
            <a:chExt cx="1757600" cy="610262"/>
          </a:xfrm>
        </p:grpSpPr>
        <p:pic>
          <p:nvPicPr>
            <p:cNvPr id="81" name="Google Shape;81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5800" y="4247283"/>
              <a:ext cx="697154" cy="3155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856459" y="4304508"/>
              <a:ext cx="796941" cy="2011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172368" y="3952563"/>
              <a:ext cx="1204454" cy="20111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4" name="Google Shape;84;p14"/>
          <p:cNvGrpSpPr/>
          <p:nvPr/>
        </p:nvGrpSpPr>
        <p:grpSpPr>
          <a:xfrm>
            <a:off x="-1525" y="2668800"/>
            <a:ext cx="145750" cy="2474475"/>
            <a:chOff x="-1525" y="2668800"/>
            <a:chExt cx="145750" cy="2474475"/>
          </a:xfrm>
        </p:grpSpPr>
        <p:sp>
          <p:nvSpPr>
            <p:cNvPr id="85" name="Google Shape;85;p14"/>
            <p:cNvSpPr/>
            <p:nvPr/>
          </p:nvSpPr>
          <p:spPr>
            <a:xfrm>
              <a:off x="-1525" y="2668800"/>
              <a:ext cx="145350" cy="225700"/>
            </a:xfrm>
            <a:custGeom>
              <a:rect b="b" l="l" r="r" t="t"/>
              <a:pathLst>
                <a:path extrusionOk="0" h="9028" w="5814">
                  <a:moveTo>
                    <a:pt x="0" y="0"/>
                  </a:moveTo>
                  <a:lnTo>
                    <a:pt x="5814" y="3520"/>
                  </a:lnTo>
                  <a:lnTo>
                    <a:pt x="5814" y="9028"/>
                  </a:lnTo>
                  <a:lnTo>
                    <a:pt x="61" y="5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86" name="Google Shape;86;p14"/>
            <p:cNvSpPr/>
            <p:nvPr/>
          </p:nvSpPr>
          <p:spPr>
            <a:xfrm>
              <a:off x="-1525" y="2861100"/>
              <a:ext cx="145750" cy="333725"/>
            </a:xfrm>
            <a:custGeom>
              <a:rect b="b" l="l" r="r" t="t"/>
              <a:pathLst>
                <a:path extrusionOk="0" h="13349" w="5830">
                  <a:moveTo>
                    <a:pt x="0" y="0"/>
                  </a:moveTo>
                  <a:lnTo>
                    <a:pt x="5814" y="3520"/>
                  </a:lnTo>
                  <a:lnTo>
                    <a:pt x="5830" y="13349"/>
                  </a:lnTo>
                  <a:lnTo>
                    <a:pt x="61" y="973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87" name="Google Shape;87;p14"/>
            <p:cNvSpPr/>
            <p:nvPr/>
          </p:nvSpPr>
          <p:spPr>
            <a:xfrm>
              <a:off x="250" y="3289575"/>
              <a:ext cx="142200" cy="1853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-1525" y="3158475"/>
              <a:ext cx="145350" cy="225700"/>
            </a:xfrm>
            <a:custGeom>
              <a:rect b="b" l="l" r="r" t="t"/>
              <a:pathLst>
                <a:path extrusionOk="0" h="9028" w="5814">
                  <a:moveTo>
                    <a:pt x="0" y="0"/>
                  </a:moveTo>
                  <a:lnTo>
                    <a:pt x="5814" y="3520"/>
                  </a:lnTo>
                  <a:lnTo>
                    <a:pt x="5814" y="9028"/>
                  </a:lnTo>
                  <a:lnTo>
                    <a:pt x="61" y="5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sp>
        <p:nvSpPr>
          <p:cNvPr id="89" name="Google Shape;89;p14"/>
          <p:cNvSpPr txBox="1"/>
          <p:nvPr>
            <p:ph idx="2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  <p:pic>
        <p:nvPicPr>
          <p:cNvPr id="90" name="Google Shape;9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93399" y="4222180"/>
            <a:ext cx="617101" cy="41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01341" y="2840628"/>
            <a:ext cx="1652877" cy="2011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 txBox="1"/>
          <p:nvPr/>
        </p:nvSpPr>
        <p:spPr>
          <a:xfrm>
            <a:off x="6653175" y="1917261"/>
            <a:ext cx="19998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Sara Graham</a:t>
            </a:r>
            <a:endParaRPr b="1" sz="1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Multifamily</a:t>
            </a:r>
            <a:r>
              <a:rPr lang="en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Marketing Exec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3" name="Google Shape;93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88424" y="2825475"/>
            <a:ext cx="666747" cy="23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1998" y="2469405"/>
            <a:ext cx="1204454" cy="20111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3714475" y="1709263"/>
            <a:ext cx="5100000" cy="2772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1300">
                <a:solidFill>
                  <a:srgbClr val="274456"/>
                </a:solidFill>
                <a:latin typeface="Lato"/>
                <a:ea typeface="Lato"/>
                <a:cs typeface="Lato"/>
                <a:sym typeface="Lato"/>
              </a:rPr>
              <a:t>ADVISORS</a:t>
            </a:r>
            <a:endParaRPr b="1" sz="900">
              <a:solidFill>
                <a:srgbClr val="27445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3763225" y="3415550"/>
            <a:ext cx="5002500" cy="2010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1200">
                <a:solidFill>
                  <a:srgbClr val="274456"/>
                </a:solidFill>
                <a:latin typeface="Lato"/>
                <a:ea typeface="Lato"/>
                <a:cs typeface="Lato"/>
                <a:sym typeface="Lato"/>
              </a:rPr>
              <a:t>INDUSTRY PARTNER | PROPTECH </a:t>
            </a:r>
            <a:r>
              <a:rPr b="1" lang="en" sz="1200">
                <a:solidFill>
                  <a:srgbClr val="274456"/>
                </a:solidFill>
                <a:latin typeface="Lato"/>
                <a:ea typeface="Lato"/>
                <a:cs typeface="Lato"/>
                <a:sym typeface="Lato"/>
              </a:rPr>
              <a:t>ACCELERATOR</a:t>
            </a:r>
            <a:endParaRPr b="1" sz="800">
              <a:solidFill>
                <a:srgbClr val="27445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7" name="Google Shape;97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51694" y="3861830"/>
            <a:ext cx="2823050" cy="66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title="BL Headshot.jpe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01951" y="1075402"/>
            <a:ext cx="1200000" cy="1192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3977250" y="1917774"/>
            <a:ext cx="19092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Eric Christianson</a:t>
            </a:r>
            <a:endParaRPr b="1" sz="13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4x Startup CFO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3714475" y="1077150"/>
            <a:ext cx="5100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274456"/>
                </a:solidFill>
                <a:latin typeface="Lato"/>
                <a:ea typeface="Lato"/>
                <a:cs typeface="Lato"/>
                <a:sym typeface="Lato"/>
              </a:rPr>
              <a:t>FOUNDING AI ENGINEERS</a:t>
            </a:r>
            <a:endParaRPr b="1" sz="1300">
              <a:solidFill>
                <a:srgbClr val="274456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>
                <a:solidFill>
                  <a:srgbClr val="1A1A1A"/>
                </a:solidFill>
                <a:latin typeface="Lato"/>
                <a:ea typeface="Lato"/>
                <a:cs typeface="Lato"/>
                <a:sym typeface="Lato"/>
              </a:rPr>
              <a:t>3 Full-stack AI Engineers, AI &amp; Agentic Architecture</a:t>
            </a:r>
            <a:endParaRPr sz="1200">
              <a:solidFill>
                <a:srgbClr val="1A1A1A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1" name="Google Shape;101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653175" y="2460517"/>
            <a:ext cx="789900" cy="32912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/>
          <p:nvPr>
            <p:ph type="title"/>
          </p:nvPr>
        </p:nvSpPr>
        <p:spPr>
          <a:xfrm>
            <a:off x="311700" y="445025"/>
            <a:ext cx="81210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Why Operators are Choosing brightplace </a:t>
            </a:r>
            <a:endParaRPr sz="2300"/>
          </a:p>
        </p:txBody>
      </p:sp>
      <p:grpSp>
        <p:nvGrpSpPr>
          <p:cNvPr id="108" name="Google Shape;108;p15"/>
          <p:cNvGrpSpPr/>
          <p:nvPr/>
        </p:nvGrpSpPr>
        <p:grpSpPr>
          <a:xfrm>
            <a:off x="-1525" y="2668800"/>
            <a:ext cx="145750" cy="2474475"/>
            <a:chOff x="-1525" y="2668800"/>
            <a:chExt cx="145750" cy="2474475"/>
          </a:xfrm>
        </p:grpSpPr>
        <p:sp>
          <p:nvSpPr>
            <p:cNvPr id="109" name="Google Shape;109;p15"/>
            <p:cNvSpPr/>
            <p:nvPr/>
          </p:nvSpPr>
          <p:spPr>
            <a:xfrm>
              <a:off x="-1525" y="2668800"/>
              <a:ext cx="145350" cy="225700"/>
            </a:xfrm>
            <a:custGeom>
              <a:rect b="b" l="l" r="r" t="t"/>
              <a:pathLst>
                <a:path extrusionOk="0" h="9028" w="5814">
                  <a:moveTo>
                    <a:pt x="0" y="0"/>
                  </a:moveTo>
                  <a:lnTo>
                    <a:pt x="5814" y="3520"/>
                  </a:lnTo>
                  <a:lnTo>
                    <a:pt x="5814" y="9028"/>
                  </a:lnTo>
                  <a:lnTo>
                    <a:pt x="61" y="5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10" name="Google Shape;110;p15"/>
            <p:cNvSpPr/>
            <p:nvPr/>
          </p:nvSpPr>
          <p:spPr>
            <a:xfrm>
              <a:off x="-1525" y="2861100"/>
              <a:ext cx="145750" cy="333725"/>
            </a:xfrm>
            <a:custGeom>
              <a:rect b="b" l="l" r="r" t="t"/>
              <a:pathLst>
                <a:path extrusionOk="0" h="13349" w="5830">
                  <a:moveTo>
                    <a:pt x="0" y="0"/>
                  </a:moveTo>
                  <a:lnTo>
                    <a:pt x="5814" y="3520"/>
                  </a:lnTo>
                  <a:lnTo>
                    <a:pt x="5830" y="13349"/>
                  </a:lnTo>
                  <a:lnTo>
                    <a:pt x="61" y="973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11" name="Google Shape;111;p15"/>
            <p:cNvSpPr/>
            <p:nvPr/>
          </p:nvSpPr>
          <p:spPr>
            <a:xfrm>
              <a:off x="250" y="3289575"/>
              <a:ext cx="142200" cy="1853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-1525" y="3158475"/>
              <a:ext cx="145350" cy="225700"/>
            </a:xfrm>
            <a:custGeom>
              <a:rect b="b" l="l" r="r" t="t"/>
              <a:pathLst>
                <a:path extrusionOk="0" h="9028" w="5814">
                  <a:moveTo>
                    <a:pt x="0" y="0"/>
                  </a:moveTo>
                  <a:lnTo>
                    <a:pt x="5814" y="3520"/>
                  </a:lnTo>
                  <a:lnTo>
                    <a:pt x="5814" y="9028"/>
                  </a:lnTo>
                  <a:lnTo>
                    <a:pt x="61" y="5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sp>
        <p:nvSpPr>
          <p:cNvPr id="113" name="Google Shape;113;p15"/>
          <p:cNvSpPr txBox="1"/>
          <p:nvPr>
            <p:ph idx="2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  <p:sp>
        <p:nvSpPr>
          <p:cNvPr id="114" name="Google Shape;11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5" name="Google Shape;115;p15" title="Symbol-brightplac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3957" y="1798750"/>
            <a:ext cx="289725" cy="26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 title="Symbol-brightplac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4607" y="1798750"/>
            <a:ext cx="289725" cy="268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5"/>
          <p:cNvSpPr txBox="1"/>
          <p:nvPr/>
        </p:nvSpPr>
        <p:spPr>
          <a:xfrm>
            <a:off x="522228" y="1866816"/>
            <a:ext cx="3453900" cy="661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“My properties are invisible in AI search”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522228" y="3750703"/>
            <a:ext cx="3453900" cy="661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“Leads arrive without any context”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522228" y="2809278"/>
            <a:ext cx="3453900" cy="661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“Renters leave my site to learn more </a:t>
            </a: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about</a:t>
            </a: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the neighborhood”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4682576" y="1872303"/>
            <a:ext cx="4038000" cy="661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Listings are enriched, aggregated and surfaced across AI platforms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1" name="Google Shape;121;p15"/>
          <p:cNvSpPr txBox="1"/>
          <p:nvPr/>
        </p:nvSpPr>
        <p:spPr>
          <a:xfrm>
            <a:off x="4682576" y="3769212"/>
            <a:ext cx="4038000" cy="661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brightplace delivers rich, intent-driven, lead cards 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4682576" y="2809283"/>
            <a:ext cx="4038000" cy="6618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Rich context is surfaced on the website (neighborhood, commute, lifestyle)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3" name="Google Shape;123;p15"/>
          <p:cNvSpPr/>
          <p:nvPr/>
        </p:nvSpPr>
        <p:spPr>
          <a:xfrm>
            <a:off x="522225" y="1157300"/>
            <a:ext cx="3453900" cy="480000"/>
          </a:xfrm>
          <a:prstGeom prst="roundRect">
            <a:avLst>
              <a:gd fmla="val 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Operator Challenge</a:t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4" name="Google Shape;124;p15"/>
          <p:cNvSpPr/>
          <p:nvPr/>
        </p:nvSpPr>
        <p:spPr>
          <a:xfrm>
            <a:off x="4682575" y="1157300"/>
            <a:ext cx="3833400" cy="480000"/>
          </a:xfrm>
          <a:prstGeom prst="roundRect">
            <a:avLst>
              <a:gd fmla="val 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With IntentOS </a:t>
            </a:r>
            <a:endParaRPr b="1" sz="1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25" name="Google Shape;125;p15" title="Symbol-brightplac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4319" y="1263613"/>
            <a:ext cx="288125" cy="267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" name="Google Shape;126;p15"/>
          <p:cNvCxnSpPr/>
          <p:nvPr/>
        </p:nvCxnSpPr>
        <p:spPr>
          <a:xfrm>
            <a:off x="477400" y="2610250"/>
            <a:ext cx="3426300" cy="78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" name="Google Shape;127;p15"/>
          <p:cNvCxnSpPr/>
          <p:nvPr/>
        </p:nvCxnSpPr>
        <p:spPr>
          <a:xfrm>
            <a:off x="536025" y="3662300"/>
            <a:ext cx="3426300" cy="78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" name="Google Shape;128;p15"/>
          <p:cNvCxnSpPr/>
          <p:nvPr/>
        </p:nvCxnSpPr>
        <p:spPr>
          <a:xfrm>
            <a:off x="4682575" y="2610250"/>
            <a:ext cx="3768900" cy="78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" name="Google Shape;129;p15"/>
          <p:cNvCxnSpPr/>
          <p:nvPr/>
        </p:nvCxnSpPr>
        <p:spPr>
          <a:xfrm>
            <a:off x="4747062" y="3662300"/>
            <a:ext cx="3768900" cy="78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30" name="Google Shape;13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3776" y="2071597"/>
            <a:ext cx="252250" cy="252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3776" y="3022772"/>
            <a:ext cx="252250" cy="252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3776" y="3973959"/>
            <a:ext cx="252250" cy="252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03011" y="2071598"/>
            <a:ext cx="252250" cy="25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45886" y="3014048"/>
            <a:ext cx="252250" cy="25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03011" y="3973973"/>
            <a:ext cx="252250" cy="25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6" title="Search Demo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5400" y="391050"/>
            <a:ext cx="6741999" cy="4116201"/>
          </a:xfrm>
          <a:prstGeom prst="rect">
            <a:avLst/>
          </a:prstGeom>
          <a:noFill/>
          <a:ln cap="flat" cmpd="sng" w="9525">
            <a:solidFill>
              <a:srgbClr val="B3B6BA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41" name="Google Shape;141;p16"/>
          <p:cNvSpPr txBox="1"/>
          <p:nvPr>
            <p:ph idx="2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  <p:sp>
        <p:nvSpPr>
          <p:cNvPr id="142" name="Google Shape;14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7"/>
          <p:cNvSpPr txBox="1"/>
          <p:nvPr>
            <p:ph type="title"/>
          </p:nvPr>
        </p:nvSpPr>
        <p:spPr>
          <a:xfrm>
            <a:off x="311700" y="417805"/>
            <a:ext cx="81210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Enrich your CRM with Intent-Driven Lead Cards</a:t>
            </a:r>
            <a:endParaRPr sz="2300"/>
          </a:p>
        </p:txBody>
      </p:sp>
      <p:grpSp>
        <p:nvGrpSpPr>
          <p:cNvPr id="148" name="Google Shape;148;p17"/>
          <p:cNvGrpSpPr/>
          <p:nvPr/>
        </p:nvGrpSpPr>
        <p:grpSpPr>
          <a:xfrm>
            <a:off x="-1525" y="2668800"/>
            <a:ext cx="145750" cy="2474475"/>
            <a:chOff x="-1525" y="2668800"/>
            <a:chExt cx="145750" cy="2474475"/>
          </a:xfrm>
        </p:grpSpPr>
        <p:sp>
          <p:nvSpPr>
            <p:cNvPr id="149" name="Google Shape;149;p17"/>
            <p:cNvSpPr/>
            <p:nvPr/>
          </p:nvSpPr>
          <p:spPr>
            <a:xfrm>
              <a:off x="-1525" y="2668800"/>
              <a:ext cx="145350" cy="225700"/>
            </a:xfrm>
            <a:custGeom>
              <a:rect b="b" l="l" r="r" t="t"/>
              <a:pathLst>
                <a:path extrusionOk="0" h="9028" w="5814">
                  <a:moveTo>
                    <a:pt x="0" y="0"/>
                  </a:moveTo>
                  <a:lnTo>
                    <a:pt x="5814" y="3520"/>
                  </a:lnTo>
                  <a:lnTo>
                    <a:pt x="5814" y="9028"/>
                  </a:lnTo>
                  <a:lnTo>
                    <a:pt x="61" y="5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50" name="Google Shape;150;p17"/>
            <p:cNvSpPr/>
            <p:nvPr/>
          </p:nvSpPr>
          <p:spPr>
            <a:xfrm>
              <a:off x="-1525" y="2861100"/>
              <a:ext cx="145750" cy="333725"/>
            </a:xfrm>
            <a:custGeom>
              <a:rect b="b" l="l" r="r" t="t"/>
              <a:pathLst>
                <a:path extrusionOk="0" h="13349" w="5830">
                  <a:moveTo>
                    <a:pt x="0" y="0"/>
                  </a:moveTo>
                  <a:lnTo>
                    <a:pt x="5814" y="3520"/>
                  </a:lnTo>
                  <a:lnTo>
                    <a:pt x="5830" y="13349"/>
                  </a:lnTo>
                  <a:lnTo>
                    <a:pt x="61" y="973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51" name="Google Shape;151;p17"/>
            <p:cNvSpPr/>
            <p:nvPr/>
          </p:nvSpPr>
          <p:spPr>
            <a:xfrm>
              <a:off x="250" y="3289575"/>
              <a:ext cx="142200" cy="1853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7"/>
            <p:cNvSpPr/>
            <p:nvPr/>
          </p:nvSpPr>
          <p:spPr>
            <a:xfrm>
              <a:off x="-1525" y="3158475"/>
              <a:ext cx="145350" cy="225700"/>
            </a:xfrm>
            <a:custGeom>
              <a:rect b="b" l="l" r="r" t="t"/>
              <a:pathLst>
                <a:path extrusionOk="0" h="9028" w="5814">
                  <a:moveTo>
                    <a:pt x="0" y="0"/>
                  </a:moveTo>
                  <a:lnTo>
                    <a:pt x="5814" y="3520"/>
                  </a:lnTo>
                  <a:lnTo>
                    <a:pt x="5814" y="9028"/>
                  </a:lnTo>
                  <a:lnTo>
                    <a:pt x="61" y="5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sp>
        <p:nvSpPr>
          <p:cNvPr id="153" name="Google Shape;153;p17"/>
          <p:cNvSpPr txBox="1"/>
          <p:nvPr>
            <p:ph idx="2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  <p:sp>
        <p:nvSpPr>
          <p:cNvPr id="154" name="Google Shape;15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5" name="Google Shape;155;p17"/>
          <p:cNvSpPr/>
          <p:nvPr/>
        </p:nvSpPr>
        <p:spPr>
          <a:xfrm rot="-5400000">
            <a:off x="2861113" y="2556457"/>
            <a:ext cx="306600" cy="499800"/>
          </a:xfrm>
          <a:prstGeom prst="downArrow">
            <a:avLst>
              <a:gd fmla="val 50000" name="adj1"/>
              <a:gd fmla="val 43263" name="adj2"/>
            </a:avLst>
          </a:prstGeom>
          <a:noFill/>
          <a:ln cap="flat" cmpd="sng" w="19050">
            <a:solidFill>
              <a:srgbClr val="B3B6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17" title="Symbol-brightplac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2600" y="1460025"/>
            <a:ext cx="365100" cy="33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675" y="996891"/>
            <a:ext cx="1905474" cy="3618937"/>
          </a:xfrm>
          <a:prstGeom prst="rect">
            <a:avLst/>
          </a:prstGeom>
          <a:noFill/>
          <a:ln cap="flat" cmpd="sng" w="9525">
            <a:solidFill>
              <a:srgbClr val="B3B6BA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8" name="Google Shape;158;p17" title="Screenshot 2026-05-05 at 6.35.59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47767" y="1072055"/>
            <a:ext cx="5154442" cy="34686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59" name="Google Shape;159;p17" title="Symbol-brightplac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4150" y="1426200"/>
            <a:ext cx="365100" cy="33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7751" y="958303"/>
            <a:ext cx="5176548" cy="3430687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65" name="Google Shape;165;p18"/>
          <p:cNvSpPr txBox="1"/>
          <p:nvPr>
            <p:ph type="title"/>
          </p:nvPr>
        </p:nvSpPr>
        <p:spPr>
          <a:xfrm>
            <a:off x="311700" y="362922"/>
            <a:ext cx="81210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See the Full Picture Behind Every Lead</a:t>
            </a:r>
            <a:endParaRPr sz="2200"/>
          </a:p>
        </p:txBody>
      </p:sp>
      <p:grpSp>
        <p:nvGrpSpPr>
          <p:cNvPr id="166" name="Google Shape;166;p18"/>
          <p:cNvGrpSpPr/>
          <p:nvPr/>
        </p:nvGrpSpPr>
        <p:grpSpPr>
          <a:xfrm>
            <a:off x="-1525" y="2668800"/>
            <a:ext cx="145750" cy="2474475"/>
            <a:chOff x="-1525" y="2668800"/>
            <a:chExt cx="145750" cy="2474475"/>
          </a:xfrm>
        </p:grpSpPr>
        <p:sp>
          <p:nvSpPr>
            <p:cNvPr id="167" name="Google Shape;167;p18"/>
            <p:cNvSpPr/>
            <p:nvPr/>
          </p:nvSpPr>
          <p:spPr>
            <a:xfrm>
              <a:off x="-1525" y="2668800"/>
              <a:ext cx="145350" cy="225700"/>
            </a:xfrm>
            <a:custGeom>
              <a:rect b="b" l="l" r="r" t="t"/>
              <a:pathLst>
                <a:path extrusionOk="0" h="9028" w="5814">
                  <a:moveTo>
                    <a:pt x="0" y="0"/>
                  </a:moveTo>
                  <a:lnTo>
                    <a:pt x="5814" y="3520"/>
                  </a:lnTo>
                  <a:lnTo>
                    <a:pt x="5814" y="9028"/>
                  </a:lnTo>
                  <a:lnTo>
                    <a:pt x="61" y="5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68" name="Google Shape;168;p18"/>
            <p:cNvSpPr/>
            <p:nvPr/>
          </p:nvSpPr>
          <p:spPr>
            <a:xfrm>
              <a:off x="-1525" y="2861100"/>
              <a:ext cx="145750" cy="333725"/>
            </a:xfrm>
            <a:custGeom>
              <a:rect b="b" l="l" r="r" t="t"/>
              <a:pathLst>
                <a:path extrusionOk="0" h="13349" w="5830">
                  <a:moveTo>
                    <a:pt x="0" y="0"/>
                  </a:moveTo>
                  <a:lnTo>
                    <a:pt x="5814" y="3520"/>
                  </a:lnTo>
                  <a:lnTo>
                    <a:pt x="5830" y="13349"/>
                  </a:lnTo>
                  <a:lnTo>
                    <a:pt x="61" y="973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69" name="Google Shape;169;p18"/>
            <p:cNvSpPr/>
            <p:nvPr/>
          </p:nvSpPr>
          <p:spPr>
            <a:xfrm>
              <a:off x="250" y="3289575"/>
              <a:ext cx="142200" cy="1853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8"/>
            <p:cNvSpPr/>
            <p:nvPr/>
          </p:nvSpPr>
          <p:spPr>
            <a:xfrm>
              <a:off x="-1525" y="3158475"/>
              <a:ext cx="145350" cy="225700"/>
            </a:xfrm>
            <a:custGeom>
              <a:rect b="b" l="l" r="r" t="t"/>
              <a:pathLst>
                <a:path extrusionOk="0" h="9028" w="5814">
                  <a:moveTo>
                    <a:pt x="0" y="0"/>
                  </a:moveTo>
                  <a:lnTo>
                    <a:pt x="5814" y="3520"/>
                  </a:lnTo>
                  <a:lnTo>
                    <a:pt x="5814" y="9028"/>
                  </a:lnTo>
                  <a:lnTo>
                    <a:pt x="61" y="5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sp>
        <p:nvSpPr>
          <p:cNvPr id="171" name="Google Shape;171;p18"/>
          <p:cNvSpPr txBox="1"/>
          <p:nvPr>
            <p:ph idx="2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  <p:sp>
        <p:nvSpPr>
          <p:cNvPr id="172" name="Google Shape;1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3" name="Google Shape;173;p18"/>
          <p:cNvSpPr/>
          <p:nvPr/>
        </p:nvSpPr>
        <p:spPr>
          <a:xfrm rot="-5400000">
            <a:off x="3019775" y="2423745"/>
            <a:ext cx="306600" cy="499800"/>
          </a:xfrm>
          <a:prstGeom prst="downArrow">
            <a:avLst>
              <a:gd fmla="val 50000" name="adj1"/>
              <a:gd fmla="val 43263" name="adj2"/>
            </a:avLst>
          </a:prstGeom>
          <a:noFill/>
          <a:ln cap="flat" cmpd="sng" w="19050">
            <a:solidFill>
              <a:srgbClr val="B3B6B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18" title="Symbol-brightplac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54150" y="1426200"/>
            <a:ext cx="365100" cy="33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9075" y="1003291"/>
            <a:ext cx="2049337" cy="3340701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9"/>
          <p:cNvSpPr txBox="1"/>
          <p:nvPr>
            <p:ph type="title"/>
          </p:nvPr>
        </p:nvSpPr>
        <p:spPr>
          <a:xfrm>
            <a:off x="311700" y="445025"/>
            <a:ext cx="81210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Two Ways to Partner: List with brightplace</a:t>
            </a:r>
            <a:endParaRPr sz="2300"/>
          </a:p>
        </p:txBody>
      </p:sp>
      <p:grpSp>
        <p:nvGrpSpPr>
          <p:cNvPr id="181" name="Google Shape;181;p19"/>
          <p:cNvGrpSpPr/>
          <p:nvPr/>
        </p:nvGrpSpPr>
        <p:grpSpPr>
          <a:xfrm>
            <a:off x="-1525" y="2668800"/>
            <a:ext cx="145750" cy="2474475"/>
            <a:chOff x="-1525" y="2668800"/>
            <a:chExt cx="145750" cy="2474475"/>
          </a:xfrm>
        </p:grpSpPr>
        <p:sp>
          <p:nvSpPr>
            <p:cNvPr id="182" name="Google Shape;182;p19"/>
            <p:cNvSpPr/>
            <p:nvPr/>
          </p:nvSpPr>
          <p:spPr>
            <a:xfrm>
              <a:off x="-1525" y="2668800"/>
              <a:ext cx="145350" cy="225700"/>
            </a:xfrm>
            <a:custGeom>
              <a:rect b="b" l="l" r="r" t="t"/>
              <a:pathLst>
                <a:path extrusionOk="0" h="9028" w="5814">
                  <a:moveTo>
                    <a:pt x="0" y="0"/>
                  </a:moveTo>
                  <a:lnTo>
                    <a:pt x="5814" y="3520"/>
                  </a:lnTo>
                  <a:lnTo>
                    <a:pt x="5814" y="9028"/>
                  </a:lnTo>
                  <a:lnTo>
                    <a:pt x="61" y="5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3" name="Google Shape;183;p19"/>
            <p:cNvSpPr/>
            <p:nvPr/>
          </p:nvSpPr>
          <p:spPr>
            <a:xfrm>
              <a:off x="-1525" y="2861100"/>
              <a:ext cx="145750" cy="333725"/>
            </a:xfrm>
            <a:custGeom>
              <a:rect b="b" l="l" r="r" t="t"/>
              <a:pathLst>
                <a:path extrusionOk="0" h="13349" w="5830">
                  <a:moveTo>
                    <a:pt x="0" y="0"/>
                  </a:moveTo>
                  <a:lnTo>
                    <a:pt x="5814" y="3520"/>
                  </a:lnTo>
                  <a:lnTo>
                    <a:pt x="5830" y="13349"/>
                  </a:lnTo>
                  <a:lnTo>
                    <a:pt x="61" y="973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184" name="Google Shape;184;p19"/>
            <p:cNvSpPr/>
            <p:nvPr/>
          </p:nvSpPr>
          <p:spPr>
            <a:xfrm>
              <a:off x="250" y="3289575"/>
              <a:ext cx="142200" cy="1853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9"/>
            <p:cNvSpPr/>
            <p:nvPr/>
          </p:nvSpPr>
          <p:spPr>
            <a:xfrm>
              <a:off x="-1525" y="3158475"/>
              <a:ext cx="145350" cy="225700"/>
            </a:xfrm>
            <a:custGeom>
              <a:rect b="b" l="l" r="r" t="t"/>
              <a:pathLst>
                <a:path extrusionOk="0" h="9028" w="5814">
                  <a:moveTo>
                    <a:pt x="0" y="0"/>
                  </a:moveTo>
                  <a:lnTo>
                    <a:pt x="5814" y="3520"/>
                  </a:lnTo>
                  <a:lnTo>
                    <a:pt x="5814" y="9028"/>
                  </a:lnTo>
                  <a:lnTo>
                    <a:pt x="61" y="5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sp>
        <p:nvSpPr>
          <p:cNvPr id="186" name="Google Shape;186;p19"/>
          <p:cNvSpPr txBox="1"/>
          <p:nvPr>
            <p:ph idx="2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  <p:sp>
        <p:nvSpPr>
          <p:cNvPr id="187" name="Google Shape;18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8" name="Google Shape;188;p19"/>
          <p:cNvSpPr txBox="1"/>
          <p:nvPr/>
        </p:nvSpPr>
        <p:spPr>
          <a:xfrm>
            <a:off x="741150" y="1135600"/>
            <a:ext cx="7661700" cy="16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Lato"/>
              <a:buChar char="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No upfront cost to list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ato"/>
              <a:buChar char="●"/>
            </a:pPr>
            <a:r>
              <a:rPr lang="en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Success-based, pay per lease model 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Lato"/>
              <a:buChar char="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Distribution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 includes: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Lato"/>
              <a:buChar char="○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brightplace app (web + mobile)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Lato"/>
              <a:buChar char="○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Listing Source API for LLMs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9" name="Google Shape;189;p19"/>
          <p:cNvSpPr txBox="1"/>
          <p:nvPr/>
        </p:nvSpPr>
        <p:spPr>
          <a:xfrm>
            <a:off x="844342" y="3177400"/>
            <a:ext cx="4768800" cy="4155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brightplace is your AI readiness strategy</a:t>
            </a:r>
            <a:endParaRPr b="1" sz="1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0" name="Google Shape;190;p19"/>
          <p:cNvSpPr txBox="1"/>
          <p:nvPr/>
        </p:nvSpPr>
        <p:spPr>
          <a:xfrm>
            <a:off x="844342" y="3608500"/>
            <a:ext cx="4768800" cy="7746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Listings are s</a:t>
            </a:r>
            <a:r>
              <a:rPr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tructured + enriched + documented</a:t>
            </a:r>
            <a:endParaRPr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Delivers benefits of aggregation</a:t>
            </a:r>
            <a:endParaRPr sz="15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91" name="Google Shape;1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6399" y="1088099"/>
            <a:ext cx="2366450" cy="18379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2" name="Google Shape;19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6638" y="2093999"/>
            <a:ext cx="2368761" cy="183790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0"/>
          <p:cNvSpPr txBox="1"/>
          <p:nvPr>
            <p:ph type="title"/>
          </p:nvPr>
        </p:nvSpPr>
        <p:spPr>
          <a:xfrm>
            <a:off x="311700" y="445025"/>
            <a:ext cx="81210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Two Ways to Partner: Put the Advisor on your site</a:t>
            </a:r>
            <a:endParaRPr sz="2300"/>
          </a:p>
        </p:txBody>
      </p:sp>
      <p:grpSp>
        <p:nvGrpSpPr>
          <p:cNvPr id="198" name="Google Shape;198;p20"/>
          <p:cNvGrpSpPr/>
          <p:nvPr/>
        </p:nvGrpSpPr>
        <p:grpSpPr>
          <a:xfrm>
            <a:off x="-1525" y="2668800"/>
            <a:ext cx="145750" cy="2474475"/>
            <a:chOff x="-1525" y="2668800"/>
            <a:chExt cx="145750" cy="2474475"/>
          </a:xfrm>
        </p:grpSpPr>
        <p:sp>
          <p:nvSpPr>
            <p:cNvPr id="199" name="Google Shape;199;p20"/>
            <p:cNvSpPr/>
            <p:nvPr/>
          </p:nvSpPr>
          <p:spPr>
            <a:xfrm>
              <a:off x="-1525" y="2668800"/>
              <a:ext cx="145350" cy="225700"/>
            </a:xfrm>
            <a:custGeom>
              <a:rect b="b" l="l" r="r" t="t"/>
              <a:pathLst>
                <a:path extrusionOk="0" h="9028" w="5814">
                  <a:moveTo>
                    <a:pt x="0" y="0"/>
                  </a:moveTo>
                  <a:lnTo>
                    <a:pt x="5814" y="3520"/>
                  </a:lnTo>
                  <a:lnTo>
                    <a:pt x="5814" y="9028"/>
                  </a:lnTo>
                  <a:lnTo>
                    <a:pt x="61" y="5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00" name="Google Shape;200;p20"/>
            <p:cNvSpPr/>
            <p:nvPr/>
          </p:nvSpPr>
          <p:spPr>
            <a:xfrm>
              <a:off x="-1525" y="2861100"/>
              <a:ext cx="145750" cy="333725"/>
            </a:xfrm>
            <a:custGeom>
              <a:rect b="b" l="l" r="r" t="t"/>
              <a:pathLst>
                <a:path extrusionOk="0" h="13349" w="5830">
                  <a:moveTo>
                    <a:pt x="0" y="0"/>
                  </a:moveTo>
                  <a:lnTo>
                    <a:pt x="5814" y="3520"/>
                  </a:lnTo>
                  <a:lnTo>
                    <a:pt x="5830" y="13349"/>
                  </a:lnTo>
                  <a:lnTo>
                    <a:pt x="61" y="973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01" name="Google Shape;201;p20"/>
            <p:cNvSpPr/>
            <p:nvPr/>
          </p:nvSpPr>
          <p:spPr>
            <a:xfrm>
              <a:off x="250" y="3289575"/>
              <a:ext cx="142200" cy="1853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20"/>
            <p:cNvSpPr/>
            <p:nvPr/>
          </p:nvSpPr>
          <p:spPr>
            <a:xfrm>
              <a:off x="-1525" y="3158475"/>
              <a:ext cx="145350" cy="225700"/>
            </a:xfrm>
            <a:custGeom>
              <a:rect b="b" l="l" r="r" t="t"/>
              <a:pathLst>
                <a:path extrusionOk="0" h="9028" w="5814">
                  <a:moveTo>
                    <a:pt x="0" y="0"/>
                  </a:moveTo>
                  <a:lnTo>
                    <a:pt x="5814" y="3520"/>
                  </a:lnTo>
                  <a:lnTo>
                    <a:pt x="5814" y="9028"/>
                  </a:lnTo>
                  <a:lnTo>
                    <a:pt x="61" y="5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sp>
        <p:nvSpPr>
          <p:cNvPr id="203" name="Google Shape;203;p20"/>
          <p:cNvSpPr txBox="1"/>
          <p:nvPr>
            <p:ph idx="2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  <p:sp>
        <p:nvSpPr>
          <p:cNvPr id="204" name="Google Shape;20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5" name="Google Shape;205;p20"/>
          <p:cNvSpPr txBox="1"/>
          <p:nvPr/>
        </p:nvSpPr>
        <p:spPr>
          <a:xfrm>
            <a:off x="741150" y="1135600"/>
            <a:ext cx="7661700" cy="36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Lato"/>
              <a:buChar char="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Keep Renters on your site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Lato"/>
              <a:buChar char="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Bring your content to life 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Lato"/>
              <a:buChar char="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Deliver a superior UX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Lato"/>
              <a:buChar char="●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Capture renter intent directly on site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Lato"/>
              <a:buChar char="○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Priorities + preferences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Lato"/>
              <a:buChar char="○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Important amenities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Lato"/>
              <a:buChar char="○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Pricing concerns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Lato"/>
              <a:buChar char="○"/>
            </a:pPr>
            <a:r>
              <a:rPr lang="en" sz="1600">
                <a:latin typeface="Lato"/>
                <a:ea typeface="Lato"/>
                <a:cs typeface="Lato"/>
                <a:sym typeface="Lato"/>
              </a:rPr>
              <a:t> Neighborhood +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lifestyle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 factors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6" name="Google Shape;206;p20"/>
          <p:cNvSpPr txBox="1"/>
          <p:nvPr/>
        </p:nvSpPr>
        <p:spPr>
          <a:xfrm>
            <a:off x="741150" y="3567488"/>
            <a:ext cx="4302300" cy="6771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brightplace helps renters understand </a:t>
            </a: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what</a:t>
            </a:r>
            <a:r>
              <a:rPr b="1" lang="en"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’s outside the property and unit</a:t>
            </a:r>
            <a:endParaRPr b="1" sz="1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07" name="Google Shape;2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9000" y="1017725"/>
            <a:ext cx="1966250" cy="250725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8" name="Google Shape;20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5775" y="1908650"/>
            <a:ext cx="1810500" cy="2677576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"/>
          <p:cNvSpPr txBox="1"/>
          <p:nvPr>
            <p:ph type="title"/>
          </p:nvPr>
        </p:nvSpPr>
        <p:spPr>
          <a:xfrm>
            <a:off x="311700" y="445025"/>
            <a:ext cx="81210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Enabling Operators to Outperform</a:t>
            </a:r>
            <a:endParaRPr sz="2500"/>
          </a:p>
        </p:txBody>
      </p:sp>
      <p:grpSp>
        <p:nvGrpSpPr>
          <p:cNvPr id="214" name="Google Shape;214;p21"/>
          <p:cNvGrpSpPr/>
          <p:nvPr/>
        </p:nvGrpSpPr>
        <p:grpSpPr>
          <a:xfrm>
            <a:off x="-1525" y="2668800"/>
            <a:ext cx="145750" cy="2474475"/>
            <a:chOff x="-1525" y="2668800"/>
            <a:chExt cx="145750" cy="2474475"/>
          </a:xfrm>
        </p:grpSpPr>
        <p:sp>
          <p:nvSpPr>
            <p:cNvPr id="215" name="Google Shape;215;p21"/>
            <p:cNvSpPr/>
            <p:nvPr/>
          </p:nvSpPr>
          <p:spPr>
            <a:xfrm>
              <a:off x="-1525" y="2668800"/>
              <a:ext cx="145350" cy="225700"/>
            </a:xfrm>
            <a:custGeom>
              <a:rect b="b" l="l" r="r" t="t"/>
              <a:pathLst>
                <a:path extrusionOk="0" h="9028" w="5814">
                  <a:moveTo>
                    <a:pt x="0" y="0"/>
                  </a:moveTo>
                  <a:lnTo>
                    <a:pt x="5814" y="3520"/>
                  </a:lnTo>
                  <a:lnTo>
                    <a:pt x="5814" y="9028"/>
                  </a:lnTo>
                  <a:lnTo>
                    <a:pt x="61" y="5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16" name="Google Shape;216;p21"/>
            <p:cNvSpPr/>
            <p:nvPr/>
          </p:nvSpPr>
          <p:spPr>
            <a:xfrm>
              <a:off x="-1525" y="2861100"/>
              <a:ext cx="145750" cy="333725"/>
            </a:xfrm>
            <a:custGeom>
              <a:rect b="b" l="l" r="r" t="t"/>
              <a:pathLst>
                <a:path extrusionOk="0" h="13349" w="5830">
                  <a:moveTo>
                    <a:pt x="0" y="0"/>
                  </a:moveTo>
                  <a:lnTo>
                    <a:pt x="5814" y="3520"/>
                  </a:lnTo>
                  <a:lnTo>
                    <a:pt x="5830" y="13349"/>
                  </a:lnTo>
                  <a:lnTo>
                    <a:pt x="61" y="973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sp>
          <p:nvSpPr>
            <p:cNvPr id="217" name="Google Shape;217;p21"/>
            <p:cNvSpPr/>
            <p:nvPr/>
          </p:nvSpPr>
          <p:spPr>
            <a:xfrm>
              <a:off x="250" y="3289575"/>
              <a:ext cx="142200" cy="1853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1"/>
            <p:cNvSpPr/>
            <p:nvPr/>
          </p:nvSpPr>
          <p:spPr>
            <a:xfrm>
              <a:off x="-1525" y="3158475"/>
              <a:ext cx="145350" cy="225700"/>
            </a:xfrm>
            <a:custGeom>
              <a:rect b="b" l="l" r="r" t="t"/>
              <a:pathLst>
                <a:path extrusionOk="0" h="9028" w="5814">
                  <a:moveTo>
                    <a:pt x="0" y="0"/>
                  </a:moveTo>
                  <a:lnTo>
                    <a:pt x="5814" y="3520"/>
                  </a:lnTo>
                  <a:lnTo>
                    <a:pt x="5814" y="9028"/>
                  </a:lnTo>
                  <a:lnTo>
                    <a:pt x="61" y="56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sp>
        <p:nvSpPr>
          <p:cNvPr id="219" name="Google Shape;219;p21"/>
          <p:cNvSpPr txBox="1"/>
          <p:nvPr>
            <p:ph idx="2" type="sldNum"/>
          </p:nvPr>
        </p:nvSpPr>
        <p:spPr>
          <a:xfrm>
            <a:off x="311699" y="4663225"/>
            <a:ext cx="21522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  <p:sp>
        <p:nvSpPr>
          <p:cNvPr id="220" name="Google Shape;22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1" name="Google Shape;221;p21"/>
          <p:cNvSpPr txBox="1"/>
          <p:nvPr>
            <p:ph idx="4294967295" type="body"/>
          </p:nvPr>
        </p:nvSpPr>
        <p:spPr>
          <a:xfrm>
            <a:off x="1263150" y="3781525"/>
            <a:ext cx="6617700" cy="729300"/>
          </a:xfrm>
          <a:prstGeom prst="rect">
            <a:avLst/>
          </a:prstGeom>
          <a:solidFill>
            <a:schemeClr val="accent5"/>
          </a:solidFill>
        </p:spPr>
        <p:txBody>
          <a:bodyPr anchorCtr="0" anchor="ctr" bIns="91425" lIns="18287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High intent leads | AI Ready Listings </a:t>
            </a:r>
            <a:endParaRPr sz="140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4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Lower CAC | Brand Control</a:t>
            </a:r>
            <a:endParaRPr sz="140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222" name="Google Shape;222;p21" title="Symbol-brightplac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2869" y="4203150"/>
            <a:ext cx="288125" cy="26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1" title="Symbol-brightplac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2394" y="4203150"/>
            <a:ext cx="288125" cy="26735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1"/>
          <p:cNvSpPr txBox="1"/>
          <p:nvPr/>
        </p:nvSpPr>
        <p:spPr>
          <a:xfrm>
            <a:off x="757975" y="1180425"/>
            <a:ext cx="3453900" cy="9627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Better leads, lower costs</a:t>
            </a:r>
            <a:endParaRPr b="1"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Renters arrive with expressed intent</a:t>
            </a:r>
            <a:endParaRPr b="1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5" name="Google Shape;225;p21"/>
          <p:cNvSpPr txBox="1"/>
          <p:nvPr/>
        </p:nvSpPr>
        <p:spPr>
          <a:xfrm>
            <a:off x="757975" y="2370825"/>
            <a:ext cx="3453900" cy="9393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Show up where renters are actually searching </a:t>
            </a:r>
            <a:endParaRPr b="1"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AI platforms, not just Google</a:t>
            </a:r>
            <a:endParaRPr b="1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6" name="Google Shape;226;p21"/>
          <p:cNvSpPr txBox="1"/>
          <p:nvPr/>
        </p:nvSpPr>
        <p:spPr>
          <a:xfrm>
            <a:off x="4650100" y="1180425"/>
            <a:ext cx="3453900" cy="9627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See what renters actually want</a:t>
            </a:r>
            <a:endParaRPr b="1"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Access intent data no ILS provides </a:t>
            </a:r>
            <a:endParaRPr b="1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7" name="Google Shape;227;p21"/>
          <p:cNvSpPr txBox="1"/>
          <p:nvPr/>
        </p:nvSpPr>
        <p:spPr>
          <a:xfrm>
            <a:off x="4650100" y="2370825"/>
            <a:ext cx="3453900" cy="9393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Seamlessly fits in your tech stack</a:t>
            </a:r>
            <a:endParaRPr b="1"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No rip and replace needed</a:t>
            </a:r>
            <a:endParaRPr b="1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3" name="Google Shape;233;p22"/>
          <p:cNvSpPr txBox="1"/>
          <p:nvPr>
            <p:ph idx="2" type="sldNum"/>
          </p:nvPr>
        </p:nvSpPr>
        <p:spPr>
          <a:xfrm>
            <a:off x="298450" y="4788600"/>
            <a:ext cx="2152200" cy="32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brightplace.  Confidential.</a:t>
            </a:r>
            <a:endParaRPr/>
          </a:p>
        </p:txBody>
      </p:sp>
      <p:pic>
        <p:nvPicPr>
          <p:cNvPr id="234" name="Google Shape;234;p22" title="brightplac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3125" y="1223350"/>
            <a:ext cx="2797750" cy="168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2"/>
          <p:cNvSpPr txBox="1"/>
          <p:nvPr/>
        </p:nvSpPr>
        <p:spPr>
          <a:xfrm>
            <a:off x="3072000" y="35468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brian@brightplace.ai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69025"/>
      </a:accent4>
      <a:accent5>
        <a:srgbClr val="6BCDD4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