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6" r:id="rId2"/>
  </p:sldMasterIdLst>
  <p:notesMasterIdLst>
    <p:notesMasterId r:id="rId53"/>
  </p:notesMasterIdLst>
  <p:sldIdLst>
    <p:sldId id="256" r:id="rId3"/>
    <p:sldId id="265" r:id="rId4"/>
    <p:sldId id="266" r:id="rId5"/>
    <p:sldId id="260" r:id="rId6"/>
    <p:sldId id="287" r:id="rId7"/>
    <p:sldId id="267" r:id="rId8"/>
    <p:sldId id="269" r:id="rId9"/>
    <p:sldId id="270" r:id="rId10"/>
    <p:sldId id="272" r:id="rId11"/>
    <p:sldId id="271" r:id="rId12"/>
    <p:sldId id="286" r:id="rId13"/>
    <p:sldId id="274" r:id="rId14"/>
    <p:sldId id="261" r:id="rId15"/>
    <p:sldId id="262" r:id="rId16"/>
    <p:sldId id="289" r:id="rId17"/>
    <p:sldId id="276" r:id="rId18"/>
    <p:sldId id="290" r:id="rId19"/>
    <p:sldId id="278" r:id="rId20"/>
    <p:sldId id="279" r:id="rId21"/>
    <p:sldId id="280" r:id="rId22"/>
    <p:sldId id="281" r:id="rId23"/>
    <p:sldId id="282" r:id="rId24"/>
    <p:sldId id="283" r:id="rId25"/>
    <p:sldId id="291" r:id="rId26"/>
    <p:sldId id="292" r:id="rId27"/>
    <p:sldId id="293" r:id="rId28"/>
    <p:sldId id="294" r:id="rId29"/>
    <p:sldId id="295" r:id="rId30"/>
    <p:sldId id="296" r:id="rId31"/>
    <p:sldId id="297" r:id="rId32"/>
    <p:sldId id="298" r:id="rId33"/>
    <p:sldId id="316" r:id="rId34"/>
    <p:sldId id="284" r:id="rId35"/>
    <p:sldId id="300" r:id="rId36"/>
    <p:sldId id="301" r:id="rId37"/>
    <p:sldId id="302" r:id="rId38"/>
    <p:sldId id="303" r:id="rId39"/>
    <p:sldId id="304" r:id="rId40"/>
    <p:sldId id="305" r:id="rId41"/>
    <p:sldId id="306" r:id="rId42"/>
    <p:sldId id="307" r:id="rId43"/>
    <p:sldId id="308" r:id="rId44"/>
    <p:sldId id="309" r:id="rId45"/>
    <p:sldId id="285" r:id="rId46"/>
    <p:sldId id="310" r:id="rId47"/>
    <p:sldId id="311" r:id="rId48"/>
    <p:sldId id="312" r:id="rId49"/>
    <p:sldId id="313" r:id="rId50"/>
    <p:sldId id="314" r:id="rId51"/>
    <p:sldId id="317"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ning &amp; Introductions" id="{1D86C36E-315B-4E91-99E2-0A2680775909}">
          <p14:sldIdLst>
            <p14:sldId id="256"/>
            <p14:sldId id="265"/>
            <p14:sldId id="266"/>
            <p14:sldId id="260"/>
          </p14:sldIdLst>
        </p14:section>
        <p14:section name="Unit Level Media &amp; Virtual Tours" id="{0BB0FF5D-A0E0-4CDF-AE2B-162E37471675}">
          <p14:sldIdLst>
            <p14:sldId id="287"/>
            <p14:sldId id="267"/>
            <p14:sldId id="269"/>
            <p14:sldId id="270"/>
            <p14:sldId id="272"/>
            <p14:sldId id="271"/>
          </p14:sldIdLst>
        </p14:section>
        <p14:section name="Website Content" id="{D4BBFDD5-5D20-4EE2-ACA0-5983430DBEC0}">
          <p14:sldIdLst>
            <p14:sldId id="286"/>
            <p14:sldId id="274"/>
            <p14:sldId id="261"/>
            <p14:sldId id="262"/>
            <p14:sldId id="289"/>
            <p14:sldId id="276"/>
          </p14:sldIdLst>
        </p14:section>
        <p14:section name="Reputation &amp; Reviews" id="{E6AA4D23-619E-46F3-A860-58068615A5FB}">
          <p14:sldIdLst>
            <p14:sldId id="290"/>
            <p14:sldId id="278"/>
            <p14:sldId id="279"/>
            <p14:sldId id="280"/>
            <p14:sldId id="281"/>
            <p14:sldId id="282"/>
          </p14:sldIdLst>
        </p14:section>
        <p14:section name="CRM &amp; Chat Assistants" id="{8C207DC3-6D07-43E3-B986-6FC2FE63E289}">
          <p14:sldIdLst>
            <p14:sldId id="283"/>
            <p14:sldId id="291"/>
            <p14:sldId id="292"/>
            <p14:sldId id="293"/>
            <p14:sldId id="294"/>
          </p14:sldIdLst>
        </p14:section>
        <p14:section name="Pricing &amp; Fee Transparency" id="{ACFD6958-20A5-4F31-861A-07B2C3E0DF51}">
          <p14:sldIdLst>
            <p14:sldId id="295"/>
            <p14:sldId id="296"/>
            <p14:sldId id="297"/>
            <p14:sldId id="298"/>
            <p14:sldId id="316"/>
          </p14:sldIdLst>
        </p14:section>
        <p14:section name="Renewals" id="{C3A075FF-671D-4FFF-87F2-569161AAA64F}">
          <p14:sldIdLst>
            <p14:sldId id="284"/>
            <p14:sldId id="300"/>
            <p14:sldId id="301"/>
            <p14:sldId id="302"/>
            <p14:sldId id="303"/>
            <p14:sldId id="304"/>
          </p14:sldIdLst>
        </p14:section>
        <p14:section name="Rewards" id="{74C34C2C-CF66-4BB8-832E-CA3FD1D4379F}">
          <p14:sldIdLst>
            <p14:sldId id="305"/>
            <p14:sldId id="306"/>
            <p14:sldId id="307"/>
            <p14:sldId id="308"/>
            <p14:sldId id="309"/>
          </p14:sldIdLst>
        </p14:section>
        <p14:section name="Financial Performance" id="{5ED754D5-66C2-4139-A255-E4B517875DA7}">
          <p14:sldIdLst>
            <p14:sldId id="285"/>
            <p14:sldId id="310"/>
            <p14:sldId id="311"/>
            <p14:sldId id="312"/>
            <p14:sldId id="313"/>
            <p14:sldId id="314"/>
          </p14:sldIdLst>
        </p14:section>
        <p14:section name="Closing" id="{D42AED5D-3C5A-43C5-959C-002391C432B2}">
          <p14:sldIdLst>
            <p14:sldId id="31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04CAD12-131A-AD14-23FD-0A90E565B7B9}" name="Esther Bonardi" initials="EB" userId="S::Esther.Bonardi@Yardi.Com::89f426c2-c72d-46d0-b7a2-90e1a1851ead" providerId="AD"/>
  <p188:author id="{D68C0714-9950-0FCA-795C-9877A0709C56}" name="Tiffany LaRocca" initials="TL" userId="S::Tiffany.LaRocca@Yardi.com::2fef9f75-d7b2-40ea-99e8-7bd1cf438476" providerId="AD"/>
  <p188:author id="{1927D51A-B138-A0A3-FE71-24FF71872030}" name="Geneva Ives" initials="GI" userId="S::Geneva.Ives@Yardi.Com::d8dab474-734b-4f43-8456-9986eccb2c5a" providerId="AD"/>
  <p188:author id="{8D4C2238-BF81-C97A-7C6B-9A78E8701DA3}" name="Natalie Mahn" initials="NM" userId="S::natalie.mahn@yardi.com::09cc5e4c-3c6c-4114-9ae7-f7ca28338f9b" providerId="AD"/>
  <p188:author id="{CEE51A46-1A15-E085-387A-51DA269319BD}" name="Scott Moseley" initials="" userId="S::Scott.Moseley@Yardi.com::a4c06aa9-51e4-4eee-8703-bbc2a6a98697" providerId="AD"/>
  <p188:author id="{293A09CC-B743-0DF4-9646-9632405B9DD4}" name="Geneva Ives" initials="" userId="S::Geneva.Ives@yardi.com::d8dab474-734b-4f43-8456-9986eccb2c5a" providerId="AD"/>
  <p188:author id="{297B3DCC-E5A7-3110-35B6-9B9A42A7B8A5}" name="Esther Bonardi" initials="" userId="S::Esther.Bonardi@yardi.com::89f426c2-c72d-46d0-b7a2-90e1a1851ead" providerId="AD"/>
  <p188:author id="{C42D08D4-C9B5-AE2A-D55F-73D036E7568B}" name="Natalie Mahn" initials="" userId="S::Natalie.Mahn@Yardi.com::09cc5e4c-3c6c-4114-9ae7-f7ca28338f9b" providerId="AD"/>
  <p188:author id="{1EBCF2FE-8220-E843-F104-D1640D809943}" name="Taylor Blades" initials="" userId="S::Taylor.Blades@yardi.com::c36790eb-c542-4983-a4cc-6e7f40d48dd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7AE0"/>
    <a:srgbClr val="762DC4"/>
    <a:srgbClr val="000034"/>
    <a:srgbClr val="00005A"/>
    <a:srgbClr val="00008D"/>
    <a:srgbClr val="005BFF"/>
    <a:srgbClr val="0085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6237BF-54E0-48FC-B2DB-D8BA2993EB59}" v="196" dt="2026-04-30T18:53:54.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2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8" Type="http://schemas.microsoft.com/office/2015/10/relationships/revisionInfo" Target="revisionInfo.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microsoft.com/office/2018/10/relationships/authors" Target="author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ableStyles" Target="tableStyle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8C76C3-3233-B949-80A9-8C7EE666E619}" type="datetimeFigureOut">
              <a:rPr lang="en-US" smtClean="0"/>
              <a:t>5/3/2026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35B450-E5C1-9347-8D46-894DDD04CA3E}" type="slidenum">
              <a:rPr lang="en-US" smtClean="0"/>
              <a:t>‹#›</a:t>
            </a:fld>
            <a:endParaRPr lang="en-US"/>
          </a:p>
        </p:txBody>
      </p:sp>
    </p:spTree>
    <p:extLst>
      <p:ext uri="{BB962C8B-B14F-4D97-AF65-F5344CB8AC3E}">
        <p14:creationId xmlns:p14="http://schemas.microsoft.com/office/powerpoint/2010/main" val="2301404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Relay to results: Aligning marketing &amp; operations for the win </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What does operations need from marketing? And vice versa? Find out in this interactive session. Hint: These aren’t competing departments … they’re relay teammates. See how alignment and clean handoffs drive better lead generation, leasing performance and resident retention, then get actionable steps to put into practice now. Discover where the baton usually gets dropped — and how to fix it. </a:t>
            </a:r>
          </a:p>
          <a:p>
            <a:r>
              <a:rPr lang="en-US" sz="1200" kern="1200">
                <a:solidFill>
                  <a:schemeClr val="tx1"/>
                </a:solidFill>
                <a:effectLst/>
                <a:latin typeface="+mn-lt"/>
                <a:ea typeface="+mn-ea"/>
                <a:cs typeface="+mn-cs"/>
              </a:rPr>
              <a:t>You’ll see:  </a:t>
            </a:r>
          </a:p>
          <a:p>
            <a:pPr lvl="0"/>
            <a:r>
              <a:rPr lang="en-US" sz="1200" kern="1200">
                <a:solidFill>
                  <a:schemeClr val="tx1"/>
                </a:solidFill>
                <a:effectLst/>
                <a:latin typeface="+mn-lt"/>
                <a:ea typeface="+mn-ea"/>
                <a:cs typeface="+mn-cs"/>
              </a:rPr>
              <a:t>How to bridge gaps between marketing and operations</a:t>
            </a:r>
          </a:p>
          <a:p>
            <a:pPr lvl="0"/>
            <a:r>
              <a:rPr lang="en-US" sz="1200" kern="1200">
                <a:solidFill>
                  <a:schemeClr val="tx1"/>
                </a:solidFill>
                <a:effectLst/>
                <a:latin typeface="+mn-lt"/>
                <a:ea typeface="+mn-ea"/>
                <a:cs typeface="+mn-cs"/>
              </a:rPr>
              <a:t>Why alignment matters (and where it matters most) </a:t>
            </a:r>
          </a:p>
          <a:p>
            <a:pPr lvl="0"/>
            <a:r>
              <a:rPr lang="en-US" sz="1200" kern="1200">
                <a:solidFill>
                  <a:schemeClr val="tx1"/>
                </a:solidFill>
                <a:effectLst/>
                <a:latin typeface="+mn-lt"/>
                <a:ea typeface="+mn-ea"/>
                <a:cs typeface="+mn-cs"/>
              </a:rPr>
              <a:t>What a clean handoff looks like across the renter lifecycle  </a:t>
            </a:r>
          </a:p>
          <a:p>
            <a:pPr lvl="0"/>
            <a:r>
              <a:rPr lang="en-US" sz="1200" kern="1200">
                <a:solidFill>
                  <a:schemeClr val="tx1"/>
                </a:solidFill>
                <a:effectLst/>
                <a:latin typeface="+mn-lt"/>
                <a:ea typeface="+mn-ea"/>
                <a:cs typeface="+mn-cs"/>
              </a:rPr>
              <a:t>Practical ways to improve performance at every stage </a:t>
            </a:r>
          </a:p>
          <a:p>
            <a:endParaRPr lang="en-US"/>
          </a:p>
        </p:txBody>
      </p:sp>
      <p:sp>
        <p:nvSpPr>
          <p:cNvPr id="4" name="Slide Number Placeholder 3"/>
          <p:cNvSpPr>
            <a:spLocks noGrp="1"/>
          </p:cNvSpPr>
          <p:nvPr>
            <p:ph type="sldNum" sz="quarter" idx="5"/>
          </p:nvPr>
        </p:nvSpPr>
        <p:spPr/>
        <p:txBody>
          <a:bodyPr/>
          <a:lstStyle/>
          <a:p>
            <a:fld id="{9235B450-E5C1-9347-8D46-894DDD04CA3E}" type="slidenum">
              <a:rPr lang="en-US" smtClean="0"/>
              <a:t>1</a:t>
            </a:fld>
            <a:endParaRPr lang="en-US"/>
          </a:p>
        </p:txBody>
      </p:sp>
    </p:spTree>
    <p:extLst>
      <p:ext uri="{BB962C8B-B14F-4D97-AF65-F5344CB8AC3E}">
        <p14:creationId xmlns:p14="http://schemas.microsoft.com/office/powerpoint/2010/main" val="2450740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Esther:</a:t>
            </a:r>
          </a:p>
          <a:p>
            <a:r>
              <a:rPr lang="en-US" sz="1200" kern="1200">
                <a:solidFill>
                  <a:schemeClr val="tx1"/>
                </a:solidFill>
                <a:effectLst/>
                <a:latin typeface="+mn-lt"/>
                <a:ea typeface="+mn-ea"/>
                <a:cs typeface="+mn-cs"/>
              </a:rPr>
              <a:t>Let’s set the stage. </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Today, leasing success isn’t owned by one team—it’s built across marketing and operations, together. And the challenge isn’t effort… it’s alignment.</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Because the renter journey doesn’t happen in silos:</a:t>
            </a:r>
          </a:p>
          <a:p>
            <a:pPr lvl="0"/>
            <a:r>
              <a:rPr lang="en-US" sz="1200" kern="1200">
                <a:solidFill>
                  <a:schemeClr val="tx1"/>
                </a:solidFill>
                <a:effectLst/>
                <a:latin typeface="+mn-lt"/>
                <a:ea typeface="+mn-ea"/>
                <a:cs typeface="+mn-cs"/>
              </a:rPr>
              <a:t>Marketing drives discovery </a:t>
            </a:r>
          </a:p>
          <a:p>
            <a:pPr lvl="0"/>
            <a:r>
              <a:rPr lang="en-US" sz="1200" kern="1200">
                <a:solidFill>
                  <a:schemeClr val="tx1"/>
                </a:solidFill>
                <a:effectLst/>
                <a:latin typeface="+mn-lt"/>
                <a:ea typeface="+mn-ea"/>
                <a:cs typeface="+mn-cs"/>
              </a:rPr>
              <a:t>Operations delivers the experience </a:t>
            </a:r>
          </a:p>
          <a:p>
            <a:pPr lvl="0"/>
            <a:r>
              <a:rPr lang="en-US" sz="1200" kern="1200">
                <a:solidFill>
                  <a:schemeClr val="tx1"/>
                </a:solidFill>
                <a:effectLst/>
                <a:latin typeface="+mn-lt"/>
                <a:ea typeface="+mn-ea"/>
                <a:cs typeface="+mn-cs"/>
              </a:rPr>
              <a:t>Leasing closes the deal </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But the reality is—those handoffs don’t always happen cleanly. And in today’s world, that gap is getting more expensive. AI-powered search, evolving renter expectations, and faster decision cycles are changing how communities are discovered, evaluated, and chosen.</a:t>
            </a:r>
            <a:br>
              <a:rPr lang="en-US" sz="1200" kern="1200">
                <a:solidFill>
                  <a:schemeClr val="tx1"/>
                </a:solidFill>
                <a:effectLst/>
                <a:latin typeface="+mn-lt"/>
                <a:ea typeface="+mn-ea"/>
                <a:cs typeface="+mn-cs"/>
              </a:rPr>
            </a:b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Which means… the margin for misalignment is shrinking. So today, we’re going to run this like a relay race.</a:t>
            </a:r>
          </a:p>
          <a:p>
            <a:endParaRPr lang="en-US"/>
          </a:p>
        </p:txBody>
      </p:sp>
      <p:sp>
        <p:nvSpPr>
          <p:cNvPr id="4" name="Slide Number Placeholder 3"/>
          <p:cNvSpPr>
            <a:spLocks noGrp="1"/>
          </p:cNvSpPr>
          <p:nvPr>
            <p:ph type="sldNum" sz="quarter" idx="5"/>
          </p:nvPr>
        </p:nvSpPr>
        <p:spPr/>
        <p:txBody>
          <a:bodyPr/>
          <a:lstStyle/>
          <a:p>
            <a:fld id="{9235B450-E5C1-9347-8D46-894DDD04CA3E}" type="slidenum">
              <a:rPr lang="en-US" smtClean="0"/>
              <a:t>2</a:t>
            </a:fld>
            <a:endParaRPr lang="en-US"/>
          </a:p>
        </p:txBody>
      </p:sp>
    </p:spTree>
    <p:extLst>
      <p:ext uri="{BB962C8B-B14F-4D97-AF65-F5344CB8AC3E}">
        <p14:creationId xmlns:p14="http://schemas.microsoft.com/office/powerpoint/2010/main" val="2169673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Esther:</a:t>
            </a:r>
          </a:p>
          <a:p>
            <a:r>
              <a:rPr lang="en-US" sz="1200" kern="1200">
                <a:solidFill>
                  <a:schemeClr val="tx1"/>
                </a:solidFill>
                <a:effectLst/>
                <a:latin typeface="+mn-lt"/>
                <a:ea typeface="+mn-ea"/>
                <a:cs typeface="+mn-cs"/>
              </a:rPr>
              <a:t>Each “leg” represents a critical part of the renter journey:</a:t>
            </a:r>
          </a:p>
          <a:p>
            <a:pPr lvl="0"/>
            <a:r>
              <a:rPr lang="en-US" sz="1200" kern="1200">
                <a:solidFill>
                  <a:schemeClr val="tx1"/>
                </a:solidFill>
                <a:effectLst/>
                <a:latin typeface="+mn-lt"/>
                <a:ea typeface="+mn-ea"/>
                <a:cs typeface="+mn-cs"/>
              </a:rPr>
              <a:t>Marketing strategy </a:t>
            </a:r>
          </a:p>
          <a:p>
            <a:pPr lvl="0"/>
            <a:r>
              <a:rPr lang="en-US" sz="1200" kern="1200">
                <a:solidFill>
                  <a:schemeClr val="tx1"/>
                </a:solidFill>
                <a:effectLst/>
                <a:latin typeface="+mn-lt"/>
                <a:ea typeface="+mn-ea"/>
                <a:cs typeface="+mn-cs"/>
              </a:rPr>
              <a:t>Leasing strategy </a:t>
            </a:r>
          </a:p>
          <a:p>
            <a:pPr lvl="0"/>
            <a:r>
              <a:rPr lang="en-US" sz="1200" kern="1200">
                <a:solidFill>
                  <a:schemeClr val="tx1"/>
                </a:solidFill>
                <a:effectLst/>
                <a:latin typeface="+mn-lt"/>
                <a:ea typeface="+mn-ea"/>
                <a:cs typeface="+mn-cs"/>
              </a:rPr>
              <a:t>Resident strategy </a:t>
            </a:r>
          </a:p>
          <a:p>
            <a:pPr lvl="0"/>
            <a:r>
              <a:rPr lang="en-US" sz="1200" kern="1200">
                <a:solidFill>
                  <a:schemeClr val="tx1"/>
                </a:solidFill>
                <a:effectLst/>
                <a:latin typeface="+mn-lt"/>
                <a:ea typeface="+mn-ea"/>
                <a:cs typeface="+mn-cs"/>
              </a:rPr>
              <a:t>Financial performance </a:t>
            </a:r>
          </a:p>
          <a:p>
            <a:endParaRPr lang="en-US"/>
          </a:p>
        </p:txBody>
      </p:sp>
      <p:sp>
        <p:nvSpPr>
          <p:cNvPr id="4" name="Slide Number Placeholder 3"/>
          <p:cNvSpPr>
            <a:spLocks noGrp="1"/>
          </p:cNvSpPr>
          <p:nvPr>
            <p:ph type="sldNum" sz="quarter" idx="5"/>
          </p:nvPr>
        </p:nvSpPr>
        <p:spPr/>
        <p:txBody>
          <a:bodyPr/>
          <a:lstStyle/>
          <a:p>
            <a:fld id="{9235B450-E5C1-9347-8D46-894DDD04CA3E}" type="slidenum">
              <a:rPr lang="en-US" smtClean="0"/>
              <a:t>3</a:t>
            </a:fld>
            <a:endParaRPr lang="en-US"/>
          </a:p>
        </p:txBody>
      </p:sp>
    </p:spTree>
    <p:extLst>
      <p:ext uri="{BB962C8B-B14F-4D97-AF65-F5344CB8AC3E}">
        <p14:creationId xmlns:p14="http://schemas.microsoft.com/office/powerpoint/2010/main" val="1612489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Esther:</a:t>
            </a:r>
          </a:p>
          <a:p>
            <a:r>
              <a:rPr lang="en-US" sz="1200" kern="1200">
                <a:solidFill>
                  <a:schemeClr val="tx1"/>
                </a:solidFill>
                <a:effectLst/>
                <a:latin typeface="+mn-lt"/>
                <a:ea typeface="+mn-ea"/>
                <a:cs typeface="+mn-cs"/>
              </a:rPr>
              <a:t>And along the way, we’re going to focus on one thing: </a:t>
            </a:r>
            <a:r>
              <a:rPr lang="en-US" sz="1200" b="1" kern="1200">
                <a:solidFill>
                  <a:schemeClr val="tx1"/>
                </a:solidFill>
                <a:effectLst/>
                <a:latin typeface="+mn-lt"/>
                <a:ea typeface="+mn-ea"/>
                <a:cs typeface="+mn-cs"/>
              </a:rPr>
              <a:t>The baton pass.</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Because success doesn’t come from how well one team runs — It comes from how well we hand things off.</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What does marketing need from operations?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What does operations need from marketing?</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And where are we dropping the baton today?</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By the end of this session, you’ll walk away with:</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Clear ownership across the journey </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Stronger alignment between teams </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And practical ways to improve performance—together </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Let’s get started.</a:t>
            </a:r>
          </a:p>
          <a:p>
            <a:endParaRPr lang="en-US"/>
          </a:p>
        </p:txBody>
      </p:sp>
      <p:sp>
        <p:nvSpPr>
          <p:cNvPr id="4" name="Slide Number Placeholder 3"/>
          <p:cNvSpPr>
            <a:spLocks noGrp="1"/>
          </p:cNvSpPr>
          <p:nvPr>
            <p:ph type="sldNum" sz="quarter" idx="5"/>
          </p:nvPr>
        </p:nvSpPr>
        <p:spPr/>
        <p:txBody>
          <a:bodyPr/>
          <a:lstStyle/>
          <a:p>
            <a:fld id="{9235B450-E5C1-9347-8D46-894DDD04CA3E}" type="slidenum">
              <a:rPr lang="en-US" smtClean="0"/>
              <a:t>4</a:t>
            </a:fld>
            <a:endParaRPr lang="en-US"/>
          </a:p>
        </p:txBody>
      </p:sp>
    </p:spTree>
    <p:extLst>
      <p:ext uri="{BB962C8B-B14F-4D97-AF65-F5344CB8AC3E}">
        <p14:creationId xmlns:p14="http://schemas.microsoft.com/office/powerpoint/2010/main" val="359277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29603-9D5C-51A0-6690-9B7B82611D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AFFC41-9F3E-8F6A-FB95-D65FB36241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176DD0-C2FC-D68A-74A4-C03A90B84C92}"/>
              </a:ext>
            </a:extLst>
          </p:cNvPr>
          <p:cNvSpPr>
            <a:spLocks noGrp="1"/>
          </p:cNvSpPr>
          <p:nvPr>
            <p:ph type="body" idx="1"/>
          </p:nvPr>
        </p:nvSpPr>
        <p:spPr/>
        <p:txBody>
          <a:bodyPr/>
          <a:lstStyle/>
          <a:p>
            <a:r>
              <a:rPr lang="en-US"/>
              <a:t>🔗 Warm-Up: Esther</a:t>
            </a:r>
          </a:p>
          <a:p>
            <a:r>
              <a:rPr lang="en-US"/>
              <a:t>Media moves the dial. Unit level content (virtual tours, photos &amp; video) are the most effective media assets to increase conversion and lease faster</a:t>
            </a:r>
          </a:p>
          <a:p>
            <a:r>
              <a:rPr lang="en-US"/>
              <a:t>From being discovered to closing the deal, visual media—especially at the unit level—is no longer a luxury—it’s a necessity.</a:t>
            </a:r>
          </a:p>
          <a:p>
            <a:endParaRPr lang="en-US"/>
          </a:p>
        </p:txBody>
      </p:sp>
      <p:sp>
        <p:nvSpPr>
          <p:cNvPr id="4" name="Slide Number Placeholder 3">
            <a:extLst>
              <a:ext uri="{FF2B5EF4-FFF2-40B4-BE49-F238E27FC236}">
                <a16:creationId xmlns:a16="http://schemas.microsoft.com/office/drawing/2014/main" id="{5D61BA42-6EFF-D4A6-02F0-416DA2B08DF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3413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1B115-6FB4-C1DE-5F10-C2D1C649E2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5EF4C8-A7C2-29B3-7C12-009B6B2A46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7E4A64-8262-C4CA-2DAB-3703264D527A}"/>
              </a:ext>
            </a:extLst>
          </p:cNvPr>
          <p:cNvSpPr>
            <a:spLocks noGrp="1"/>
          </p:cNvSpPr>
          <p:nvPr>
            <p:ph type="body" idx="1"/>
          </p:nvPr>
        </p:nvSpPr>
        <p:spPr/>
        <p:txBody>
          <a:bodyPr/>
          <a:lstStyle/>
          <a:p>
            <a:r>
              <a:rPr lang="en-US" sz="1200" kern="1200">
                <a:solidFill>
                  <a:schemeClr val="tx1"/>
                </a:solidFill>
                <a:effectLst/>
                <a:latin typeface="+mn-lt"/>
                <a:ea typeface="+mn-ea"/>
                <a:cs typeface="+mn-cs"/>
              </a:rPr>
              <a:t>🔗 </a:t>
            </a:r>
            <a:r>
              <a:rPr lang="en-US" sz="1200" b="1" kern="1200">
                <a:solidFill>
                  <a:schemeClr val="tx1"/>
                </a:solidFill>
                <a:effectLst/>
                <a:latin typeface="+mn-lt"/>
                <a:ea typeface="+mn-ea"/>
                <a:cs typeface="+mn-cs"/>
              </a:rPr>
              <a:t>Anchor Leg: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Media moves the dial. Unit level content (virtual tours, photos &amp; video) are the most effective media assets to increase conversion and lease faster</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From being discovered to closing the deal, visual media—especially at the unit level—is no longer a luxury—it’s a necessity.</a:t>
            </a:r>
          </a:p>
          <a:p>
            <a:endParaRPr lang="en-US"/>
          </a:p>
        </p:txBody>
      </p:sp>
      <p:sp>
        <p:nvSpPr>
          <p:cNvPr id="4" name="Slide Number Placeholder 3">
            <a:extLst>
              <a:ext uri="{FF2B5EF4-FFF2-40B4-BE49-F238E27FC236}">
                <a16:creationId xmlns:a16="http://schemas.microsoft.com/office/drawing/2014/main" id="{FC592898-9677-6550-CE31-7655E4A1BADA}"/>
              </a:ext>
            </a:extLst>
          </p:cNvPr>
          <p:cNvSpPr>
            <a:spLocks noGrp="1"/>
          </p:cNvSpPr>
          <p:nvPr>
            <p:ph type="sldNum" sz="quarter" idx="5"/>
          </p:nvPr>
        </p:nvSpPr>
        <p:spPr/>
        <p:txBody>
          <a:bodyPr/>
          <a:lstStyle/>
          <a:p>
            <a:fld id="{9235B450-E5C1-9347-8D46-894DDD04CA3E}" type="slidenum">
              <a:rPr lang="en-US" smtClean="0"/>
              <a:t>6</a:t>
            </a:fld>
            <a:endParaRPr lang="en-US"/>
          </a:p>
        </p:txBody>
      </p:sp>
    </p:spTree>
    <p:extLst>
      <p:ext uri="{BB962C8B-B14F-4D97-AF65-F5344CB8AC3E}">
        <p14:creationId xmlns:p14="http://schemas.microsoft.com/office/powerpoint/2010/main" val="2430743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One: Esther to Sierra</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Unit-level media is a good example of something our industry </a:t>
            </a:r>
            <a:r>
              <a:rPr lang="en-US" sz="1200" b="1" kern="1200">
                <a:solidFill>
                  <a:schemeClr val="tx1"/>
                </a:solidFill>
                <a:effectLst/>
                <a:latin typeface="+mn-lt"/>
                <a:ea typeface="+mn-ea"/>
                <a:cs typeface="+mn-cs"/>
              </a:rPr>
              <a:t>fully believes in—and still doesn’t execute consistently</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Where it breaks down is in the reality of how we operate day to day.</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We’re not always marketing a lease-up with a larger budget. I don’t have access to every apartment, or the budget to send a photographer every time we turn a home. And yet, </a:t>
            </a:r>
            <a:r>
              <a:rPr lang="en-US" sz="1200" b="1" kern="1200">
                <a:solidFill>
                  <a:schemeClr val="tx1"/>
                </a:solidFill>
                <a:effectLst/>
                <a:latin typeface="+mn-lt"/>
                <a:ea typeface="+mn-ea"/>
                <a:cs typeface="+mn-cs"/>
              </a:rPr>
              <a:t>the expectation is still that our marketing reflects exactly what’s available.</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So what happens is one of two things:</a:t>
            </a:r>
          </a:p>
          <a:p>
            <a:r>
              <a:rPr lang="en-US" sz="1200" kern="1200">
                <a:solidFill>
                  <a:schemeClr val="tx1"/>
                </a:solidFill>
                <a:effectLst/>
                <a:latin typeface="+mn-lt"/>
                <a:ea typeface="+mn-ea"/>
                <a:cs typeface="+mn-cs"/>
              </a:rPr>
              <a:t>We either market with polished, but </a:t>
            </a:r>
            <a:r>
              <a:rPr lang="en-US" sz="1200" b="1" kern="1200">
                <a:solidFill>
                  <a:schemeClr val="tx1"/>
                </a:solidFill>
                <a:effectLst/>
                <a:latin typeface="+mn-lt"/>
                <a:ea typeface="+mn-ea"/>
                <a:cs typeface="+mn-cs"/>
              </a:rPr>
              <a:t>generic or outdated content</a:t>
            </a:r>
            <a:r>
              <a:rPr lang="en-US" sz="1200" kern="1200">
                <a:solidFill>
                  <a:schemeClr val="tx1"/>
                </a:solidFill>
                <a:effectLst/>
                <a:latin typeface="+mn-lt"/>
                <a:ea typeface="+mn-ea"/>
                <a:cs typeface="+mn-cs"/>
              </a:rPr>
              <a:t>…or we don’t show </a:t>
            </a:r>
            <a:r>
              <a:rPr lang="en-US" sz="1200" b="1" kern="1200">
                <a:solidFill>
                  <a:schemeClr val="tx1"/>
                </a:solidFill>
                <a:effectLst/>
                <a:latin typeface="+mn-lt"/>
                <a:ea typeface="+mn-ea"/>
                <a:cs typeface="+mn-cs"/>
              </a:rPr>
              <a:t>enough at all</a:t>
            </a:r>
            <a:r>
              <a:rPr lang="en-US" sz="1200" kern="1200">
                <a:solidFill>
                  <a:schemeClr val="tx1"/>
                </a:solidFill>
                <a:effectLst/>
                <a:latin typeface="+mn-lt"/>
                <a:ea typeface="+mn-ea"/>
                <a:cs typeface="+mn-cs"/>
              </a:rPr>
              <a:t>.</a:t>
            </a:r>
          </a:p>
          <a:p>
            <a:r>
              <a:rPr lang="en-US" sz="1200" b="1" kern="1200">
                <a:solidFill>
                  <a:schemeClr val="tx1"/>
                </a:solidFill>
                <a:effectLst/>
                <a:latin typeface="+mn-lt"/>
                <a:ea typeface="+mn-ea"/>
                <a:cs typeface="+mn-cs"/>
              </a:rPr>
              <a:t>Neither one performs.</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best way this works is if unit-level media isn’t treated as a marketing asset—it has to be part of the </a:t>
            </a:r>
            <a:r>
              <a:rPr lang="en-US" sz="1200" b="1" kern="1200">
                <a:solidFill>
                  <a:schemeClr val="tx1"/>
                </a:solidFill>
                <a:effectLst/>
                <a:latin typeface="+mn-lt"/>
                <a:ea typeface="+mn-ea"/>
                <a:cs typeface="+mn-cs"/>
              </a:rPr>
              <a:t>operational workflow</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Marketing can set the standard, but we rely on operations for </a:t>
            </a:r>
            <a:r>
              <a:rPr lang="en-US" sz="1200" b="1" kern="1200">
                <a:solidFill>
                  <a:schemeClr val="tx1"/>
                </a:solidFill>
                <a:effectLst/>
                <a:latin typeface="+mn-lt"/>
                <a:ea typeface="+mn-ea"/>
                <a:cs typeface="+mn-cs"/>
              </a:rPr>
              <a:t>access, consistency, and execution</a:t>
            </a:r>
            <a:r>
              <a:rPr lang="en-US" sz="1200" kern="1200">
                <a:solidFill>
                  <a:schemeClr val="tx1"/>
                </a:solidFill>
                <a:effectLst/>
                <a:latin typeface="+mn-lt"/>
                <a:ea typeface="+mn-ea"/>
                <a:cs typeface="+mn-cs"/>
              </a:rPr>
              <a:t> at the unit level.</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At Pillar, we’ve created more consistent touchpoints between marketing and operations. We have weekly calls with regional and on-site teams—primarily focused on availability, stale units, and pricing—but I’ve made it a priority to be part of those conversations and use that time to address the need for unit-level details and media. We all have similar goals on those calls, so suggestions for how to move stale homes are usually well received.</a:t>
            </a:r>
          </a:p>
          <a:p>
            <a:endParaRPr lang="en-US"/>
          </a:p>
        </p:txBody>
      </p:sp>
      <p:sp>
        <p:nvSpPr>
          <p:cNvPr id="4" name="Slide Number Placeholder 3"/>
          <p:cNvSpPr>
            <a:spLocks noGrp="1"/>
          </p:cNvSpPr>
          <p:nvPr>
            <p:ph type="sldNum" sz="quarter" idx="5"/>
          </p:nvPr>
        </p:nvSpPr>
        <p:spPr/>
        <p:txBody>
          <a:bodyPr/>
          <a:lstStyle/>
          <a:p>
            <a:fld id="{9235B450-E5C1-9347-8D46-894DDD04CA3E}" type="slidenum">
              <a:rPr lang="en-US" smtClean="0"/>
              <a:t>7</a:t>
            </a:fld>
            <a:endParaRPr lang="en-US"/>
          </a:p>
        </p:txBody>
      </p:sp>
    </p:spTree>
    <p:extLst>
      <p:ext uri="{BB962C8B-B14F-4D97-AF65-F5344CB8AC3E}">
        <p14:creationId xmlns:p14="http://schemas.microsoft.com/office/powerpoint/2010/main" val="302556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Two: Esther to Diana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As Sierra mentioned, on-site teams are best positioned to capture unit-level media. But I want to reframe this: </a:t>
            </a:r>
            <a:r>
              <a:rPr lang="en-US" sz="1200" b="1" kern="1200">
                <a:solidFill>
                  <a:schemeClr val="tx1"/>
                </a:solidFill>
                <a:effectLst/>
                <a:latin typeface="+mn-lt"/>
                <a:ea typeface="+mn-ea"/>
                <a:cs typeface="+mn-cs"/>
              </a:rPr>
              <a:t>unit-level media is an operational tool, not a marketing favor.</a:t>
            </a:r>
            <a:r>
              <a:rPr lang="en-US" sz="1200" kern="1200">
                <a:solidFill>
                  <a:schemeClr val="tx1"/>
                </a:solidFill>
                <a:effectLst/>
                <a:latin typeface="+mn-lt"/>
                <a:ea typeface="+mn-ea"/>
                <a:cs typeface="+mn-cs"/>
              </a:rPr>
              <a:t> Once you think about it that way, the use cases go well beyond your website.</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What this looks like at Pillar:</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b="1" kern="1200">
                <a:solidFill>
                  <a:schemeClr val="tx1"/>
                </a:solidFill>
                <a:effectLst/>
                <a:latin typeface="+mn-lt"/>
                <a:ea typeface="+mn-ea"/>
                <a:cs typeface="+mn-cs"/>
              </a:rPr>
              <a:t>Stale home or tough floor plan? </a:t>
            </a:r>
            <a:r>
              <a:rPr lang="en-US" sz="1200" kern="1200">
                <a:solidFill>
                  <a:schemeClr val="tx1"/>
                </a:solidFill>
                <a:effectLst/>
                <a:latin typeface="+mn-lt"/>
                <a:ea typeface="+mn-ea"/>
                <a:cs typeface="+mn-cs"/>
              </a:rPr>
              <a:t>We challenge teams to create video tours and AI-enhanced photos that help prospects picture themselves in the space. We use those throughout our marketing process.</a:t>
            </a:r>
          </a:p>
          <a:p>
            <a:pPr marL="171450" lvl="0" indent="-171450">
              <a:buFont typeface="Arial" panose="020B0604020202020204" pitchFamily="34" charset="0"/>
              <a:buChar char="•"/>
            </a:pPr>
            <a:r>
              <a:rPr lang="en-US" sz="1200" b="1" kern="1200">
                <a:solidFill>
                  <a:schemeClr val="tx1"/>
                </a:solidFill>
                <a:effectLst/>
                <a:latin typeface="+mn-lt"/>
                <a:ea typeface="+mn-ea"/>
                <a:cs typeface="+mn-cs"/>
              </a:rPr>
              <a:t>We encourage team members to own their product</a:t>
            </a:r>
            <a:r>
              <a:rPr lang="en-US" sz="1200" kern="1200">
                <a:solidFill>
                  <a:schemeClr val="tx1"/>
                </a:solidFill>
                <a:effectLst/>
                <a:latin typeface="+mn-lt"/>
                <a:ea typeface="+mn-ea"/>
                <a:cs typeface="+mn-cs"/>
              </a:rPr>
              <a:t> rather than relying on marketing to drive traffic. They know the community best and are best set up to capture it.</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Difficult floor plans get featured on the website as a ‘</a:t>
            </a:r>
            <a:r>
              <a:rPr lang="en-US" sz="1200" b="1" kern="1200">
                <a:solidFill>
                  <a:schemeClr val="tx1"/>
                </a:solidFill>
                <a:effectLst/>
                <a:latin typeface="+mn-lt"/>
                <a:ea typeface="+mn-ea"/>
                <a:cs typeface="+mn-cs"/>
              </a:rPr>
              <a:t>rare floorplan</a:t>
            </a:r>
            <a:r>
              <a:rPr lang="en-US" sz="1200" kern="1200">
                <a:solidFill>
                  <a:schemeClr val="tx1"/>
                </a:solidFill>
                <a:effectLst/>
                <a:latin typeface="+mn-lt"/>
                <a:ea typeface="+mn-ea"/>
                <a:cs typeface="+mn-cs"/>
              </a:rPr>
              <a:t>’ — creates both exposure and urgency. (Data point: apartments with virtual tours leased 5 days faster.)</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Pitch this to teams during monthly performance calls or when reviewing aged product. Make it part of how they think about their role.</a:t>
            </a:r>
          </a:p>
          <a:p>
            <a:endParaRPr lang="en-US" sz="1200" b="1"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Beyond leasing:</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a:solidFill>
                  <a:schemeClr val="tx1"/>
                </a:solidFill>
                <a:effectLst/>
                <a:latin typeface="+mn-lt"/>
                <a:ea typeface="+mn-ea"/>
                <a:cs typeface="+mn-cs"/>
              </a:rPr>
              <a:t>Photos and tours captured before move-in become comparison documentation at move-out. No more fighting over charges.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Don’t forget the visuals you’re already capturing at move-out. Imagine AI scanning those images and auto-generating maintenance requests for the turn. That’s where this is headed.</a:t>
            </a:r>
          </a:p>
          <a:p>
            <a:endParaRPr lang="en-US"/>
          </a:p>
        </p:txBody>
      </p:sp>
      <p:sp>
        <p:nvSpPr>
          <p:cNvPr id="4" name="Slide Number Placeholder 3"/>
          <p:cNvSpPr>
            <a:spLocks noGrp="1"/>
          </p:cNvSpPr>
          <p:nvPr>
            <p:ph type="sldNum" sz="quarter" idx="5"/>
          </p:nvPr>
        </p:nvSpPr>
        <p:spPr/>
        <p:txBody>
          <a:bodyPr/>
          <a:lstStyle/>
          <a:p>
            <a:fld id="{9235B450-E5C1-9347-8D46-894DDD04CA3E}" type="slidenum">
              <a:rPr lang="en-US" smtClean="0"/>
              <a:t>8</a:t>
            </a:fld>
            <a:endParaRPr lang="en-US"/>
          </a:p>
        </p:txBody>
      </p:sp>
    </p:spTree>
    <p:extLst>
      <p:ext uri="{BB962C8B-B14F-4D97-AF65-F5344CB8AC3E}">
        <p14:creationId xmlns:p14="http://schemas.microsoft.com/office/powerpoint/2010/main" val="3705492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7FF32-6D5E-C924-14C5-B1B51BC02F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A6C0A7-47B2-3021-2790-F170FB556C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449A1E-84D2-CE6C-8C9C-A5296F7B777F}"/>
              </a:ext>
            </a:extLst>
          </p:cNvPr>
          <p:cNvSpPr>
            <a:spLocks noGrp="1"/>
          </p:cNvSpPr>
          <p:nvPr>
            <p:ph type="body" idx="1"/>
          </p:nvPr>
        </p:nvSpPr>
        <p:spPr/>
        <p:txBody>
          <a:bodyPr/>
          <a:lstStyle/>
          <a:p>
            <a:r>
              <a:rPr lang="en-US" sz="1200" kern="1200">
                <a:solidFill>
                  <a:schemeClr val="tx1"/>
                </a:solidFill>
                <a:effectLst/>
                <a:latin typeface="+mn-lt"/>
                <a:ea typeface="+mn-ea"/>
                <a:cs typeface="+mn-cs"/>
              </a:rPr>
              <a:t>🤖 </a:t>
            </a:r>
            <a:r>
              <a:rPr lang="en-US" sz="1200" b="1" kern="1200">
                <a:solidFill>
                  <a:schemeClr val="tx1"/>
                </a:solidFill>
                <a:effectLst/>
                <a:latin typeface="+mn-lt"/>
                <a:ea typeface="+mn-ea"/>
                <a:cs typeface="+mn-cs"/>
              </a:rPr>
              <a:t>AI Inside Track: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Depending on your virtual tour platform, AI is turning virtual tours into short form videos and animated gifs, to give you more content for more places than ever before. </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And did you know that AI engines can “read” visual media like text using “computer vision”? Visual media is an important authority signal for AI powered search, providing evidence and legitimacy of what you say you offer. To market in the AI era, your visual media game needs to be in order. </a:t>
            </a:r>
          </a:p>
          <a:p>
            <a:endParaRPr lang="en-US"/>
          </a:p>
        </p:txBody>
      </p:sp>
      <p:sp>
        <p:nvSpPr>
          <p:cNvPr id="4" name="Slide Number Placeholder 3">
            <a:extLst>
              <a:ext uri="{FF2B5EF4-FFF2-40B4-BE49-F238E27FC236}">
                <a16:creationId xmlns:a16="http://schemas.microsoft.com/office/drawing/2014/main" id="{2163CC85-7747-A155-186F-7DA09308BEE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78810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7786B-95BC-F642-35DC-7837616045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14BE13-688D-3C7E-C102-920F8D4C0B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71509C-7FE5-CA7E-24D0-D17A31D2C99B}"/>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Baton Pass: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Operations should create a new standard workflow for onsite teams to capture unit level media at turns. Bake it into your turn process and you will win the race</a:t>
            </a:r>
            <a:endParaRPr lang="en-US"/>
          </a:p>
        </p:txBody>
      </p:sp>
      <p:sp>
        <p:nvSpPr>
          <p:cNvPr id="4" name="Slide Number Placeholder 3">
            <a:extLst>
              <a:ext uri="{FF2B5EF4-FFF2-40B4-BE49-F238E27FC236}">
                <a16:creationId xmlns:a16="http://schemas.microsoft.com/office/drawing/2014/main" id="{D097DF84-F326-FC0A-4285-221826E7075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5434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532DCC-03A1-CBEA-1FC1-6410AA2AD4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5F4F83-CFA6-BA85-6587-E23D1CFE5C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816BB6-A852-D21F-F0CF-41A7FF99ABCE}"/>
              </a:ext>
            </a:extLst>
          </p:cNvPr>
          <p:cNvSpPr>
            <a:spLocks noGrp="1"/>
          </p:cNvSpPr>
          <p:nvPr>
            <p:ph type="body" idx="1"/>
          </p:nvPr>
        </p:nvSpPr>
        <p:spPr/>
        <p:txBody>
          <a:bodyPr/>
          <a:lstStyle/>
          <a:p>
            <a:r>
              <a:rPr lang="en-US" sz="1200" b="1" kern="1200" cap="all">
                <a:solidFill>
                  <a:schemeClr val="tx1"/>
                </a:solidFill>
                <a:effectLst/>
                <a:latin typeface="+mn-lt"/>
                <a:ea typeface="+mn-ea"/>
                <a:cs typeface="+mn-cs"/>
              </a:rPr>
              <a:t>Leg One: Marketing Strategy</a:t>
            </a:r>
            <a:endParaRPr lang="en-US" sz="1200" b="1"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E2508B3B-E260-9680-11E7-6EEB601907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15702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26FB9-9D2C-EF82-C3CB-4E2155FB26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B8BAE5-083E-0D9B-094A-8F23CCCD60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FAEC5B-D3FB-39FE-C49B-9EFA3E8F07F0}"/>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Warm-up: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Marketing needs operations to help support the community differentiators in web content.  </a:t>
            </a:r>
          </a:p>
          <a:p>
            <a:endParaRPr lang="en-US" sz="1200" b="1"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They improve visibility (especially in AI + search)</a:t>
            </a:r>
            <a:endParaRPr lang="en-US" sz="1200" kern="1200">
              <a:solidFill>
                <a:schemeClr val="tx1"/>
              </a:solidFill>
              <a:effectLst/>
              <a:latin typeface="+mn-lt"/>
              <a:ea typeface="+mn-ea"/>
              <a:cs typeface="+mn-cs"/>
            </a:endParaRPr>
          </a:p>
          <a:p>
            <a:pPr lvl="0"/>
            <a:r>
              <a:rPr lang="en-US" sz="1200" kern="1200">
                <a:solidFill>
                  <a:schemeClr val="tx1"/>
                </a:solidFill>
                <a:effectLst/>
                <a:latin typeface="+mn-lt"/>
                <a:ea typeface="+mn-ea"/>
                <a:cs typeface="+mn-cs"/>
              </a:rPr>
              <a:t>AI and search engines prioritize </a:t>
            </a:r>
            <a:r>
              <a:rPr lang="en-US" sz="1200" b="1" kern="1200">
                <a:solidFill>
                  <a:schemeClr val="tx1"/>
                </a:solidFill>
                <a:effectLst/>
                <a:latin typeface="+mn-lt"/>
                <a:ea typeface="+mn-ea"/>
                <a:cs typeface="+mn-cs"/>
              </a:rPr>
              <a:t>specific, descriptive content</a:t>
            </a:r>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They increase engagement + click-through</a:t>
            </a:r>
            <a:endParaRPr lang="en-US" sz="1200" kern="1200">
              <a:solidFill>
                <a:schemeClr val="tx1"/>
              </a:solidFill>
              <a:effectLst/>
              <a:latin typeface="+mn-lt"/>
              <a:ea typeface="+mn-ea"/>
              <a:cs typeface="+mn-cs"/>
            </a:endParaRPr>
          </a:p>
          <a:p>
            <a:pPr lvl="0"/>
            <a:r>
              <a:rPr lang="en-US" sz="1200" kern="1200">
                <a:solidFill>
                  <a:schemeClr val="tx1"/>
                </a:solidFill>
                <a:effectLst/>
                <a:latin typeface="+mn-lt"/>
                <a:ea typeface="+mn-ea"/>
                <a:cs typeface="+mn-cs"/>
              </a:rPr>
              <a:t>Renters scroll past generic listings</a:t>
            </a:r>
          </a:p>
          <a:p>
            <a:endParaRPr lang="en-US" sz="1200" b="1"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Result:</a:t>
            </a:r>
            <a:endParaRPr lang="en-US" sz="1200" kern="1200">
              <a:solidFill>
                <a:schemeClr val="tx1"/>
              </a:solidFill>
              <a:effectLst/>
              <a:latin typeface="+mn-lt"/>
              <a:ea typeface="+mn-ea"/>
              <a:cs typeface="+mn-cs"/>
            </a:endParaRPr>
          </a:p>
          <a:p>
            <a:pPr lvl="0"/>
            <a:r>
              <a:rPr lang="en-US" sz="1200" kern="1200">
                <a:solidFill>
                  <a:schemeClr val="tx1"/>
                </a:solidFill>
                <a:effectLst/>
                <a:latin typeface="+mn-lt"/>
                <a:ea typeface="+mn-ea"/>
                <a:cs typeface="+mn-cs"/>
              </a:rPr>
              <a:t>Higher CTR </a:t>
            </a:r>
          </a:p>
          <a:p>
            <a:pPr lvl="0"/>
            <a:r>
              <a:rPr lang="en-US" sz="1200" kern="1200">
                <a:solidFill>
                  <a:schemeClr val="tx1"/>
                </a:solidFill>
                <a:effectLst/>
                <a:latin typeface="+mn-lt"/>
                <a:ea typeface="+mn-ea"/>
                <a:cs typeface="+mn-cs"/>
              </a:rPr>
              <a:t>More qualified interest/leads</a:t>
            </a:r>
          </a:p>
          <a:p>
            <a:pPr lvl="0"/>
            <a:r>
              <a:rPr lang="en-US" sz="1200" kern="1200">
                <a:solidFill>
                  <a:schemeClr val="tx1"/>
                </a:solidFill>
                <a:effectLst/>
                <a:latin typeface="+mn-lt"/>
                <a:ea typeface="+mn-ea"/>
                <a:cs typeface="+mn-cs"/>
              </a:rPr>
              <a:t>Higher-quality leads </a:t>
            </a:r>
          </a:p>
          <a:p>
            <a:pPr lvl="0"/>
            <a:r>
              <a:rPr lang="en-US" sz="1200" kern="1200">
                <a:solidFill>
                  <a:schemeClr val="tx1"/>
                </a:solidFill>
                <a:effectLst/>
                <a:latin typeface="+mn-lt"/>
                <a:ea typeface="+mn-ea"/>
                <a:cs typeface="+mn-cs"/>
              </a:rPr>
              <a:t>Better engagement </a:t>
            </a:r>
          </a:p>
          <a:p>
            <a:pPr lvl="0"/>
            <a:r>
              <a:rPr lang="en-US" sz="1200" kern="1200">
                <a:solidFill>
                  <a:schemeClr val="tx1"/>
                </a:solidFill>
                <a:effectLst/>
                <a:latin typeface="+mn-lt"/>
                <a:ea typeface="+mn-ea"/>
                <a:cs typeface="+mn-cs"/>
              </a:rPr>
              <a:t>Stronger conversion </a:t>
            </a:r>
          </a:p>
          <a:p>
            <a:pPr lvl="0"/>
            <a:r>
              <a:rPr lang="en-US" sz="1200" kern="1200">
                <a:solidFill>
                  <a:schemeClr val="tx1"/>
                </a:solidFill>
                <a:effectLst/>
                <a:latin typeface="+mn-lt"/>
                <a:ea typeface="+mn-ea"/>
                <a:cs typeface="+mn-cs"/>
              </a:rPr>
              <a:t>More efficient leasing </a:t>
            </a:r>
          </a:p>
          <a:p>
            <a:endParaRPr lang="en-US"/>
          </a:p>
        </p:txBody>
      </p:sp>
      <p:sp>
        <p:nvSpPr>
          <p:cNvPr id="4" name="Slide Number Placeholder 3">
            <a:extLst>
              <a:ext uri="{FF2B5EF4-FFF2-40B4-BE49-F238E27FC236}">
                <a16:creationId xmlns:a16="http://schemas.microsoft.com/office/drawing/2014/main" id="{F90F5D51-2372-9F17-6119-DA282284EF5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48342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One: Esther to Sierra</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With </a:t>
            </a:r>
            <a:r>
              <a:rPr lang="en-US" sz="1200" b="1" kern="1200">
                <a:solidFill>
                  <a:schemeClr val="tx1"/>
                </a:solidFill>
                <a:effectLst/>
                <a:latin typeface="+mn-lt"/>
                <a:ea typeface="+mn-ea"/>
                <a:cs typeface="+mn-cs"/>
              </a:rPr>
              <a:t>AI-driven search</a:t>
            </a:r>
            <a:r>
              <a:rPr lang="en-US" sz="1200" kern="1200">
                <a:solidFill>
                  <a:schemeClr val="tx1"/>
                </a:solidFill>
                <a:effectLst/>
                <a:latin typeface="+mn-lt"/>
                <a:ea typeface="+mn-ea"/>
                <a:cs typeface="+mn-cs"/>
              </a:rPr>
              <a:t>, recommendations are becoming </a:t>
            </a:r>
            <a:r>
              <a:rPr lang="en-US" sz="1200" b="1" kern="1200">
                <a:solidFill>
                  <a:schemeClr val="tx1"/>
                </a:solidFill>
                <a:effectLst/>
                <a:latin typeface="+mn-lt"/>
                <a:ea typeface="+mn-ea"/>
                <a:cs typeface="+mn-cs"/>
              </a:rPr>
              <a:t>far more personalized than traditional search</a:t>
            </a:r>
            <a:r>
              <a:rPr lang="en-US" sz="1200" kern="1200">
                <a:solidFill>
                  <a:schemeClr val="tx1"/>
                </a:solidFill>
                <a:effectLst/>
                <a:latin typeface="+mn-lt"/>
                <a:ea typeface="+mn-ea"/>
                <a:cs typeface="+mn-cs"/>
              </a:rPr>
              <a:t>. The more </a:t>
            </a:r>
            <a:r>
              <a:rPr lang="en-US" sz="1200" b="1" kern="1200">
                <a:solidFill>
                  <a:schemeClr val="tx1"/>
                </a:solidFill>
                <a:effectLst/>
                <a:latin typeface="+mn-lt"/>
                <a:ea typeface="+mn-ea"/>
                <a:cs typeface="+mn-cs"/>
              </a:rPr>
              <a:t>specific and nuanced</a:t>
            </a:r>
            <a:r>
              <a:rPr lang="en-US" sz="1200" kern="1200">
                <a:solidFill>
                  <a:schemeClr val="tx1"/>
                </a:solidFill>
                <a:effectLst/>
                <a:latin typeface="+mn-lt"/>
                <a:ea typeface="+mn-ea"/>
                <a:cs typeface="+mn-cs"/>
              </a:rPr>
              <a:t> we can be about a community, the more likely it is to be surfaced to the right audience—and that level of detail </a:t>
            </a:r>
            <a:r>
              <a:rPr lang="en-US" sz="1200" b="1" kern="1200">
                <a:solidFill>
                  <a:schemeClr val="tx1"/>
                </a:solidFill>
                <a:effectLst/>
                <a:latin typeface="+mn-lt"/>
                <a:ea typeface="+mn-ea"/>
                <a:cs typeface="+mn-cs"/>
              </a:rPr>
              <a:t>doesn’t come from marketing alone—it comes from operations</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We’ve started incorporating </a:t>
            </a:r>
            <a:r>
              <a:rPr lang="en-US" sz="1200" b="1" kern="1200">
                <a:solidFill>
                  <a:schemeClr val="tx1"/>
                </a:solidFill>
                <a:effectLst/>
                <a:latin typeface="+mn-lt"/>
                <a:ea typeface="+mn-ea"/>
                <a:cs typeface="+mn-cs"/>
              </a:rPr>
              <a:t>unique, property-specific content</a:t>
            </a:r>
            <a:r>
              <a:rPr lang="en-US" sz="1200" kern="1200">
                <a:solidFill>
                  <a:schemeClr val="tx1"/>
                </a:solidFill>
                <a:effectLst/>
                <a:latin typeface="+mn-lt"/>
                <a:ea typeface="+mn-ea"/>
                <a:cs typeface="+mn-cs"/>
              </a:rPr>
              <a:t> into our websites through real-time social media feeds that showcase what life actually looks like at each property, along with anonymized resident engagement like bulletin boards, marketplaces, event participation, and the resident-led interest groups.</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And a big part of that is understanding </a:t>
            </a:r>
            <a:r>
              <a:rPr lang="en-US" sz="1200" b="1" kern="1200">
                <a:solidFill>
                  <a:schemeClr val="tx1"/>
                </a:solidFill>
                <a:effectLst/>
                <a:latin typeface="+mn-lt"/>
                <a:ea typeface="+mn-ea"/>
                <a:cs typeface="+mn-cs"/>
              </a:rPr>
              <a:t>what your on-site teams are already doing really well</a:t>
            </a:r>
            <a:r>
              <a:rPr lang="en-US" sz="1200" kern="1200">
                <a:solidFill>
                  <a:schemeClr val="tx1"/>
                </a:solidFill>
                <a:effectLst/>
                <a:latin typeface="+mn-lt"/>
                <a:ea typeface="+mn-ea"/>
                <a:cs typeface="+mn-cs"/>
              </a:rPr>
              <a:t>—and how you can use that to tell a stronger story.</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For example, at one of our communities near the Seattle Seahawks stadium, we highlight real resident conversations—people coordinating to watch games together in the lounge. </a:t>
            </a:r>
            <a:r>
              <a:rPr lang="en-US" sz="1200" b="1" kern="1200">
                <a:solidFill>
                  <a:schemeClr val="tx1"/>
                </a:solidFill>
                <a:effectLst/>
                <a:latin typeface="+mn-lt"/>
                <a:ea typeface="+mn-ea"/>
                <a:cs typeface="+mn-cs"/>
              </a:rPr>
              <a:t>That’s not marketing language—that’s what life actually looks like there.</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This kind of content is already happening at your communities—you just have to </a:t>
            </a:r>
            <a:r>
              <a:rPr lang="en-US" sz="1200" b="1" kern="1200">
                <a:solidFill>
                  <a:schemeClr val="tx1"/>
                </a:solidFill>
                <a:effectLst/>
                <a:latin typeface="+mn-lt"/>
                <a:ea typeface="+mn-ea"/>
                <a:cs typeface="+mn-cs"/>
              </a:rPr>
              <a:t>go find it and translate it into your marketing</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That’s what separates being visible… from being recommended.</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9235B450-E5C1-9347-8D46-894DDD04CA3E}" type="slidenum">
              <a:rPr lang="en-US" smtClean="0"/>
              <a:t>13</a:t>
            </a:fld>
            <a:endParaRPr lang="en-US"/>
          </a:p>
        </p:txBody>
      </p:sp>
    </p:spTree>
    <p:extLst>
      <p:ext uri="{BB962C8B-B14F-4D97-AF65-F5344CB8AC3E}">
        <p14:creationId xmlns:p14="http://schemas.microsoft.com/office/powerpoint/2010/main" val="32986940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Two: Esther to Diana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Your on-site teams and regional managers know what sets their communities apart better than anyone. If you don’t have a playbook that captures that, build one.</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Four things to cover:</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b="1" kern="1200">
                <a:solidFill>
                  <a:schemeClr val="tx1"/>
                </a:solidFill>
                <a:effectLst/>
                <a:latin typeface="+mn-lt"/>
                <a:ea typeface="+mn-ea"/>
                <a:cs typeface="+mn-cs"/>
              </a:rPr>
              <a:t>Location highlights: </a:t>
            </a:r>
            <a:r>
              <a:rPr lang="en-US" sz="1200" kern="1200">
                <a:solidFill>
                  <a:schemeClr val="tx1"/>
                </a:solidFill>
                <a:effectLst/>
                <a:latin typeface="+mn-lt"/>
                <a:ea typeface="+mn-ea"/>
                <a:cs typeface="+mn-cs"/>
              </a:rPr>
              <a:t>What makes your location genuinely advantageous for your resident profile?</a:t>
            </a:r>
          </a:p>
          <a:p>
            <a:pPr marL="171450" lvl="0" indent="-171450">
              <a:buFont typeface="Arial" panose="020B0604020202020204" pitchFamily="34" charset="0"/>
              <a:buChar char="•"/>
            </a:pPr>
            <a:r>
              <a:rPr lang="en-US" sz="1200" b="1" kern="1200">
                <a:solidFill>
                  <a:schemeClr val="tx1"/>
                </a:solidFill>
                <a:effectLst/>
                <a:latin typeface="+mn-lt"/>
                <a:ea typeface="+mn-ea"/>
                <a:cs typeface="+mn-cs"/>
              </a:rPr>
              <a:t>Personal favorites: </a:t>
            </a:r>
            <a:r>
              <a:rPr lang="en-US" sz="1200" kern="1200">
                <a:solidFill>
                  <a:schemeClr val="tx1"/>
                </a:solidFill>
                <a:effectLst/>
                <a:latin typeface="+mn-lt"/>
                <a:ea typeface="+mn-ea"/>
                <a:cs typeface="+mn-cs"/>
              </a:rPr>
              <a:t>Each team member brings their own. Best coffee shop, hyper-local shopping, best-kept secrets. Your team’s enthusiasm for the neighborhood is part of the product.</a:t>
            </a:r>
          </a:p>
          <a:p>
            <a:pPr marL="171450" lvl="0" indent="-171450">
              <a:buFont typeface="Arial" panose="020B0604020202020204" pitchFamily="34" charset="0"/>
              <a:buChar char="•"/>
            </a:pPr>
            <a:r>
              <a:rPr lang="en-US" sz="1200" b="1" kern="1200">
                <a:solidFill>
                  <a:schemeClr val="tx1"/>
                </a:solidFill>
                <a:effectLst/>
                <a:latin typeface="+mn-lt"/>
                <a:ea typeface="+mn-ea"/>
                <a:cs typeface="+mn-cs"/>
              </a:rPr>
              <a:t>What matters most: </a:t>
            </a:r>
            <a:r>
              <a:rPr lang="en-US" sz="1200" kern="1200">
                <a:solidFill>
                  <a:schemeClr val="tx1"/>
                </a:solidFill>
                <a:effectLst/>
                <a:latin typeface="+mn-lt"/>
                <a:ea typeface="+mn-ea"/>
                <a:cs typeface="+mn-cs"/>
              </a:rPr>
              <a:t>Two or three things that should always come up in a tour and always be reflected in marketing and follow-up.</a:t>
            </a:r>
          </a:p>
          <a:p>
            <a:pPr marL="171450" lvl="0" indent="-171450">
              <a:buFont typeface="Arial" panose="020B0604020202020204" pitchFamily="34" charset="0"/>
              <a:buChar char="•"/>
            </a:pPr>
            <a:r>
              <a:rPr lang="en-US" sz="1200" b="1" kern="1200">
                <a:solidFill>
                  <a:schemeClr val="tx1"/>
                </a:solidFill>
                <a:effectLst/>
                <a:latin typeface="+mn-lt"/>
                <a:ea typeface="+mn-ea"/>
                <a:cs typeface="+mn-cs"/>
              </a:rPr>
              <a:t>What to overcome: </a:t>
            </a:r>
            <a:r>
              <a:rPr lang="en-US" sz="1200" kern="1200">
                <a:solidFill>
                  <a:schemeClr val="tx1"/>
                </a:solidFill>
                <a:effectLst/>
                <a:latin typeface="+mn-lt"/>
                <a:ea typeface="+mn-ea"/>
                <a:cs typeface="+mn-cs"/>
              </a:rPr>
              <a:t>Negatives that need an honest answer. How do you address them with confidence?</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Once you have that playbook, helping marketing deliver specific, compelling content becomes straightforward. And specificity is what AI search rewards now.</a:t>
            </a:r>
          </a:p>
          <a:p>
            <a:endParaRPr lang="en-US"/>
          </a:p>
        </p:txBody>
      </p:sp>
      <p:sp>
        <p:nvSpPr>
          <p:cNvPr id="4" name="Slide Number Placeholder 3"/>
          <p:cNvSpPr>
            <a:spLocks noGrp="1"/>
          </p:cNvSpPr>
          <p:nvPr>
            <p:ph type="sldNum" sz="quarter" idx="5"/>
          </p:nvPr>
        </p:nvSpPr>
        <p:spPr/>
        <p:txBody>
          <a:bodyPr/>
          <a:lstStyle/>
          <a:p>
            <a:fld id="{9235B450-E5C1-9347-8D46-894DDD04CA3E}" type="slidenum">
              <a:rPr lang="en-US" smtClean="0"/>
              <a:t>14</a:t>
            </a:fld>
            <a:endParaRPr lang="en-US"/>
          </a:p>
        </p:txBody>
      </p:sp>
    </p:spTree>
    <p:extLst>
      <p:ext uri="{BB962C8B-B14F-4D97-AF65-F5344CB8AC3E}">
        <p14:creationId xmlns:p14="http://schemas.microsoft.com/office/powerpoint/2010/main" val="14545452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5FD6BC-5C58-7456-8739-594B0F6265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EA650B-EFB2-2719-E60F-5A38F3D1CD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DEC5F9-97B4-2C2F-C1F6-68ABF8844F3F}"/>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AI Inside Track: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FAQ Pages: Once content is defined marketing can use AI to help build FAQ pages (critical component in AI search and clear information for your customers themselves).</a:t>
            </a:r>
          </a:p>
          <a:p>
            <a:endParaRPr lang="en-US" sz="1200" kern="1200">
              <a:solidFill>
                <a:schemeClr val="tx1"/>
              </a:solidFill>
              <a:effectLst/>
              <a:latin typeface="+mn-lt"/>
              <a:ea typeface="+mn-ea"/>
              <a:cs typeface="+mn-cs"/>
            </a:endParaRPr>
          </a:p>
          <a:p>
            <a:r>
              <a:rPr lang="en-US"/>
              <a:t>From Gemini: </a:t>
            </a:r>
            <a:r>
              <a:rPr lang="en-US">
                <a:effectLst/>
              </a:rPr>
              <a:t>an FAQ page is an </a:t>
            </a:r>
            <a:r>
              <a:rPr lang="en-US" b="1"/>
              <a:t>essential content signal</a:t>
            </a:r>
            <a:r>
              <a:rPr lang="en-US">
                <a:effectLst/>
              </a:rPr>
              <a:t> because it bridges the gap between general marketing and the high-intent details that drive conversions. It is no longer just a support tool; it is a primary strategic asset for both search visibility and renter trust.</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Before AI:</a:t>
            </a:r>
            <a:endParaRPr lang="en-US" sz="1200" kern="1200">
              <a:solidFill>
                <a:schemeClr val="tx1"/>
              </a:solidFill>
              <a:effectLst/>
              <a:latin typeface="+mn-lt"/>
              <a:ea typeface="+mn-ea"/>
              <a:cs typeface="+mn-cs"/>
            </a:endParaRPr>
          </a:p>
          <a:p>
            <a:pPr lvl="0"/>
            <a:r>
              <a:rPr lang="en-US" sz="1200" kern="1200">
                <a:solidFill>
                  <a:schemeClr val="tx1"/>
                </a:solidFill>
                <a:effectLst/>
                <a:latin typeface="+mn-lt"/>
                <a:ea typeface="+mn-ea"/>
                <a:cs typeface="+mn-cs"/>
              </a:rPr>
              <a:t>You </a:t>
            </a:r>
            <a:r>
              <a:rPr lang="en-US" sz="1200" i="1" kern="1200">
                <a:solidFill>
                  <a:schemeClr val="tx1"/>
                </a:solidFill>
                <a:effectLst/>
                <a:latin typeface="+mn-lt"/>
                <a:ea typeface="+mn-ea"/>
                <a:cs typeface="+mn-cs"/>
              </a:rPr>
              <a:t>told</a:t>
            </a:r>
            <a:r>
              <a:rPr lang="en-US" sz="1200" kern="1200">
                <a:solidFill>
                  <a:schemeClr val="tx1"/>
                </a:solidFill>
                <a:effectLst/>
                <a:latin typeface="+mn-lt"/>
                <a:ea typeface="+mn-ea"/>
                <a:cs typeface="+mn-cs"/>
              </a:rPr>
              <a:t> renters what made you different </a:t>
            </a:r>
          </a:p>
          <a:p>
            <a:pPr lvl="0"/>
            <a:r>
              <a:rPr lang="en-US" sz="1200" kern="1200">
                <a:solidFill>
                  <a:schemeClr val="tx1"/>
                </a:solidFill>
                <a:effectLst/>
                <a:latin typeface="+mn-lt"/>
                <a:ea typeface="+mn-ea"/>
                <a:cs typeface="+mn-cs"/>
              </a:rPr>
              <a:t>Renters had to </a:t>
            </a:r>
            <a:r>
              <a:rPr lang="en-US" sz="1200" i="1" kern="1200">
                <a:solidFill>
                  <a:schemeClr val="tx1"/>
                </a:solidFill>
                <a:effectLst/>
                <a:latin typeface="+mn-lt"/>
                <a:ea typeface="+mn-ea"/>
                <a:cs typeface="+mn-cs"/>
              </a:rPr>
              <a:t>figure out if it was true</a:t>
            </a:r>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With AI:</a:t>
            </a:r>
            <a:endParaRPr lang="en-US" sz="1200" kern="1200">
              <a:solidFill>
                <a:schemeClr val="tx1"/>
              </a:solidFill>
              <a:effectLst/>
              <a:latin typeface="+mn-lt"/>
              <a:ea typeface="+mn-ea"/>
              <a:cs typeface="+mn-cs"/>
            </a:endParaRPr>
          </a:p>
          <a:p>
            <a:pPr lvl="0"/>
            <a:r>
              <a:rPr lang="en-US" sz="1200" kern="1200">
                <a:solidFill>
                  <a:schemeClr val="tx1"/>
                </a:solidFill>
                <a:effectLst/>
                <a:latin typeface="+mn-lt"/>
                <a:ea typeface="+mn-ea"/>
                <a:cs typeface="+mn-cs"/>
              </a:rPr>
              <a:t>AI reads your content + reviews + data </a:t>
            </a:r>
          </a:p>
          <a:p>
            <a:pPr lvl="0"/>
            <a:r>
              <a:rPr lang="en-US" sz="1200" kern="1200">
                <a:solidFill>
                  <a:schemeClr val="tx1"/>
                </a:solidFill>
                <a:effectLst/>
                <a:latin typeface="+mn-lt"/>
                <a:ea typeface="+mn-ea"/>
                <a:cs typeface="+mn-cs"/>
              </a:rPr>
              <a:t>AI decides if your differentiators are credible </a:t>
            </a:r>
          </a:p>
          <a:p>
            <a:pPr lvl="0"/>
            <a:r>
              <a:rPr lang="en-US" sz="1200" kern="1200">
                <a:solidFill>
                  <a:schemeClr val="tx1"/>
                </a:solidFill>
                <a:effectLst/>
                <a:latin typeface="+mn-lt"/>
                <a:ea typeface="+mn-ea"/>
                <a:cs typeface="+mn-cs"/>
              </a:rPr>
              <a:t>AI tells the renter what you’re actually known for </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 </a:t>
            </a:r>
            <a:r>
              <a:rPr lang="en-US" sz="1200" b="1" kern="1200">
                <a:solidFill>
                  <a:schemeClr val="tx1"/>
                </a:solidFill>
                <a:effectLst/>
                <a:latin typeface="+mn-lt"/>
                <a:ea typeface="+mn-ea"/>
                <a:cs typeface="+mn-cs"/>
              </a:rPr>
              <a:t>AI becomes the interpreter of your brand</a:t>
            </a:r>
            <a:endParaRPr lang="en-US" sz="1200"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6D311479-EE2D-3475-359B-BE3C38A7B56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68122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9465BC-F0AD-69B8-4EFB-F960C22BBA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57F818-D1FF-96E5-A55C-A59BEC79C6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2902A4-563C-3AC4-D953-ABF3862933E0}"/>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Baton Pass: Esther</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Operations should provide the playbook to marketing. Marketing should set up content reviews with on-site or regional teams when setting up a new website or search strategy, and then at least annually for each property to keep content updated with new differentiators and special features</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Presenting the same story from the moment the customer begins search until they have toured with an agent leads to a better closing ratio. </a:t>
            </a:r>
          </a:p>
        </p:txBody>
      </p:sp>
      <p:sp>
        <p:nvSpPr>
          <p:cNvPr id="4" name="Slide Number Placeholder 3">
            <a:extLst>
              <a:ext uri="{FF2B5EF4-FFF2-40B4-BE49-F238E27FC236}">
                <a16:creationId xmlns:a16="http://schemas.microsoft.com/office/drawing/2014/main" id="{00DA42A3-6B40-C7CF-D9C4-F1438731632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404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45251-D7FD-A670-7753-5EA8C0C914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F872AB-2E7C-ABFF-F1E8-2752441AF6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6A5988-CB4D-D1EE-4491-0F65E26FD7B1}"/>
              </a:ext>
            </a:extLst>
          </p:cNvPr>
          <p:cNvSpPr>
            <a:spLocks noGrp="1"/>
          </p:cNvSpPr>
          <p:nvPr>
            <p:ph type="body" idx="1"/>
          </p:nvPr>
        </p:nvSpPr>
        <p:spPr/>
        <p:txBody>
          <a:bodyPr/>
          <a:lstStyle/>
          <a:p>
            <a:r>
              <a:rPr lang="en-US" sz="1200" b="1" kern="1200" cap="all">
                <a:solidFill>
                  <a:schemeClr val="tx1"/>
                </a:solidFill>
                <a:effectLst/>
                <a:latin typeface="+mn-lt"/>
                <a:ea typeface="+mn-ea"/>
                <a:cs typeface="+mn-cs"/>
              </a:rPr>
              <a:t>Leg One: Marketing Strategy</a:t>
            </a:r>
            <a:endParaRPr lang="en-US" sz="1200" b="1"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EF95A671-82EE-9C9D-AA78-BF6988734D4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25780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F144B-10F2-BF0F-07FC-909810862B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A1ECB1-0C64-9AA5-C3A9-1F308A29B4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BD64F1-1F73-99D9-CF49-7797F75928AF}"/>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Warm-up: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Reputation is a powerful signal in the AI engine’s logic for recommending properties…so the leasing “circle of life” begins and ends with your resident’s feedback.</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But we should also think of retention. As we all know, retention depends on resident satisfaction. </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Did you know that there is a psychological principal called the self-perception theory that says we believe our own action or behavior…essentially when you speak highly of a business, your brain observes that action and concludes, "I'm saying good things, so I must really like them.</a:t>
            </a:r>
          </a:p>
          <a:p>
            <a:endParaRPr lang="en-US"/>
          </a:p>
        </p:txBody>
      </p:sp>
      <p:sp>
        <p:nvSpPr>
          <p:cNvPr id="4" name="Slide Number Placeholder 3">
            <a:extLst>
              <a:ext uri="{FF2B5EF4-FFF2-40B4-BE49-F238E27FC236}">
                <a16:creationId xmlns:a16="http://schemas.microsoft.com/office/drawing/2014/main" id="{4576991E-BC12-8BE2-574B-008CDE6CCBC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18835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E917DA-543A-6332-3C71-954C27C9E9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B7AB0F-5B0D-CD18-F68D-B3D2585CC5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6D59A5-A32F-7118-DA46-D0B4C331203E}"/>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One: Esther to Sierra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Reputation has traditionally been owned by marketing.</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We monitored reviews, responded to them, and tracked scores and sentiment across communities.</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But in </a:t>
            </a:r>
            <a:r>
              <a:rPr lang="en-US" sz="1200" b="1" kern="1200">
                <a:solidFill>
                  <a:schemeClr val="tx1"/>
                </a:solidFill>
                <a:effectLst/>
                <a:latin typeface="+mn-lt"/>
                <a:ea typeface="+mn-ea"/>
                <a:cs typeface="+mn-cs"/>
              </a:rPr>
              <a:t>today’s environment</a:t>
            </a:r>
            <a:r>
              <a:rPr lang="en-US" sz="1200" kern="1200">
                <a:solidFill>
                  <a:schemeClr val="tx1"/>
                </a:solidFill>
                <a:effectLst/>
                <a:latin typeface="+mn-lt"/>
                <a:ea typeface="+mn-ea"/>
                <a:cs typeface="+mn-cs"/>
              </a:rPr>
              <a:t>, AI is pulling all of this information to </a:t>
            </a:r>
            <a:r>
              <a:rPr lang="en-US" sz="1200" b="1" kern="1200">
                <a:solidFill>
                  <a:schemeClr val="tx1"/>
                </a:solidFill>
                <a:effectLst/>
                <a:latin typeface="+mn-lt"/>
                <a:ea typeface="+mn-ea"/>
                <a:cs typeface="+mn-cs"/>
              </a:rPr>
              <a:t>interpret the story being told</a:t>
            </a:r>
            <a:r>
              <a:rPr lang="en-US" sz="1200" kern="1200">
                <a:solidFill>
                  <a:schemeClr val="tx1"/>
                </a:solidFill>
                <a:effectLst/>
                <a:latin typeface="+mn-lt"/>
                <a:ea typeface="+mn-ea"/>
                <a:cs typeface="+mn-cs"/>
              </a:rPr>
              <a:t>, determine what your community is known for, and whether to surface it at all.</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Reviews are search signals.</a:t>
            </a:r>
            <a:r>
              <a:rPr lang="en-US" sz="1200" kern="1200">
                <a:solidFill>
                  <a:schemeClr val="tx1"/>
                </a:solidFill>
                <a:effectLst/>
                <a:latin typeface="+mn-lt"/>
                <a:ea typeface="+mn-ea"/>
                <a:cs typeface="+mn-cs"/>
              </a:rPr>
              <a:t> Marketing can’t shape the story alone or address the issues behind it.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Over the past few years, we’ve shifted reputation management from something marketing owns… to something marketing and operations actively share.</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With AI tools helping guide tone and brand voice, and marketing providing oversight, operations is now participating in review responses.</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By getting operations more directly involved:</a:t>
            </a:r>
            <a:br>
              <a:rPr lang="en-US" sz="1200" kern="1200">
                <a:solidFill>
                  <a:schemeClr val="tx1"/>
                </a:solidFill>
                <a:effectLst/>
                <a:latin typeface="+mn-lt"/>
                <a:ea typeface="+mn-ea"/>
                <a:cs typeface="+mn-cs"/>
              </a:rPr>
            </a:br>
            <a:r>
              <a:rPr lang="en-US" sz="1200" kern="1200">
                <a:solidFill>
                  <a:schemeClr val="tx1"/>
                </a:solidFill>
                <a:effectLst/>
                <a:latin typeface="+mn-lt"/>
                <a:ea typeface="+mn-ea"/>
                <a:cs typeface="+mn-cs"/>
              </a:rPr>
              <a:t> • There’s greater </a:t>
            </a:r>
            <a:r>
              <a:rPr lang="en-US" sz="1200" b="1" kern="1200">
                <a:solidFill>
                  <a:schemeClr val="tx1"/>
                </a:solidFill>
                <a:effectLst/>
                <a:latin typeface="+mn-lt"/>
                <a:ea typeface="+mn-ea"/>
                <a:cs typeface="+mn-cs"/>
              </a:rPr>
              <a:t>awareness of what’s being said online</a:t>
            </a:r>
            <a:br>
              <a:rPr lang="en-US" sz="1200" kern="1200">
                <a:solidFill>
                  <a:schemeClr val="tx1"/>
                </a:solidFill>
                <a:effectLst/>
                <a:latin typeface="+mn-lt"/>
                <a:ea typeface="+mn-ea"/>
                <a:cs typeface="+mn-cs"/>
              </a:rPr>
            </a:br>
            <a:r>
              <a:rPr lang="en-US" sz="1200" kern="1200">
                <a:solidFill>
                  <a:schemeClr val="tx1"/>
                </a:solidFill>
                <a:effectLst/>
                <a:latin typeface="+mn-lt"/>
                <a:ea typeface="+mn-ea"/>
                <a:cs typeface="+mn-cs"/>
              </a:rPr>
              <a:t> • Feedback is seen and addressed </a:t>
            </a:r>
            <a:r>
              <a:rPr lang="en-US" sz="1200" b="1" kern="1200">
                <a:solidFill>
                  <a:schemeClr val="tx1"/>
                </a:solidFill>
                <a:effectLst/>
                <a:latin typeface="+mn-lt"/>
                <a:ea typeface="+mn-ea"/>
                <a:cs typeface="+mn-cs"/>
              </a:rPr>
              <a:t>closer to real time</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Reviews now serve as both a marketing output and an operational feedback loop.</a:t>
            </a:r>
            <a:endParaRPr lang="en-US" sz="1200"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F0BCA28A-5EDD-1EBF-3AE7-21E2F5A0DC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62333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161EA-0FBA-FF6B-55D1-E2A9A0FB59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E269D4-374E-6868-0209-5738587DB2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B1AE67-43E8-3C9D-CECB-5A521A245DF7}"/>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Two: Esther to Diana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At Pillar, reputation management isn’t something marketing owns with operational support. It’s a </a:t>
            </a:r>
            <a:r>
              <a:rPr lang="en-US" sz="1200" b="1" kern="1200">
                <a:solidFill>
                  <a:schemeClr val="tx1"/>
                </a:solidFill>
                <a:effectLst/>
                <a:latin typeface="+mn-lt"/>
                <a:ea typeface="+mn-ea"/>
                <a:cs typeface="+mn-cs"/>
              </a:rPr>
              <a:t>shared operational discipline</a:t>
            </a:r>
            <a:r>
              <a:rPr lang="en-US" sz="1200" kern="1200">
                <a:solidFill>
                  <a:schemeClr val="tx1"/>
                </a:solidFill>
                <a:effectLst/>
                <a:latin typeface="+mn-lt"/>
                <a:ea typeface="+mn-ea"/>
                <a:cs typeface="+mn-cs"/>
              </a:rPr>
              <a:t> with intentionality behind every single task.</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How we approach it:</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a:solidFill>
                  <a:schemeClr val="tx1"/>
                </a:solidFill>
                <a:effectLst/>
                <a:latin typeface="+mn-lt"/>
                <a:ea typeface="+mn-ea"/>
                <a:cs typeface="+mn-cs"/>
              </a:rPr>
              <a:t>We focus on this weekly, monthly, and quarterly during internal calls, meetings, and performance updates. Every resident lifecycle touchpoint and event is an opportunity to ask for feedback and is reviewed by </a:t>
            </a:r>
            <a:r>
              <a:rPr lang="en-US" sz="1200" b="1" kern="1200">
                <a:solidFill>
                  <a:schemeClr val="tx1"/>
                </a:solidFill>
                <a:effectLst/>
                <a:latin typeface="+mn-lt"/>
                <a:ea typeface="+mn-ea"/>
                <a:cs typeface="+mn-cs"/>
              </a:rPr>
              <a:t>both teams</a:t>
            </a:r>
            <a:r>
              <a:rPr lang="en-US" sz="1200" kern="1200">
                <a:solidFill>
                  <a:schemeClr val="tx1"/>
                </a:solidFill>
                <a:effectLst/>
                <a:latin typeface="+mn-lt"/>
                <a:ea typeface="+mn-ea"/>
                <a:cs typeface="+mn-cs"/>
              </a:rPr>
              <a:t>.</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The intentionality matters: </a:t>
            </a:r>
            <a:r>
              <a:rPr lang="en-US" sz="1200" b="1" kern="1200">
                <a:solidFill>
                  <a:schemeClr val="tx1"/>
                </a:solidFill>
                <a:effectLst/>
                <a:latin typeface="+mn-lt"/>
                <a:ea typeface="+mn-ea"/>
                <a:cs typeface="+mn-cs"/>
              </a:rPr>
              <a:t>we need enough relevant data to identify real trends or gaps </a:t>
            </a:r>
            <a:r>
              <a:rPr lang="en-US" sz="1200" kern="1200">
                <a:solidFill>
                  <a:schemeClr val="tx1"/>
                </a:solidFill>
                <a:effectLst/>
                <a:latin typeface="+mn-lt"/>
                <a:ea typeface="+mn-ea"/>
                <a:cs typeface="+mn-cs"/>
              </a:rPr>
              <a:t>and actually do something about them. You can’t act on two reviews.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Marketing watches sentiment and competitive positioning, but that information has to flow back to operations. </a:t>
            </a:r>
            <a:r>
              <a:rPr lang="en-US" sz="1200" b="1" kern="1200">
                <a:solidFill>
                  <a:schemeClr val="tx1"/>
                </a:solidFill>
                <a:effectLst/>
                <a:latin typeface="+mn-lt"/>
                <a:ea typeface="+mn-ea"/>
                <a:cs typeface="+mn-cs"/>
              </a:rPr>
              <a:t>Marketing ensures the brand voice. Operations owns the execution.</a:t>
            </a:r>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How reviews show up operationally:</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a:solidFill>
                  <a:schemeClr val="tx1"/>
                </a:solidFill>
                <a:effectLst/>
                <a:latin typeface="+mn-lt"/>
                <a:ea typeface="+mn-ea"/>
                <a:cs typeface="+mn-cs"/>
              </a:rPr>
              <a:t>Recognize star performers and incentivize teams to meet goals.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Turn challenging situations around. We have recent examples of the team working with marketing to address negative experiences and shift the narrative. That’s how you own the story rather than react to it.</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Reviews also shape every tour conversation. Prospects reference them before they walk through the door, and your leasing team has to be ready to respond.</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The message we reinforce: Reviews and reputation are a reflection of how we live out our values, our service promises, and how our brand is perceived.</a:t>
            </a:r>
            <a:r>
              <a:rPr lang="en-US" sz="1200" kern="1200">
                <a:solidFill>
                  <a:schemeClr val="tx1"/>
                </a:solidFill>
                <a:effectLst/>
                <a:latin typeface="+mn-lt"/>
                <a:ea typeface="+mn-ea"/>
                <a:cs typeface="+mn-cs"/>
              </a:rPr>
              <a:t> We message that continuously and connect with marketing regularly to ensure we’re being consistent.</a:t>
            </a:r>
          </a:p>
          <a:p>
            <a:r>
              <a:rPr lang="en-US" sz="1200" kern="1200">
                <a:solidFill>
                  <a:schemeClr val="tx1"/>
                </a:solidFill>
                <a:effectLst/>
                <a:latin typeface="+mn-lt"/>
                <a:ea typeface="+mn-ea"/>
                <a:cs typeface="+mn-cs"/>
              </a:rPr>
              <a:t> </a:t>
            </a:r>
          </a:p>
          <a:p>
            <a:endParaRPr lang="en-US"/>
          </a:p>
        </p:txBody>
      </p:sp>
      <p:sp>
        <p:nvSpPr>
          <p:cNvPr id="4" name="Slide Number Placeholder 3">
            <a:extLst>
              <a:ext uri="{FF2B5EF4-FFF2-40B4-BE49-F238E27FC236}">
                <a16:creationId xmlns:a16="http://schemas.microsoft.com/office/drawing/2014/main" id="{C51830D9-737F-11AC-F0B2-3DD5B67D20C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63366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896729-3D52-8CF3-FFC2-AE3501B7AC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D59085-8051-DCFD-FEA8-20692FEB41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A92197-63E0-7DFB-957D-1717BD179056}"/>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AI Inside Track: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AI inside track is simple—your visibility will drop dramatically if you don’t feed the AI engines enough reputation signals. </a:t>
            </a:r>
          </a:p>
          <a:p>
            <a:r>
              <a:rPr lang="en-US" sz="1200" kern="1200">
                <a:solidFill>
                  <a:schemeClr val="tx1"/>
                </a:solidFill>
                <a:effectLst/>
                <a:latin typeface="+mn-lt"/>
                <a:ea typeface="+mn-ea"/>
                <a:cs typeface="+mn-cs"/>
              </a:rPr>
              <a:t>AI search is using the content in reviews as part of the “logic” to identify patterns and determine what to surface in recommendations. </a:t>
            </a:r>
          </a:p>
          <a:p>
            <a:r>
              <a:rPr lang="en-US" sz="1200" kern="1200">
                <a:solidFill>
                  <a:schemeClr val="tx1"/>
                </a:solidFill>
                <a:effectLst/>
                <a:latin typeface="+mn-lt"/>
                <a:ea typeface="+mn-ea"/>
                <a:cs typeface="+mn-cs"/>
              </a:rPr>
              <a:t>Use a reputation management system that uses AI to help you identify sentiment and service issues so that you can improve reputation where it begins. And by doing so, you’ll improve retention at the same time. </a:t>
            </a:r>
          </a:p>
          <a:p>
            <a:endParaRPr lang="en-US"/>
          </a:p>
        </p:txBody>
      </p:sp>
      <p:sp>
        <p:nvSpPr>
          <p:cNvPr id="4" name="Slide Number Placeholder 3">
            <a:extLst>
              <a:ext uri="{FF2B5EF4-FFF2-40B4-BE49-F238E27FC236}">
                <a16:creationId xmlns:a16="http://schemas.microsoft.com/office/drawing/2014/main" id="{DECA4660-2652-0B75-8E07-A2A3478D9A5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308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67494-0C80-FAF5-5685-2608113538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EE2C32-7C76-A886-67AE-3D96D35532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B7BD0F-704C-F2F9-86AF-A2E089F6F770}"/>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Baton Pass: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Marketing must notify operations regularly if quantity, quality, recency, and responses to reviews are falling below competitors.</a:t>
            </a:r>
          </a:p>
          <a:p>
            <a:r>
              <a:rPr lang="en-US" sz="1200" kern="1200">
                <a:solidFill>
                  <a:schemeClr val="tx1"/>
                </a:solidFill>
                <a:effectLst/>
                <a:latin typeface="+mn-lt"/>
                <a:ea typeface="+mn-ea"/>
                <a:cs typeface="+mn-cs"/>
              </a:rPr>
              <a:t>Marketing should work with operations to review sentiment analysis and competitive reports on a regular basis. Then, together, the teams can work on an improvement plan where needed.</a:t>
            </a:r>
            <a:r>
              <a:rPr lang="en-US" sz="1200" b="1"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E1DB295-6C08-99CB-CCBB-8C8001746C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9062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D4EBC-4279-687A-CAEF-CAA7EF45B0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49D460-A79D-28A2-3B12-6F42DB6CB5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F8CB2C-BBA5-BCA0-536C-05D41067BC8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E1DAB34-0928-3154-E6DF-EA17DBC9E59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98049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E518C-9493-62A3-2129-C701290F4A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3EB57D-5E33-63F0-6D19-D7F3590E42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84B2B3-271B-D084-8D8E-25DCFFDFF277}"/>
              </a:ext>
            </a:extLst>
          </p:cNvPr>
          <p:cNvSpPr>
            <a:spLocks noGrp="1"/>
          </p:cNvSpPr>
          <p:nvPr>
            <p:ph type="body" idx="1"/>
          </p:nvPr>
        </p:nvSpPr>
        <p:spPr/>
        <p:txBody>
          <a:bodyPr/>
          <a:lstStyle/>
          <a:p>
            <a:r>
              <a:rPr lang="en-US"/>
              <a:t>You want to make AI assistants part of your team – this is truly a team! </a:t>
            </a:r>
          </a:p>
        </p:txBody>
      </p:sp>
      <p:sp>
        <p:nvSpPr>
          <p:cNvPr id="4" name="Slide Number Placeholder 3">
            <a:extLst>
              <a:ext uri="{FF2B5EF4-FFF2-40B4-BE49-F238E27FC236}">
                <a16:creationId xmlns:a16="http://schemas.microsoft.com/office/drawing/2014/main" id="{B2D80897-DF29-233F-1EB7-A01E702BC77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36607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C7F1B1-E01B-56F7-1A4B-E335931BC1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FCB5A2-BF14-C898-0E2E-E6EE3EE8E1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1BD1E6-883D-2F95-40FA-2382A1A12F55}"/>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One: Esther to Sierra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Marketers work really hard to get eyes on our website and bring prospects into the funnel—and </a:t>
            </a:r>
            <a:r>
              <a:rPr lang="en-US" sz="1200" b="1" kern="1200">
                <a:solidFill>
                  <a:schemeClr val="tx1"/>
                </a:solidFill>
                <a:effectLst/>
                <a:latin typeface="+mn-lt"/>
                <a:ea typeface="+mn-ea"/>
                <a:cs typeface="+mn-cs"/>
              </a:rPr>
              <a:t>what happens next matters just as much</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Most teams have some form of AI, automation, and lead nurturing in place.</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But where this still </a:t>
            </a:r>
            <a:r>
              <a:rPr lang="en-US" sz="1200" b="1" kern="1200">
                <a:solidFill>
                  <a:schemeClr val="tx1"/>
                </a:solidFill>
                <a:effectLst/>
                <a:latin typeface="+mn-lt"/>
                <a:ea typeface="+mn-ea"/>
                <a:cs typeface="+mn-cs"/>
              </a:rPr>
              <a:t>breaks down</a:t>
            </a:r>
            <a:r>
              <a:rPr lang="en-US" sz="1200" kern="1200">
                <a:solidFill>
                  <a:schemeClr val="tx1"/>
                </a:solidFill>
                <a:effectLst/>
                <a:latin typeface="+mn-lt"/>
                <a:ea typeface="+mn-ea"/>
                <a:cs typeface="+mn-cs"/>
              </a:rPr>
              <a:t> is in how those pieces actually </a:t>
            </a:r>
            <a:r>
              <a:rPr lang="en-US" sz="1200" b="1" kern="1200">
                <a:solidFill>
                  <a:schemeClr val="tx1"/>
                </a:solidFill>
                <a:effectLst/>
                <a:latin typeface="+mn-lt"/>
                <a:ea typeface="+mn-ea"/>
                <a:cs typeface="+mn-cs"/>
              </a:rPr>
              <a:t>fit into the leasing process</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Both marketing and operations need a clear understanding of:</a:t>
            </a:r>
            <a:br>
              <a:rPr lang="en-US" sz="1200" kern="1200">
                <a:solidFill>
                  <a:schemeClr val="tx1"/>
                </a:solidFill>
                <a:effectLst/>
                <a:latin typeface="+mn-lt"/>
                <a:ea typeface="+mn-ea"/>
                <a:cs typeface="+mn-cs"/>
              </a:rPr>
            </a:br>
            <a:r>
              <a:rPr lang="en-US" sz="1200" kern="1200">
                <a:solidFill>
                  <a:schemeClr val="tx1"/>
                </a:solidFill>
                <a:effectLst/>
                <a:latin typeface="+mn-lt"/>
                <a:ea typeface="+mn-ea"/>
                <a:cs typeface="+mn-cs"/>
              </a:rPr>
              <a:t> • How automation </a:t>
            </a:r>
            <a:r>
              <a:rPr lang="en-US" sz="1200" b="1" kern="1200">
                <a:solidFill>
                  <a:schemeClr val="tx1"/>
                </a:solidFill>
                <a:effectLst/>
                <a:latin typeface="+mn-lt"/>
                <a:ea typeface="+mn-ea"/>
                <a:cs typeface="+mn-cs"/>
              </a:rPr>
              <a:t>fits into the experience</a:t>
            </a:r>
            <a:br>
              <a:rPr lang="en-US" sz="1200" kern="1200">
                <a:solidFill>
                  <a:schemeClr val="tx1"/>
                </a:solidFill>
                <a:effectLst/>
                <a:latin typeface="+mn-lt"/>
                <a:ea typeface="+mn-ea"/>
                <a:cs typeface="+mn-cs"/>
              </a:rPr>
            </a:br>
            <a:r>
              <a:rPr lang="en-US" sz="1200" kern="1200">
                <a:solidFill>
                  <a:schemeClr val="tx1"/>
                </a:solidFill>
                <a:effectLst/>
                <a:latin typeface="+mn-lt"/>
                <a:ea typeface="+mn-ea"/>
                <a:cs typeface="+mn-cs"/>
              </a:rPr>
              <a:t> • Where AI is supporting versus where a </a:t>
            </a:r>
            <a:r>
              <a:rPr lang="en-US" sz="1200" b="1" kern="1200">
                <a:solidFill>
                  <a:schemeClr val="tx1"/>
                </a:solidFill>
                <a:effectLst/>
                <a:latin typeface="+mn-lt"/>
                <a:ea typeface="+mn-ea"/>
                <a:cs typeface="+mn-cs"/>
              </a:rPr>
              <a:t>human steps in</a:t>
            </a:r>
            <a:br>
              <a:rPr lang="en-US" sz="1200" kern="1200">
                <a:solidFill>
                  <a:schemeClr val="tx1"/>
                </a:solidFill>
                <a:effectLst/>
                <a:latin typeface="+mn-lt"/>
                <a:ea typeface="+mn-ea"/>
                <a:cs typeface="+mn-cs"/>
              </a:rPr>
            </a:br>
            <a:r>
              <a:rPr lang="en-US" sz="1200" kern="1200">
                <a:solidFill>
                  <a:schemeClr val="tx1"/>
                </a:solidFill>
                <a:effectLst/>
                <a:latin typeface="+mn-lt"/>
                <a:ea typeface="+mn-ea"/>
                <a:cs typeface="+mn-cs"/>
              </a:rPr>
              <a:t> • And what </a:t>
            </a:r>
            <a:r>
              <a:rPr lang="en-US" sz="1200" b="1" kern="1200">
                <a:solidFill>
                  <a:schemeClr val="tx1"/>
                </a:solidFill>
                <a:effectLst/>
                <a:latin typeface="+mn-lt"/>
                <a:ea typeface="+mn-ea"/>
                <a:cs typeface="+mn-cs"/>
              </a:rPr>
              <a:t>personalized follow-up</a:t>
            </a:r>
            <a:r>
              <a:rPr lang="en-US" sz="1200" kern="1200">
                <a:solidFill>
                  <a:schemeClr val="tx1"/>
                </a:solidFill>
                <a:effectLst/>
                <a:latin typeface="+mn-lt"/>
                <a:ea typeface="+mn-ea"/>
                <a:cs typeface="+mn-cs"/>
              </a:rPr>
              <a:t> should actually look like</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Because all of these communication channels—chat, text, and email—are happening at the same time. If we don’t understand what’s </a:t>
            </a:r>
            <a:r>
              <a:rPr lang="en-US" sz="1200" b="1" kern="1200">
                <a:solidFill>
                  <a:schemeClr val="tx1"/>
                </a:solidFill>
                <a:effectLst/>
                <a:latin typeface="+mn-lt"/>
                <a:ea typeface="+mn-ea"/>
                <a:cs typeface="+mn-cs"/>
              </a:rPr>
              <a:t>triggering each of them</a:t>
            </a:r>
            <a:r>
              <a:rPr lang="en-US" sz="1200" kern="1200">
                <a:solidFill>
                  <a:schemeClr val="tx1"/>
                </a:solidFill>
                <a:effectLst/>
                <a:latin typeface="+mn-lt"/>
                <a:ea typeface="+mn-ea"/>
                <a:cs typeface="+mn-cs"/>
              </a:rPr>
              <a:t>, the experience becomes </a:t>
            </a:r>
            <a:r>
              <a:rPr lang="en-US" sz="1200" b="1" kern="1200">
                <a:solidFill>
                  <a:schemeClr val="tx1"/>
                </a:solidFill>
                <a:effectLst/>
                <a:latin typeface="+mn-lt"/>
                <a:ea typeface="+mn-ea"/>
                <a:cs typeface="+mn-cs"/>
              </a:rPr>
              <a:t>disjointed—with AI, automation, and leasing all communicating, but not in sync—and you lose momentum</a:t>
            </a:r>
            <a:r>
              <a:rPr lang="en-US" sz="1200" kern="1200">
                <a:solidFill>
                  <a:schemeClr val="tx1"/>
                </a:solidFill>
                <a:effectLst/>
                <a:latin typeface="+mn-lt"/>
                <a:ea typeface="+mn-ea"/>
                <a:cs typeface="+mn-cs"/>
              </a:rPr>
              <a:t>.</a:t>
            </a:r>
          </a:p>
          <a:p>
            <a:endParaRPr lang="en-US"/>
          </a:p>
        </p:txBody>
      </p:sp>
      <p:sp>
        <p:nvSpPr>
          <p:cNvPr id="4" name="Slide Number Placeholder 3">
            <a:extLst>
              <a:ext uri="{FF2B5EF4-FFF2-40B4-BE49-F238E27FC236}">
                <a16:creationId xmlns:a16="http://schemas.microsoft.com/office/drawing/2014/main" id="{AC2D80A2-9F60-B0FD-17C6-AC1775057C2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96793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CBDFC7-D114-2219-D290-3AFBAFB49B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5AFD65-18AE-9173-5429-A3DF45D1C9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CE14CD-9E19-C0F5-4AE9-FF5D667DFEF0}"/>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Two: Esther to Diana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From an operations perspective, this is where I see the most opportunity and the most risk for misalignment.</a:t>
            </a:r>
          </a:p>
          <a:p>
            <a:r>
              <a:rPr lang="en-US" sz="1200" b="1"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How we approach this at Pillar:</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a:solidFill>
                  <a:schemeClr val="tx1"/>
                </a:solidFill>
                <a:effectLst/>
                <a:latin typeface="+mn-lt"/>
                <a:ea typeface="+mn-ea"/>
                <a:cs typeface="+mn-cs"/>
              </a:rPr>
              <a:t>Decisions around CRM and chatbot platforms as well as performance should be made collaboratively between business systems, marketing, and operations. </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What that looks like in practice: </a:t>
            </a:r>
            <a:r>
              <a:rPr lang="en-US" sz="1200" b="1" kern="1200">
                <a:solidFill>
                  <a:schemeClr val="tx1"/>
                </a:solidFill>
                <a:effectLst/>
                <a:latin typeface="+mn-lt"/>
                <a:ea typeface="+mn-ea"/>
                <a:cs typeface="+mn-cs"/>
              </a:rPr>
              <a:t>everyone comes to the table with their list of questions, concerns, and pain points.</a:t>
            </a:r>
            <a:r>
              <a:rPr lang="en-US" sz="1200" kern="1200">
                <a:solidFill>
                  <a:schemeClr val="tx1"/>
                </a:solidFill>
                <a:effectLst/>
                <a:latin typeface="+mn-lt"/>
                <a:ea typeface="+mn-ea"/>
                <a:cs typeface="+mn-cs"/>
              </a:rPr>
              <a:t> That shared context means we ask better questions than any one group would have considered alone. It changes the quality of the decision entirely and ensures we’re looking at the experience from all levels.</a:t>
            </a:r>
          </a:p>
          <a:p>
            <a:r>
              <a:rPr lang="en-US" sz="1200" b="1"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If you’re currently vetting chat assistant solutions, here are some things to check off your list and make sure both marketing and ops are reviewing the following experiences: </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a:solidFill>
                  <a:schemeClr val="tx1"/>
                </a:solidFill>
                <a:effectLst/>
                <a:latin typeface="+mn-lt"/>
                <a:ea typeface="+mn-ea"/>
                <a:cs typeface="+mn-cs"/>
              </a:rPr>
              <a:t>Lead Qualification &amp; Tour Scheduling and improvement of conversions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Proper hand-offs between chat assistant and agents and the ability to accurately log data into your PMS to avoid double-entry or extra work</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Ability to see what your assistant is doing and verify accuracy. </a:t>
            </a:r>
            <a:r>
              <a:rPr lang="en-US" sz="1200" b="1" kern="1200">
                <a:solidFill>
                  <a:schemeClr val="tx1"/>
                </a:solidFill>
                <a:effectLst/>
                <a:latin typeface="+mn-lt"/>
                <a:ea typeface="+mn-ea"/>
                <a:cs typeface="+mn-cs"/>
              </a:rPr>
              <a:t>Educating the operations team is everything.</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a:solidFill>
                  <a:schemeClr val="tx1"/>
                </a:solidFill>
                <a:effectLst/>
                <a:latin typeface="+mn-lt"/>
                <a:ea typeface="+mn-ea"/>
                <a:cs typeface="+mn-cs"/>
              </a:rPr>
              <a:t>Make sure it can handle the full journey of a prospect &amp; resident, including common resident questions (rent balances, payments, maintenance, policies)?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Can it log requests correctly and genuinely reduce front desk volume without frustrating residents who are calling for a reason?</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We’ve learned the hard way when we’ve assumed that a certain team is overseeing the process when things don’t go 	as we expected with the chat assistant, versus getting marketing and ops together to review the entire process together. There is nuance related to triggers, workflows, campaigns, intents and other overlap between departments 	that require real understanding on both sides. Don’t make our same mistakes. </a:t>
            </a:r>
          </a:p>
          <a:p>
            <a:endParaRPr lang="en-US"/>
          </a:p>
        </p:txBody>
      </p:sp>
      <p:sp>
        <p:nvSpPr>
          <p:cNvPr id="4" name="Slide Number Placeholder 3">
            <a:extLst>
              <a:ext uri="{FF2B5EF4-FFF2-40B4-BE49-F238E27FC236}">
                <a16:creationId xmlns:a16="http://schemas.microsoft.com/office/drawing/2014/main" id="{ABA13339-8948-8469-1D24-D4AF5FE612F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79369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90EBCA-C4E3-9FBD-0CF9-E412F2F7CC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50C4D7-E850-52C9-EA42-5BF3A914A8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EB663D-8B69-184B-CFAF-178DBC791001}"/>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AI Inside Track: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Look for systems that include:</a:t>
            </a:r>
          </a:p>
          <a:p>
            <a:pPr lvl="0"/>
            <a:r>
              <a:rPr lang="en-US" sz="1200" kern="1200">
                <a:solidFill>
                  <a:schemeClr val="tx1"/>
                </a:solidFill>
                <a:effectLst/>
                <a:latin typeface="+mn-lt"/>
                <a:ea typeface="+mn-ea"/>
                <a:cs typeface="+mn-cs"/>
              </a:rPr>
              <a:t>Delivers a hyper-personalized experience based on customer knowledge, not generic responses.</a:t>
            </a:r>
          </a:p>
          <a:p>
            <a:pPr lvl="0"/>
            <a:r>
              <a:rPr lang="en-US" sz="1200" kern="1200">
                <a:solidFill>
                  <a:schemeClr val="tx1"/>
                </a:solidFill>
                <a:effectLst/>
                <a:latin typeface="+mn-lt"/>
                <a:ea typeface="+mn-ea"/>
                <a:cs typeface="+mn-cs"/>
              </a:rPr>
              <a:t>Continuously learns from each interaction. </a:t>
            </a:r>
          </a:p>
          <a:p>
            <a:pPr lvl="0"/>
            <a:r>
              <a:rPr lang="en-US" sz="1200" kern="1200">
                <a:solidFill>
                  <a:schemeClr val="tx1"/>
                </a:solidFill>
                <a:effectLst/>
                <a:latin typeface="+mn-lt"/>
                <a:ea typeface="+mn-ea"/>
                <a:cs typeface="+mn-cs"/>
              </a:rPr>
              <a:t>Remembers context and details about the relationship and uses that knowledge to determine the right communication channel, the right tone, and the right level of urgency for each situation.</a:t>
            </a:r>
          </a:p>
          <a:p>
            <a:r>
              <a:rPr lang="en-US" sz="1200" kern="1200">
                <a:solidFill>
                  <a:schemeClr val="tx1"/>
                </a:solidFill>
                <a:effectLst/>
                <a:latin typeface="+mn-lt"/>
                <a:ea typeface="+mn-ea"/>
                <a:cs typeface="+mn-cs"/>
              </a:rPr>
              <a:t>Have built in AI agents that do things like determine urgency, write personalized messages and create a dynamic sequence for follow ups based on the customers anticipated move in date</a:t>
            </a:r>
          </a:p>
          <a:p>
            <a:endParaRPr lang="en-US"/>
          </a:p>
        </p:txBody>
      </p:sp>
      <p:sp>
        <p:nvSpPr>
          <p:cNvPr id="4" name="Slide Number Placeholder 3">
            <a:extLst>
              <a:ext uri="{FF2B5EF4-FFF2-40B4-BE49-F238E27FC236}">
                <a16:creationId xmlns:a16="http://schemas.microsoft.com/office/drawing/2014/main" id="{DC91CA3A-9A82-1114-598E-BC9A9A1BF53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11865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9D7CE4-460B-C47F-C764-43B1953375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00DA37-7D0C-4D43-628B-01C6FFA12F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877656-260E-DDAB-30DE-FF38C109354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628D463-FA3F-470A-C47C-4C62CA96686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25900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C4FDB3-589A-FA38-7DBA-28CB04F8AC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9D88F8-F823-341A-704B-EE3F980543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8884C5-11FB-D1B3-F952-01F791E8710D}"/>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The Warm-up: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Price transparency has become a big topic lately—not just in our industry, but in other industries like travel and hospitality as well. </a:t>
            </a:r>
          </a:p>
          <a:p>
            <a:r>
              <a:rPr lang="en-US" sz="1200" kern="1200">
                <a:solidFill>
                  <a:schemeClr val="tx1"/>
                </a:solidFill>
                <a:effectLst/>
                <a:latin typeface="+mn-lt"/>
                <a:ea typeface="+mn-ea"/>
                <a:cs typeface="+mn-cs"/>
              </a:rPr>
              <a:t>When a customer understands their total cost, they either qualify or eliminate themselves before they ever contact you. </a:t>
            </a:r>
          </a:p>
          <a:p>
            <a:endParaRPr lang="en-US"/>
          </a:p>
        </p:txBody>
      </p:sp>
      <p:sp>
        <p:nvSpPr>
          <p:cNvPr id="4" name="Slide Number Placeholder 3">
            <a:extLst>
              <a:ext uri="{FF2B5EF4-FFF2-40B4-BE49-F238E27FC236}">
                <a16:creationId xmlns:a16="http://schemas.microsoft.com/office/drawing/2014/main" id="{60A1B263-6B24-246E-9725-24360AD72D0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35326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DF9D87-4189-AFC4-A09B-A336862DCF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161D91-4567-D6AA-0D4A-4568AC5D4A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D5C48A-33E2-24D6-EF9F-0D9C2725FA03}"/>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One: Esther to Diana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Fee transparency has been a really good exercise for us. We’ve always prioritized clean data and regular audits, but this takes it further because now that data is exposed everywhere. The stakes for accuracy are higher than they’ve ever been.</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Where to start:</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a:solidFill>
                  <a:schemeClr val="tx1"/>
                </a:solidFill>
                <a:effectLst/>
                <a:latin typeface="+mn-lt"/>
                <a:ea typeface="+mn-ea"/>
                <a:cs typeface="+mn-cs"/>
              </a:rPr>
              <a:t>Inventory every mandatory and optional fee at each community.</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Audit the PMS to make sure fees are entered correctly, with a clear understanding of where they live in the system and how they’ll display in online fee disclosures.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Make sure your teams understand where the source of truth lives and what the process is when something changes. That includes onsite teams, marketing, and business systems.</a:t>
            </a:r>
          </a:p>
          <a:p>
            <a:pPr marL="0" indent="0">
              <a:buFont typeface="Arial" panose="020B0604020202020204" pitchFamily="34" charset="0"/>
              <a:buNone/>
            </a:pPr>
            <a:endParaRPr lang="en-US" sz="1200" kern="1200">
              <a:solidFill>
                <a:schemeClr val="tx1"/>
              </a:solidFill>
              <a:effectLst/>
              <a:latin typeface="+mn-lt"/>
              <a:ea typeface="+mn-ea"/>
              <a:cs typeface="+mn-cs"/>
            </a:endParaRPr>
          </a:p>
          <a:p>
            <a:pPr marL="0" indent="0">
              <a:buFont typeface="Arial" panose="020B0604020202020204" pitchFamily="34" charset="0"/>
              <a:buNone/>
            </a:pPr>
            <a:r>
              <a:rPr lang="en-US" sz="1200" kern="1200">
                <a:solidFill>
                  <a:schemeClr val="tx1"/>
                </a:solidFill>
                <a:effectLst/>
                <a:latin typeface="+mn-lt"/>
                <a:ea typeface="+mn-ea"/>
                <a:cs typeface="+mn-cs"/>
              </a:rPr>
              <a:t>Inconsistent data creates friction, and friction leads to bad reviews and lost prospects. It’s a lift, but once the foundation is in place, the ongoing discipline is manageable.</a:t>
            </a:r>
          </a:p>
          <a:p>
            <a:r>
              <a:rPr lang="en-US" sz="1200" kern="1200">
                <a:solidFill>
                  <a:schemeClr val="tx1"/>
                </a:solidFill>
                <a:effectLst/>
                <a:latin typeface="+mn-lt"/>
                <a:ea typeface="+mn-ea"/>
                <a:cs typeface="+mn-cs"/>
              </a:rPr>
              <a:t> </a:t>
            </a:r>
          </a:p>
          <a:p>
            <a:endParaRPr lang="en-US"/>
          </a:p>
        </p:txBody>
      </p:sp>
      <p:sp>
        <p:nvSpPr>
          <p:cNvPr id="4" name="Slide Number Placeholder 3">
            <a:extLst>
              <a:ext uri="{FF2B5EF4-FFF2-40B4-BE49-F238E27FC236}">
                <a16:creationId xmlns:a16="http://schemas.microsoft.com/office/drawing/2014/main" id="{131419AD-F4C7-FBBD-D5F0-5A8E2046C98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84718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A4A34-1BEC-03BC-B5BF-C43815B62F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9DDB92-75E1-F4D1-7FAA-7C70B43BAC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850B1E-9A80-4B1B-1A6E-A938A737200A}"/>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two: Esther to Sierra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It’s my responsibility to ensure that information is </a:t>
            </a:r>
            <a:r>
              <a:rPr lang="en-US" sz="1200" b="1" kern="1200">
                <a:solidFill>
                  <a:schemeClr val="tx1"/>
                </a:solidFill>
                <a:effectLst/>
                <a:latin typeface="+mn-lt"/>
                <a:ea typeface="+mn-ea"/>
                <a:cs typeface="+mn-cs"/>
              </a:rPr>
              <a:t>visible and consistent across every channel—but also clear and understandable to the prospect</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Because now, that information isn’t just being displayed—it’s </a:t>
            </a:r>
            <a:r>
              <a:rPr lang="en-US" sz="1200" b="1" kern="1200">
                <a:solidFill>
                  <a:schemeClr val="tx1"/>
                </a:solidFill>
                <a:effectLst/>
                <a:latin typeface="+mn-lt"/>
                <a:ea typeface="+mn-ea"/>
                <a:cs typeface="+mn-cs"/>
              </a:rPr>
              <a:t>being aggregated, compared, and surfaced across websites, ILSs, and increasingly influencing both traditional and generative search results</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That means we’re not just competing on price—we’re competing on </a:t>
            </a:r>
            <a:r>
              <a:rPr lang="en-US" sz="1200" b="1" kern="1200">
                <a:solidFill>
                  <a:schemeClr val="tx1"/>
                </a:solidFill>
                <a:effectLst/>
                <a:latin typeface="+mn-lt"/>
                <a:ea typeface="+mn-ea"/>
                <a:cs typeface="+mn-cs"/>
              </a:rPr>
              <a:t>how clearly and accurately that price is presented</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Even something as nuanced as holding versus security deposits can create confusion if it’s not aligned. Operations owns the accuracy, and marketing ensures it’s clearly and correctly communicated.</a:t>
            </a:r>
          </a:p>
          <a:p>
            <a:endParaRPr lang="en-US"/>
          </a:p>
        </p:txBody>
      </p:sp>
      <p:sp>
        <p:nvSpPr>
          <p:cNvPr id="4" name="Slide Number Placeholder 3">
            <a:extLst>
              <a:ext uri="{FF2B5EF4-FFF2-40B4-BE49-F238E27FC236}">
                <a16:creationId xmlns:a16="http://schemas.microsoft.com/office/drawing/2014/main" id="{7A0FF45F-DC09-05B5-F503-78CD4B2E281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01569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1F72B-53E5-D119-DC2E-C1E648C077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A22994-1903-0A82-0818-6FCD66245E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191042-C4E0-F28A-6889-E5D1E1AC1228}"/>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Baton Pass: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Marketing must notify operations regularly if quantity, quality, recency, and responses to reviews are falling below competitors.</a:t>
            </a:r>
          </a:p>
          <a:p>
            <a:r>
              <a:rPr lang="en-US" sz="1200" kern="1200">
                <a:solidFill>
                  <a:schemeClr val="tx1"/>
                </a:solidFill>
                <a:effectLst/>
                <a:latin typeface="+mn-lt"/>
                <a:ea typeface="+mn-ea"/>
                <a:cs typeface="+mn-cs"/>
              </a:rPr>
              <a:t>Marketing should work with operations to review sentiment analysis and competitive reports on a regular basis. Then, together, the teams can work on an improvement plan where needed.</a:t>
            </a:r>
            <a:r>
              <a:rPr lang="en-US" sz="1200" b="1"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56E6FEF-80C7-3C64-1EB0-CE41DD56529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51205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C2583-0A2D-17A8-4C0C-465C3A7D15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54201D-F068-0573-8C4F-50A433582C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693B53-6478-3150-3467-C2D06892BF8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24589A0-9C02-BCC5-0DF8-A6DBA3B8592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11180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1BF892-21B6-70C0-C705-7A946233EE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469B54-633E-D6D8-C7B6-5ABA399DDB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4915A-4004-BFDD-8461-F61E8B4356E7}"/>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Warm-up: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Retaining a resident is almost always less expensive than replacing one. </a:t>
            </a:r>
          </a:p>
          <a:p>
            <a:r>
              <a:rPr lang="en-US" sz="1200" kern="1200">
                <a:solidFill>
                  <a:schemeClr val="tx1"/>
                </a:solidFill>
                <a:effectLst/>
                <a:latin typeface="+mn-lt"/>
                <a:ea typeface="+mn-ea"/>
                <a:cs typeface="+mn-cs"/>
              </a:rPr>
              <a:t>The challenge is that renewal conversations have historically been reactive. A lease expiration shows up on a report, someone makes a call, an offer goes out. By then, the resident has often already started looking. AI assistants are changing the timing of that conversation — and the quality of it. When an offer is personalized, arrives at the right moment, and is followed up on consistently, renewal rates improve. </a:t>
            </a:r>
          </a:p>
          <a:p>
            <a:endParaRPr lang="en-US"/>
          </a:p>
        </p:txBody>
      </p:sp>
      <p:sp>
        <p:nvSpPr>
          <p:cNvPr id="4" name="Slide Number Placeholder 3">
            <a:extLst>
              <a:ext uri="{FF2B5EF4-FFF2-40B4-BE49-F238E27FC236}">
                <a16:creationId xmlns:a16="http://schemas.microsoft.com/office/drawing/2014/main" id="{59E7CA51-2F46-FBF2-38B6-1A29EBBEF68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12951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FB11F-2D7A-2F2B-670E-F99BB96B71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E879C6-A07F-03DA-332C-AD7169315E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4E3087-AD82-567B-4B0E-C7DBFCE313DB}"/>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one: Esther to Diana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I want to talk about what actually changed for us once we started using AI renewal tools, because the impact went beyond what we expected.</a:t>
            </a:r>
          </a:p>
          <a:p>
            <a:endParaRPr lang="en-US" sz="1200" b="1"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What shifted:</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b="1" kern="1200">
                <a:solidFill>
                  <a:schemeClr val="tx1"/>
                </a:solidFill>
                <a:effectLst/>
                <a:latin typeface="+mn-lt"/>
                <a:ea typeface="+mn-ea"/>
                <a:cs typeface="+mn-cs"/>
              </a:rPr>
              <a:t>Clarity around future exposure.</a:t>
            </a:r>
            <a:r>
              <a:rPr lang="en-US" sz="1200" kern="1200">
                <a:solidFill>
                  <a:schemeClr val="tx1"/>
                </a:solidFill>
                <a:effectLst/>
                <a:latin typeface="+mn-lt"/>
                <a:ea typeface="+mn-ea"/>
                <a:cs typeface="+mn-cs"/>
              </a:rPr>
              <a:t> We plan better now. We’re less reactive. We notice seasonality patterns that let us be more strategic with concession spend because we have a longer runway to market availability and we no longer get squeamish about seeing higher future availability numbers.</a:t>
            </a:r>
          </a:p>
          <a:p>
            <a:pPr marL="171450" lvl="0" indent="-171450">
              <a:buFont typeface="Arial" panose="020B0604020202020204" pitchFamily="34" charset="0"/>
              <a:buChar char="•"/>
            </a:pPr>
            <a:r>
              <a:rPr lang="en-US" sz="1200" b="1" kern="1200">
                <a:solidFill>
                  <a:schemeClr val="tx1"/>
                </a:solidFill>
                <a:effectLst/>
                <a:latin typeface="+mn-lt"/>
                <a:ea typeface="+mn-ea"/>
                <a:cs typeface="+mn-cs"/>
              </a:rPr>
              <a:t>Faster resident decisions.</a:t>
            </a:r>
            <a:r>
              <a:rPr lang="en-US" sz="1200" kern="1200">
                <a:solidFill>
                  <a:schemeClr val="tx1"/>
                </a:solidFill>
                <a:effectLst/>
                <a:latin typeface="+mn-lt"/>
                <a:ea typeface="+mn-ea"/>
                <a:cs typeface="+mn-cs"/>
              </a:rPr>
              <a:t> AI tools drive quicker responses, which means marketing gets an earlier signal on what’s coming available.</a:t>
            </a:r>
          </a:p>
          <a:p>
            <a:pPr marL="171450" lvl="0" indent="-171450">
              <a:buFont typeface="Arial" panose="020B0604020202020204" pitchFamily="34" charset="0"/>
              <a:buChar char="•"/>
            </a:pPr>
            <a:r>
              <a:rPr lang="en-US" sz="1200" b="1" kern="1200">
                <a:solidFill>
                  <a:schemeClr val="tx1"/>
                </a:solidFill>
                <a:effectLst/>
                <a:latin typeface="+mn-lt"/>
                <a:ea typeface="+mn-ea"/>
                <a:cs typeface="+mn-cs"/>
              </a:rPr>
              <a:t>Continuity when you’re short-handed.</a:t>
            </a:r>
            <a:r>
              <a:rPr lang="en-US" sz="1200" kern="1200">
                <a:solidFill>
                  <a:schemeClr val="tx1"/>
                </a:solidFill>
                <a:effectLst/>
                <a:latin typeface="+mn-lt"/>
                <a:ea typeface="+mn-ea"/>
                <a:cs typeface="+mn-cs"/>
              </a:rPr>
              <a:t> Renewal assistants keep the process moving through staffing gaps and turnover. The consistency alone is worth it.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Operations carries the financial weight here: vacancy loss, unit turn costs, team hours. It might seem obvious, but it can’t be underscored enough - AI takes administrative burden off the on-site team so they can focus on relationships and performance.</a:t>
            </a:r>
          </a:p>
          <a:p>
            <a:endParaRPr lang="en-US"/>
          </a:p>
        </p:txBody>
      </p:sp>
      <p:sp>
        <p:nvSpPr>
          <p:cNvPr id="4" name="Slide Number Placeholder 3">
            <a:extLst>
              <a:ext uri="{FF2B5EF4-FFF2-40B4-BE49-F238E27FC236}">
                <a16:creationId xmlns:a16="http://schemas.microsoft.com/office/drawing/2014/main" id="{615CA806-60DA-BC2E-C95A-501B5785125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5303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75FAA-128A-654F-D492-C341DBD7BE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E14A5E-F8BD-6171-CD89-8EA9A724AF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542BC7-425F-28FD-5D38-AA6CD517AF21}"/>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two: Esther to Sierra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There’s a real </a:t>
            </a:r>
            <a:r>
              <a:rPr lang="en-US" sz="1200" b="1" kern="1200">
                <a:solidFill>
                  <a:schemeClr val="tx1"/>
                </a:solidFill>
                <a:effectLst/>
                <a:latin typeface="+mn-lt"/>
                <a:ea typeface="+mn-ea"/>
                <a:cs typeface="+mn-cs"/>
              </a:rPr>
              <a:t>downstream benefit that often gets overlooked</a:t>
            </a:r>
            <a:r>
              <a:rPr lang="en-US" sz="1200" kern="1200">
                <a:solidFill>
                  <a:schemeClr val="tx1"/>
                </a:solidFill>
                <a:effectLst/>
                <a:latin typeface="+mn-lt"/>
                <a:ea typeface="+mn-ea"/>
                <a:cs typeface="+mn-cs"/>
              </a:rPr>
              <a:t>—and one we should be taking advantage of: the faster a renewal decision is made, the sooner marketing can </a:t>
            </a:r>
            <a:r>
              <a:rPr lang="en-US" sz="1200" b="1" kern="1200">
                <a:solidFill>
                  <a:schemeClr val="tx1"/>
                </a:solidFill>
                <a:effectLst/>
                <a:latin typeface="+mn-lt"/>
                <a:ea typeface="+mn-ea"/>
                <a:cs typeface="+mn-cs"/>
              </a:rPr>
              <a:t>strategize for upcoming availability</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It’s really the </a:t>
            </a:r>
            <a:r>
              <a:rPr lang="en-US" sz="1200" b="1" kern="1200">
                <a:solidFill>
                  <a:schemeClr val="tx1"/>
                </a:solidFill>
                <a:effectLst/>
                <a:latin typeface="+mn-lt"/>
                <a:ea typeface="+mn-ea"/>
                <a:cs typeface="+mn-cs"/>
              </a:rPr>
              <a:t>earlier visibility that allows us to make smarter decisions</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For example, we have a property that’s been consistently sitting at 8-11% available, but also 95% occupied for the entirety of the year. So I have this full picture to feel confident our advertising is effectively driving traffic that will fill our vacant homes, and not overreact to the availability and preemptively increase spend. </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So a slow renewal process doesn’t just stress operations—it compresses marketing’s ability to respond efficiently and cost-effectively.</a:t>
            </a:r>
          </a:p>
          <a:p>
            <a:endParaRPr lang="en-US"/>
          </a:p>
        </p:txBody>
      </p:sp>
      <p:sp>
        <p:nvSpPr>
          <p:cNvPr id="4" name="Slide Number Placeholder 3">
            <a:extLst>
              <a:ext uri="{FF2B5EF4-FFF2-40B4-BE49-F238E27FC236}">
                <a16:creationId xmlns:a16="http://schemas.microsoft.com/office/drawing/2014/main" id="{823FE121-B651-D5C8-A327-69FB0166784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66575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A6C67D-0EB0-447D-C6B4-C6B19E474C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879E7A-A98A-0083-C915-F80E67DB2B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20AB4D-F0BF-875C-38C2-F92E3958DCAA}"/>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AI Inside Track: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communities that will win on renewals aren't necessarily the ones with the best offers. They're the ones with the most consistent, well-timed, and well-followed-up renewal process. AI makes that level of consistency possible at scale.</a:t>
            </a:r>
          </a:p>
          <a:p>
            <a:endParaRPr lang="en-US"/>
          </a:p>
        </p:txBody>
      </p:sp>
      <p:sp>
        <p:nvSpPr>
          <p:cNvPr id="4" name="Slide Number Placeholder 3">
            <a:extLst>
              <a:ext uri="{FF2B5EF4-FFF2-40B4-BE49-F238E27FC236}">
                <a16:creationId xmlns:a16="http://schemas.microsoft.com/office/drawing/2014/main" id="{4862684D-0BCA-13A8-5DE5-F25462AEC56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40664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51A7A-0AAD-CAAD-B2D9-D327030F4C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736C47-9FF0-08CA-3404-806EDAB358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AB51C9-3081-5C00-52D2-16B1616FAA53}"/>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Baton Pass: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Marketing &amp; operations need to communicate about the best AI assistants across the entire customer journey. When siloed solutions are used, customers have to repeat themselves and AI acts without context.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AI and automation in the renewal process help ensure opportunities aren’t missed, enable more proactive decision-making across teams, and create a more consistent resident experience.</a:t>
            </a:r>
          </a:p>
        </p:txBody>
      </p:sp>
      <p:sp>
        <p:nvSpPr>
          <p:cNvPr id="4" name="Slide Number Placeholder 3">
            <a:extLst>
              <a:ext uri="{FF2B5EF4-FFF2-40B4-BE49-F238E27FC236}">
                <a16:creationId xmlns:a16="http://schemas.microsoft.com/office/drawing/2014/main" id="{3FBF88B0-198C-17A6-C9EB-7055261B64B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54333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0C873-E2CD-9125-CF6F-2F82833F9E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2472AA-EF73-8818-4721-C7610FD3B6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CAA9E3-C045-0817-615E-4224B821050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4E1FD98-3C54-777E-0E82-1A96B18F665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26407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089879-4793-7BF2-A703-4222AC0E70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B5AA2A-2CDE-CC48-0028-74DD02CF86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307920-BC3E-F451-AEB2-DFF8AC975E34}"/>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Warm-up Leg: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We live in a rewards culture – consumers earn rewards for flights, hotel stays….even restaurants and retail stores.</a:t>
            </a:r>
          </a:p>
          <a:p>
            <a:r>
              <a:rPr lang="en-US" sz="1200" kern="1200">
                <a:solidFill>
                  <a:schemeClr val="tx1"/>
                </a:solidFill>
                <a:effectLst/>
                <a:latin typeface="+mn-lt"/>
                <a:ea typeface="+mn-ea"/>
                <a:cs typeface="+mn-cs"/>
              </a:rPr>
              <a:t>For marketing it drives – attraction &amp; differentiation</a:t>
            </a:r>
          </a:p>
          <a:p>
            <a:r>
              <a:rPr lang="en-US" sz="1200" kern="1200">
                <a:solidFill>
                  <a:schemeClr val="tx1"/>
                </a:solidFill>
                <a:effectLst/>
                <a:latin typeface="+mn-lt"/>
                <a:ea typeface="+mn-ea"/>
                <a:cs typeface="+mn-cs"/>
              </a:rPr>
              <a:t>For operations it drives – experience and retention</a:t>
            </a:r>
          </a:p>
          <a:p>
            <a:r>
              <a:rPr lang="en-US" sz="1200" b="1" kern="1200">
                <a:solidFill>
                  <a:schemeClr val="tx1"/>
                </a:solidFill>
                <a:effectLst/>
                <a:latin typeface="+mn-lt"/>
                <a:ea typeface="+mn-ea"/>
                <a:cs typeface="+mn-cs"/>
              </a:rPr>
              <a:t>Resident rewards aren’t just perks—they’re a performance strategy.</a:t>
            </a:r>
            <a:br>
              <a:rPr lang="en-US" sz="1200" kern="1200">
                <a:solidFill>
                  <a:schemeClr val="tx1"/>
                </a:solidFill>
                <a:effectLst/>
                <a:latin typeface="+mn-lt"/>
                <a:ea typeface="+mn-ea"/>
                <a:cs typeface="+mn-cs"/>
              </a:rPr>
            </a:br>
            <a:r>
              <a:rPr lang="en-US" sz="1200" kern="1200">
                <a:solidFill>
                  <a:schemeClr val="tx1"/>
                </a:solidFill>
                <a:effectLst/>
                <a:latin typeface="+mn-lt"/>
                <a:ea typeface="+mn-ea"/>
                <a:cs typeface="+mn-cs"/>
              </a:rPr>
              <a:t>They attract better prospects, create stronger experiences, and turn engagement into measurable growth across both marketing and operations.</a:t>
            </a:r>
          </a:p>
          <a:p>
            <a:endParaRPr lang="en-US"/>
          </a:p>
        </p:txBody>
      </p:sp>
      <p:sp>
        <p:nvSpPr>
          <p:cNvPr id="4" name="Slide Number Placeholder 3">
            <a:extLst>
              <a:ext uri="{FF2B5EF4-FFF2-40B4-BE49-F238E27FC236}">
                <a16:creationId xmlns:a16="http://schemas.microsoft.com/office/drawing/2014/main" id="{CF42729F-B4E1-F5DF-1C8B-F4BC8433F12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2487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63295A-1261-5B36-21A1-D7B4B3002C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5C9918-F3F9-80F9-A898-4FB7161056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935961-0DC6-3F44-1156-E57D795BDEF8}"/>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One: Esther to Sierra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marketers role isn’t just to </a:t>
            </a:r>
            <a:r>
              <a:rPr lang="en-US" sz="1200" b="1" kern="1200">
                <a:solidFill>
                  <a:schemeClr val="tx1"/>
                </a:solidFill>
                <a:effectLst/>
                <a:latin typeface="+mn-lt"/>
                <a:ea typeface="+mn-ea"/>
                <a:cs typeface="+mn-cs"/>
              </a:rPr>
              <a:t>promote these programs after they’re implemented—we should be part of shaping them</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Because we’re closest to </a:t>
            </a:r>
            <a:r>
              <a:rPr lang="en-US" sz="1200" b="1" kern="1200">
                <a:solidFill>
                  <a:schemeClr val="tx1"/>
                </a:solidFill>
                <a:effectLst/>
                <a:latin typeface="+mn-lt"/>
                <a:ea typeface="+mn-ea"/>
                <a:cs typeface="+mn-cs"/>
              </a:rPr>
              <a:t>how we want to show up in the market</a:t>
            </a:r>
            <a:r>
              <a:rPr lang="en-US" sz="1200" kern="1200">
                <a:solidFill>
                  <a:schemeClr val="tx1"/>
                </a:solidFill>
                <a:effectLst/>
                <a:latin typeface="+mn-lt"/>
                <a:ea typeface="+mn-ea"/>
                <a:cs typeface="+mn-cs"/>
              </a:rPr>
              <a:t>, we should be at the forefront of adopting offerings that </a:t>
            </a:r>
            <a:r>
              <a:rPr lang="en-US" sz="1200" b="1" kern="1200">
                <a:solidFill>
                  <a:schemeClr val="tx1"/>
                </a:solidFill>
                <a:effectLst/>
                <a:latin typeface="+mn-lt"/>
                <a:ea typeface="+mn-ea"/>
                <a:cs typeface="+mn-cs"/>
              </a:rPr>
              <a:t>align with our brand</a:t>
            </a:r>
            <a:r>
              <a:rPr lang="en-US" sz="1200" kern="1200">
                <a:solidFill>
                  <a:schemeClr val="tx1"/>
                </a:solidFill>
                <a:effectLst/>
                <a:latin typeface="+mn-lt"/>
                <a:ea typeface="+mn-ea"/>
                <a:cs typeface="+mn-cs"/>
              </a:rPr>
              <a:t>. For us, that means leaning into programs that reinforce </a:t>
            </a:r>
            <a:r>
              <a:rPr lang="en-US" sz="1200" b="1" kern="1200">
                <a:solidFill>
                  <a:schemeClr val="tx1"/>
                </a:solidFill>
                <a:effectLst/>
                <a:latin typeface="+mn-lt"/>
                <a:ea typeface="+mn-ea"/>
                <a:cs typeface="+mn-cs"/>
              </a:rPr>
              <a:t>innovation and delivering best-in-class experiences</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Then it’s our responsibility to </a:t>
            </a:r>
            <a:r>
              <a:rPr lang="en-US" sz="1200" b="1" kern="1200">
                <a:solidFill>
                  <a:schemeClr val="tx1"/>
                </a:solidFill>
                <a:effectLst/>
                <a:latin typeface="+mn-lt"/>
                <a:ea typeface="+mn-ea"/>
                <a:cs typeface="+mn-cs"/>
              </a:rPr>
              <a:t>understand the value they create and use that insight to position them in a way that actually drives performance</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That’s how this becomes more than just another service—it becomes a </a:t>
            </a:r>
            <a:r>
              <a:rPr lang="en-US" sz="1200" b="1" kern="1200">
                <a:solidFill>
                  <a:schemeClr val="tx1"/>
                </a:solidFill>
                <a:effectLst/>
                <a:latin typeface="+mn-lt"/>
                <a:ea typeface="+mn-ea"/>
                <a:cs typeface="+mn-cs"/>
              </a:rPr>
              <a:t>true differentiator in our advertising</a:t>
            </a:r>
            <a:r>
              <a:rPr lang="en-US" sz="1200" kern="1200">
                <a:solidFill>
                  <a:schemeClr val="tx1"/>
                </a:solidFill>
                <a:effectLst/>
                <a:latin typeface="+mn-lt"/>
                <a:ea typeface="+mn-ea"/>
                <a:cs typeface="+mn-cs"/>
              </a:rPr>
              <a:t> and gives prospects a </a:t>
            </a:r>
            <a:r>
              <a:rPr lang="en-US" sz="1200" b="1" kern="1200">
                <a:solidFill>
                  <a:schemeClr val="tx1"/>
                </a:solidFill>
                <a:effectLst/>
                <a:latin typeface="+mn-lt"/>
                <a:ea typeface="+mn-ea"/>
                <a:cs typeface="+mn-cs"/>
              </a:rPr>
              <a:t>reason to choose us</a:t>
            </a:r>
            <a:r>
              <a:rPr lang="en-US" sz="1200" kern="1200">
                <a:solidFill>
                  <a:schemeClr val="tx1"/>
                </a:solidFill>
                <a:effectLst/>
                <a:latin typeface="+mn-lt"/>
                <a:ea typeface="+mn-ea"/>
                <a:cs typeface="+mn-cs"/>
              </a:rPr>
              <a:t>.</a:t>
            </a:r>
          </a:p>
          <a:p>
            <a:endParaRPr lang="en-US"/>
          </a:p>
        </p:txBody>
      </p:sp>
      <p:sp>
        <p:nvSpPr>
          <p:cNvPr id="4" name="Slide Number Placeholder 3">
            <a:extLst>
              <a:ext uri="{FF2B5EF4-FFF2-40B4-BE49-F238E27FC236}">
                <a16:creationId xmlns:a16="http://schemas.microsoft.com/office/drawing/2014/main" id="{E2AA4A72-4289-31AD-D6EA-53F2EF90703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56642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6AF0B2-93B0-A7DA-29D1-A7052CAFDB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588143-6E2D-6266-5278-D0966BEA64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22F088-B468-79D3-117A-10C7A6751250}"/>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Two: Esther to Diana</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most important thing I can say here: </a:t>
            </a:r>
            <a:r>
              <a:rPr lang="en-US" sz="1200" b="1" kern="1200">
                <a:solidFill>
                  <a:schemeClr val="tx1"/>
                </a:solidFill>
                <a:effectLst/>
                <a:latin typeface="+mn-lt"/>
                <a:ea typeface="+mn-ea"/>
                <a:cs typeface="+mn-cs"/>
              </a:rPr>
              <a:t>this is not a set-it-and-forget-it offering.</a:t>
            </a:r>
            <a:endParaRPr lang="en-US" sz="1200" kern="1200">
              <a:solidFill>
                <a:schemeClr val="tx1"/>
              </a:solidFill>
              <a:effectLst/>
              <a:latin typeface="+mn-lt"/>
              <a:ea typeface="+mn-ea"/>
              <a:cs typeface="+mn-cs"/>
            </a:endParaRPr>
          </a:p>
          <a:p>
            <a:endParaRPr lang="en-US" sz="1200" b="1"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Operations’ role:</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a:solidFill>
                  <a:schemeClr val="tx1"/>
                </a:solidFill>
                <a:effectLst/>
                <a:latin typeface="+mn-lt"/>
                <a:ea typeface="+mn-ea"/>
                <a:cs typeface="+mn-cs"/>
              </a:rPr>
              <a:t>Determine what the company funds versus what the vendor partner provides.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Actively remind residents of the value they’re earning alongside their rent. </a:t>
            </a:r>
          </a:p>
          <a:p>
            <a:r>
              <a:rPr lang="en-US" sz="1200" b="1"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Think about the behaviors you want to drive – this one is important and a main reason for even implementing a Rewards Program:</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a:solidFill>
                  <a:schemeClr val="tx1"/>
                </a:solidFill>
                <a:effectLst/>
                <a:latin typeface="+mn-lt"/>
                <a:ea typeface="+mn-ea"/>
                <a:cs typeface="+mn-cs"/>
              </a:rPr>
              <a:t>Renewals, referrals, on-time payment streaks, social engagement around community events, completing move-in tasks like insurance and deposit.</a:t>
            </a:r>
          </a:p>
          <a:p>
            <a:r>
              <a:rPr lang="en-US" sz="1200" b="1"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What we’ve seen at Pillar:</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a:solidFill>
                  <a:schemeClr val="tx1"/>
                </a:solidFill>
                <a:effectLst/>
                <a:latin typeface="+mn-lt"/>
                <a:ea typeface="+mn-ea"/>
                <a:cs typeface="+mn-cs"/>
              </a:rPr>
              <a:t>The referral piece has been bigger than we expected. That </a:t>
            </a:r>
            <a:r>
              <a:rPr lang="en-US" sz="1200" b="1" kern="1200">
                <a:solidFill>
                  <a:schemeClr val="tx1"/>
                </a:solidFill>
                <a:effectLst/>
                <a:latin typeface="+mn-lt"/>
                <a:ea typeface="+mn-ea"/>
                <a:cs typeface="+mn-cs"/>
              </a:rPr>
              <a:t>stickiness factor</a:t>
            </a:r>
            <a:r>
              <a:rPr lang="en-US" sz="1200" kern="1200">
                <a:solidFill>
                  <a:schemeClr val="tx1"/>
                </a:solidFill>
                <a:effectLst/>
                <a:latin typeface="+mn-lt"/>
                <a:ea typeface="+mn-ea"/>
                <a:cs typeface="+mn-cs"/>
              </a:rPr>
              <a:t> is real. Once residents have referred friends, earned perks, and built a history with your community, leaving becomes a harder decision. We’ve seen it in reviews and heard it in real day-to-day feedback from residents and even prospects hoping to carry over their rewards from another community. </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Marketing can amplify all of this, but operations has to be the one reinforcing it at every touchpoint.</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A simple recommendation of what you can go home and do today:</a:t>
            </a:r>
            <a:r>
              <a:rPr lang="en-US" sz="1200" kern="1200">
                <a:solidFill>
                  <a:schemeClr val="tx1"/>
                </a:solidFill>
                <a:effectLst/>
                <a:latin typeface="+mn-lt"/>
                <a:ea typeface="+mn-ea"/>
                <a:cs typeface="+mn-cs"/>
              </a:rPr>
              <a:t> each month, pull your rewards statistics by community and have marketers and operations create communications around what residents have earned. Just this month, our top 3 rewards used were airfare, rideshare, and rent credits. Some of these metrics are impressive and remind residents that they’re quietly earning more for them each month by simply paying their rent.  </a:t>
            </a:r>
          </a:p>
          <a:p>
            <a:endParaRPr lang="en-US"/>
          </a:p>
        </p:txBody>
      </p:sp>
      <p:sp>
        <p:nvSpPr>
          <p:cNvPr id="4" name="Slide Number Placeholder 3">
            <a:extLst>
              <a:ext uri="{FF2B5EF4-FFF2-40B4-BE49-F238E27FC236}">
                <a16:creationId xmlns:a16="http://schemas.microsoft.com/office/drawing/2014/main" id="{7841B827-A71F-F8DB-1941-62604C109B8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724033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9AB9DE-9334-6C4C-F261-E4B60719CF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EBF59D-AEEF-BB26-2BD8-E660603A82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C44E48-DA7B-05B0-561E-53ED1EBAC64C}"/>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Baton Pass: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Can operations see what types of rewards are being selected – IF operations can see what people are choosing then they can pass that information back to marketing so that marketing can expand upon this data.  “Some of our most frequently selected awards are….” – creating marketing campaigns to support.  </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Marketing should utilize this information to support:</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Website custom pages/website content</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FAQ </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Social media promotions</a:t>
            </a:r>
          </a:p>
        </p:txBody>
      </p:sp>
      <p:sp>
        <p:nvSpPr>
          <p:cNvPr id="4" name="Slide Number Placeholder 3">
            <a:extLst>
              <a:ext uri="{FF2B5EF4-FFF2-40B4-BE49-F238E27FC236}">
                <a16:creationId xmlns:a16="http://schemas.microsoft.com/office/drawing/2014/main" id="{E041F6DC-1D1D-16D2-071C-EAE4F12DF34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958144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2BCB9-4EDE-2FD0-E0FB-C859E8D698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354DBD-4068-FF5E-2AAB-047F6FEC9F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3A43A7-FF47-2393-0720-A2C20E15BB3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D9EEF83-0460-D69C-96C1-FBBF3D1475B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931892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6DAC0-BDAA-5287-8A15-4F0BA8B72F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935D70-0197-EC79-09E7-DDC96799A6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F4A898-904A-8230-FDFE-C1B5C384ED56}"/>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Warm-up: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Both marketing and operations face the same challenge…adjusting budgets to deliver the best bottom line. But often, decisions are made without the full picture in view.</a:t>
            </a:r>
          </a:p>
          <a:p>
            <a:endParaRPr lang="en-US"/>
          </a:p>
        </p:txBody>
      </p:sp>
      <p:sp>
        <p:nvSpPr>
          <p:cNvPr id="4" name="Slide Number Placeholder 3">
            <a:extLst>
              <a:ext uri="{FF2B5EF4-FFF2-40B4-BE49-F238E27FC236}">
                <a16:creationId xmlns:a16="http://schemas.microsoft.com/office/drawing/2014/main" id="{663A2DE7-4C02-5775-56E4-ECE6267615E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179193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421917-9733-8E24-22F1-6B3B53738D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72D77C-9A0E-1A90-B754-28CCB3F9D5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CE4E9C-723E-1E84-97C4-F65CAC392E1B}"/>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One: Esther to Sierra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Financial performance isn’t something marketing or operations can manage </a:t>
            </a:r>
            <a:r>
              <a:rPr lang="en-US" sz="1200" b="1" kern="1200">
                <a:solidFill>
                  <a:schemeClr val="tx1"/>
                </a:solidFill>
                <a:effectLst/>
                <a:latin typeface="+mn-lt"/>
                <a:ea typeface="+mn-ea"/>
                <a:cs typeface="+mn-cs"/>
              </a:rPr>
              <a:t>in isolation</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We’re in ongoing communication—looking at </a:t>
            </a:r>
            <a:r>
              <a:rPr lang="en-US" sz="1200" b="1" kern="1200">
                <a:solidFill>
                  <a:schemeClr val="tx1"/>
                </a:solidFill>
                <a:effectLst/>
                <a:latin typeface="+mn-lt"/>
                <a:ea typeface="+mn-ea"/>
                <a:cs typeface="+mn-cs"/>
              </a:rPr>
              <a:t>availability, occupancy, pricing, and concessions together</a:t>
            </a:r>
            <a:r>
              <a:rPr lang="en-US" sz="1200" kern="1200">
                <a:solidFill>
                  <a:schemeClr val="tx1"/>
                </a:solidFill>
                <a:effectLst/>
                <a:latin typeface="+mn-lt"/>
                <a:ea typeface="+mn-ea"/>
                <a:cs typeface="+mn-cs"/>
              </a:rPr>
              <a:t>.</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Because the decisions we’re making aren’t just about marketing spend or operations strategy—they’re </a:t>
            </a:r>
            <a:r>
              <a:rPr lang="en-US" sz="1200" b="1" kern="1200">
                <a:solidFill>
                  <a:schemeClr val="tx1"/>
                </a:solidFill>
                <a:effectLst/>
                <a:latin typeface="+mn-lt"/>
                <a:ea typeface="+mn-ea"/>
                <a:cs typeface="+mn-cs"/>
              </a:rPr>
              <a:t>shared decisions</a:t>
            </a:r>
            <a:r>
              <a:rPr lang="en-US" sz="1200" kern="1200">
                <a:solidFill>
                  <a:schemeClr val="tx1"/>
                </a:solidFill>
                <a:effectLst/>
                <a:latin typeface="+mn-lt"/>
                <a:ea typeface="+mn-ea"/>
                <a:cs typeface="+mn-cs"/>
              </a:rPr>
              <a:t> that affect the overall performance of the community.</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What makes this work is that reporting isn’t just a checkbox. That data gives marketing the tools to </a:t>
            </a:r>
            <a:r>
              <a:rPr lang="en-US" sz="1200" b="1" kern="1200">
                <a:solidFill>
                  <a:schemeClr val="tx1"/>
                </a:solidFill>
                <a:effectLst/>
                <a:latin typeface="+mn-lt"/>
                <a:ea typeface="+mn-ea"/>
                <a:cs typeface="+mn-cs"/>
              </a:rPr>
              <a:t>participate in those conversations</a:t>
            </a:r>
            <a:r>
              <a:rPr lang="en-US" sz="1200" kern="1200">
                <a:solidFill>
                  <a:schemeClr val="tx1"/>
                </a:solidFill>
                <a:effectLst/>
                <a:latin typeface="+mn-lt"/>
                <a:ea typeface="+mn-ea"/>
                <a:cs typeface="+mn-cs"/>
              </a:rPr>
              <a:t> in a meaningful way and make </a:t>
            </a:r>
            <a:r>
              <a:rPr lang="en-US" sz="1200" b="1" kern="1200">
                <a:solidFill>
                  <a:schemeClr val="tx1"/>
                </a:solidFill>
                <a:effectLst/>
                <a:latin typeface="+mn-lt"/>
                <a:ea typeface="+mn-ea"/>
                <a:cs typeface="+mn-cs"/>
              </a:rPr>
              <a:t>real-time decisions</a:t>
            </a:r>
            <a:r>
              <a:rPr lang="en-US" sz="1200" kern="1200">
                <a:solidFill>
                  <a:schemeClr val="tx1"/>
                </a:solidFill>
                <a:effectLst/>
                <a:latin typeface="+mn-lt"/>
                <a:ea typeface="+mn-ea"/>
                <a:cs typeface="+mn-cs"/>
              </a:rPr>
              <a:t>, allowing us to </a:t>
            </a:r>
            <a:r>
              <a:rPr lang="en-US" sz="1200" b="1" kern="1200">
                <a:solidFill>
                  <a:schemeClr val="tx1"/>
                </a:solidFill>
                <a:effectLst/>
                <a:latin typeface="+mn-lt"/>
                <a:ea typeface="+mn-ea"/>
                <a:cs typeface="+mn-cs"/>
              </a:rPr>
              <a:t>align quickly and adjust where it matters most</a:t>
            </a:r>
            <a:r>
              <a:rPr lang="en-US" sz="1200" kern="1200">
                <a:solidFill>
                  <a:schemeClr val="tx1"/>
                </a:solidFill>
                <a:effectLst/>
                <a:latin typeface="+mn-lt"/>
                <a:ea typeface="+mn-ea"/>
                <a:cs typeface="+mn-cs"/>
              </a:rPr>
              <a:t>.</a:t>
            </a:r>
          </a:p>
          <a:p>
            <a:endParaRPr lang="en-US" sz="1200" b="1"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It shifts marketing from a line item… to a performance driver.</a:t>
            </a:r>
            <a:endParaRPr lang="en-US" sz="1200"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84EA51B5-F8EC-051F-E3B2-3C07FE79D2C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24081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3A0836-7F5C-2148-06E5-1E8B962362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7AC8B8-F07A-6170-916B-F9CD2BEC76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D7FE74-A6D0-BB34-0453-51728DAD3D69}"/>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Hand-off Two: Esther to Diana</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At Pillar, </a:t>
            </a:r>
            <a:r>
              <a:rPr lang="en-US" sz="1200" b="1" kern="1200">
                <a:solidFill>
                  <a:schemeClr val="tx1"/>
                </a:solidFill>
                <a:effectLst/>
                <a:latin typeface="+mn-lt"/>
                <a:ea typeface="+mn-ea"/>
                <a:cs typeface="+mn-cs"/>
              </a:rPr>
              <a:t>marketing is in the room when we review both our monthly financial reporting with senior leadership as well as on weekly stale unit and pricing calls with operations teams.</a:t>
            </a:r>
            <a:r>
              <a:rPr lang="en-US" sz="1200" kern="1200">
                <a:solidFill>
                  <a:schemeClr val="tx1"/>
                </a:solidFill>
                <a:effectLst/>
                <a:latin typeface="+mn-lt"/>
                <a:ea typeface="+mn-ea"/>
                <a:cs typeface="+mn-cs"/>
              </a:rPr>
              <a:t> That’s not a casual preference. It’s how we believe this should work.</a:t>
            </a:r>
          </a:p>
          <a:p>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Why it matters:</a:t>
            </a:r>
            <a:endParaRPr lang="en-US" sz="1200" kern="120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a:solidFill>
                  <a:schemeClr val="tx1"/>
                </a:solidFill>
                <a:effectLst/>
                <a:latin typeface="+mn-lt"/>
                <a:ea typeface="+mn-ea"/>
                <a:cs typeface="+mn-cs"/>
              </a:rPr>
              <a:t>We need the full picture: expenses paired with revenue, occupancy trends, concession spend. Marketing needs that same visibility to make real-time decisions.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We rely on marketing to educate us on how well our sources and efforts are performing. That’s what allows smart decisions on rent adjustments, concessions, and continued ad spend.</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When operations is only presented with cost per lead and cost per lease, the instinct is to focus on the expense. That’s incomplete. </a:t>
            </a:r>
            <a:r>
              <a:rPr lang="en-US" sz="1200" b="1" kern="1200">
                <a:solidFill>
                  <a:schemeClr val="tx1"/>
                </a:solidFill>
                <a:effectLst/>
                <a:latin typeface="+mn-lt"/>
                <a:ea typeface="+mn-ea"/>
                <a:cs typeface="+mn-cs"/>
              </a:rPr>
              <a:t>To make the right decisions, operations needs all the information.</a:t>
            </a:r>
            <a:r>
              <a:rPr lang="en-US" sz="1200" kern="1200">
                <a:solidFill>
                  <a:schemeClr val="tx1"/>
                </a:solidFill>
                <a:effectLst/>
                <a:latin typeface="+mn-lt"/>
                <a:ea typeface="+mn-ea"/>
                <a:cs typeface="+mn-cs"/>
              </a:rPr>
              <a:t> Not just what marketing costs, but what it produces.</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Marketing shouldn’t just show up in reporting—there’s real value in being part of the conversation when decisions are being made. Bring the data and bring the perspective.</a:t>
            </a:r>
          </a:p>
          <a:p>
            <a:endParaRPr lang="en-US"/>
          </a:p>
        </p:txBody>
      </p:sp>
      <p:sp>
        <p:nvSpPr>
          <p:cNvPr id="4" name="Slide Number Placeholder 3">
            <a:extLst>
              <a:ext uri="{FF2B5EF4-FFF2-40B4-BE49-F238E27FC236}">
                <a16:creationId xmlns:a16="http://schemas.microsoft.com/office/drawing/2014/main" id="{F098BC74-DC46-AFC6-7FA9-1D4B6935348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460894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BC0D1B-86B8-1890-0361-D9BE5A5CDF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75E271-7123-0743-3892-A13DAABCD2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EA53B5-DAAD-FCE4-A09F-80675A9DA164}"/>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 AI Inside Track: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In the future, look for AI to deliver executive level reporting on financial performance for marketing sources so that it’s easy for marketing to give operations a complete view…and easy for both parties to find clear recommendations that ultimately benefit the bottom line. </a:t>
            </a:r>
          </a:p>
          <a:p>
            <a:endParaRPr lang="en-US"/>
          </a:p>
        </p:txBody>
      </p:sp>
      <p:sp>
        <p:nvSpPr>
          <p:cNvPr id="4" name="Slide Number Placeholder 3">
            <a:extLst>
              <a:ext uri="{FF2B5EF4-FFF2-40B4-BE49-F238E27FC236}">
                <a16:creationId xmlns:a16="http://schemas.microsoft.com/office/drawing/2014/main" id="{8277221B-28F5-3A4D-B1DE-B47122FBA1C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687797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5261D-4AB4-4930-D7D3-BD24DF8BF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C6120D-13A0-5686-F843-66E3F80B2A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24C559-5782-F199-BB5D-B26CBA5F363C}"/>
              </a:ext>
            </a:extLst>
          </p:cNvPr>
          <p:cNvSpPr>
            <a:spLocks noGrp="1"/>
          </p:cNvSpPr>
          <p:nvPr>
            <p:ph type="body" idx="1"/>
          </p:nvPr>
        </p:nvSpPr>
        <p:spPr/>
        <p:txBody>
          <a:bodyPr/>
          <a:lstStyle/>
          <a:p>
            <a:r>
              <a:rPr lang="en-US" sz="1200" kern="1200">
                <a:solidFill>
                  <a:schemeClr val="tx1"/>
                </a:solidFill>
                <a:effectLst/>
                <a:latin typeface="+mn-lt"/>
                <a:ea typeface="+mn-ea"/>
                <a:cs typeface="+mn-cs"/>
              </a:rPr>
              <a:t>✨</a:t>
            </a:r>
            <a:r>
              <a:rPr lang="en-US" sz="1200" b="1" kern="1200">
                <a:solidFill>
                  <a:schemeClr val="tx1"/>
                </a:solidFill>
                <a:effectLst/>
                <a:latin typeface="+mn-lt"/>
                <a:ea typeface="+mn-ea"/>
                <a:cs typeface="+mn-cs"/>
              </a:rPr>
              <a:t>Baton Pass: Esther</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When marketing has access to financial reporting from operations, it shifts the conversation from defending spend to understanding—and driving—revenue impact.</a:t>
            </a:r>
          </a:p>
        </p:txBody>
      </p:sp>
      <p:sp>
        <p:nvSpPr>
          <p:cNvPr id="4" name="Slide Number Placeholder 3">
            <a:extLst>
              <a:ext uri="{FF2B5EF4-FFF2-40B4-BE49-F238E27FC236}">
                <a16:creationId xmlns:a16="http://schemas.microsoft.com/office/drawing/2014/main" id="{EEA1454C-C58F-412E-0154-E85F06D6529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859267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8D897D-0183-209A-A116-904129F692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ACFC4C-F1A2-9EA4-A354-EF7FB99CB3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1E80D7-3D43-F2E0-3552-604B0BF97B2F}"/>
              </a:ext>
            </a:extLst>
          </p:cNvPr>
          <p:cNvSpPr>
            <a:spLocks noGrp="1"/>
          </p:cNvSpPr>
          <p:nvPr>
            <p:ph type="body" idx="1"/>
          </p:nvPr>
        </p:nvSpPr>
        <p:spPr/>
        <p:txBody>
          <a:bodyPr/>
          <a:lstStyle/>
          <a:p>
            <a:r>
              <a:rPr lang="en-US" sz="1200" kern="1200">
                <a:solidFill>
                  <a:schemeClr val="tx1"/>
                </a:solidFill>
                <a:effectLst/>
                <a:latin typeface="+mn-lt"/>
                <a:ea typeface="+mn-ea"/>
                <a:cs typeface="+mn-cs"/>
              </a:rPr>
              <a:t>Each “leg” represents a critical part of the renter journey:</a:t>
            </a:r>
          </a:p>
          <a:p>
            <a:pPr lvl="0"/>
            <a:r>
              <a:rPr lang="en-US" sz="1200" kern="1200">
                <a:solidFill>
                  <a:schemeClr val="tx1"/>
                </a:solidFill>
                <a:effectLst/>
                <a:latin typeface="+mn-lt"/>
                <a:ea typeface="+mn-ea"/>
                <a:cs typeface="+mn-cs"/>
              </a:rPr>
              <a:t>Marketing strategy </a:t>
            </a:r>
          </a:p>
          <a:p>
            <a:pPr lvl="0"/>
            <a:r>
              <a:rPr lang="en-US" sz="1200" kern="1200">
                <a:solidFill>
                  <a:schemeClr val="tx1"/>
                </a:solidFill>
                <a:effectLst/>
                <a:latin typeface="+mn-lt"/>
                <a:ea typeface="+mn-ea"/>
                <a:cs typeface="+mn-cs"/>
              </a:rPr>
              <a:t>Leasing strategy </a:t>
            </a:r>
          </a:p>
          <a:p>
            <a:pPr lvl="0"/>
            <a:r>
              <a:rPr lang="en-US" sz="1200" kern="1200">
                <a:solidFill>
                  <a:schemeClr val="tx1"/>
                </a:solidFill>
                <a:effectLst/>
                <a:latin typeface="+mn-lt"/>
                <a:ea typeface="+mn-ea"/>
                <a:cs typeface="+mn-cs"/>
              </a:rPr>
              <a:t>Financial performance </a:t>
            </a:r>
          </a:p>
          <a:p>
            <a:pPr lvl="0"/>
            <a:r>
              <a:rPr lang="en-US" sz="1200" kern="1200">
                <a:solidFill>
                  <a:schemeClr val="tx1"/>
                </a:solidFill>
                <a:effectLst/>
                <a:latin typeface="+mn-lt"/>
                <a:ea typeface="+mn-ea"/>
                <a:cs typeface="+mn-cs"/>
              </a:rPr>
              <a:t>Rewards </a:t>
            </a:r>
          </a:p>
          <a:p>
            <a:r>
              <a:rPr lang="en-US" sz="1200" kern="1200">
                <a:solidFill>
                  <a:schemeClr val="tx1"/>
                </a:solidFill>
                <a:effectLst/>
                <a:latin typeface="+mn-lt"/>
                <a:ea typeface="+mn-ea"/>
                <a:cs typeface="+mn-cs"/>
              </a:rPr>
              <a:t> </a:t>
            </a:r>
          </a:p>
          <a:p>
            <a:endParaRPr lang="en-US"/>
          </a:p>
        </p:txBody>
      </p:sp>
      <p:sp>
        <p:nvSpPr>
          <p:cNvPr id="4" name="Slide Number Placeholder 3">
            <a:extLst>
              <a:ext uri="{FF2B5EF4-FFF2-40B4-BE49-F238E27FC236}">
                <a16:creationId xmlns:a16="http://schemas.microsoft.com/office/drawing/2014/main" id="{72B01918-632C-6582-F151-E7F7A13993B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35B450-E5C1-9347-8D46-894DDD04CA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89121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5.png"/><Relationship Id="rId1" Type="http://schemas.openxmlformats.org/officeDocument/2006/relationships/slideMaster" Target="../slideMasters/slideMaster2.xml"/><Relationship Id="rId4" Type="http://schemas.openxmlformats.org/officeDocument/2006/relationships/image" Target="../media/image16.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2.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455234" y="2814641"/>
            <a:ext cx="9482254" cy="1500187"/>
          </a:xfrm>
        </p:spPr>
        <p:txBody>
          <a:bodyPr anchor="b">
            <a:normAutofit/>
          </a:bodyPr>
          <a:lstStyle>
            <a:lvl1pPr algn="ctr">
              <a:defRPr sz="4400">
                <a:solidFill>
                  <a:schemeClr val="bg1"/>
                </a:solidFill>
              </a:defRPr>
            </a:lvl1pPr>
          </a:lstStyle>
          <a:p>
            <a:r>
              <a:rPr lang="en-US"/>
              <a:t>CLICK TO EDIT MASTER TITLE STYLE</a:t>
            </a:r>
            <a:br>
              <a:rPr lang="en-US"/>
            </a:br>
            <a:endParaRPr lang="en-US"/>
          </a:p>
        </p:txBody>
      </p:sp>
      <p:sp>
        <p:nvSpPr>
          <p:cNvPr id="3" name="Subtitle 2"/>
          <p:cNvSpPr>
            <a:spLocks noGrp="1"/>
          </p:cNvSpPr>
          <p:nvPr>
            <p:ph type="subTitle" idx="1"/>
          </p:nvPr>
        </p:nvSpPr>
        <p:spPr>
          <a:xfrm>
            <a:off x="1624361" y="4371980"/>
            <a:ext cx="9144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20809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Speake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FAB8A8C5-F2F8-6744-9BAB-C02EEFA5A140}"/>
              </a:ext>
            </a:extLst>
          </p:cNvPr>
          <p:cNvSpPr/>
          <p:nvPr userDrawn="1"/>
        </p:nvSpPr>
        <p:spPr>
          <a:xfrm>
            <a:off x="2877015" y="2074127"/>
            <a:ext cx="2798955" cy="2798955"/>
          </a:xfrm>
          <a:prstGeom prst="ellipse">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F9D54A19-A19A-B740-A64A-727B4F65FA3E}"/>
              </a:ext>
            </a:extLst>
          </p:cNvPr>
          <p:cNvSpPr/>
          <p:nvPr userDrawn="1"/>
        </p:nvSpPr>
        <p:spPr>
          <a:xfrm>
            <a:off x="6547625" y="2029521"/>
            <a:ext cx="2843561" cy="2843561"/>
          </a:xfrm>
          <a:prstGeom prst="ellipse">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F4A9CB35-BBE7-E54C-A23C-DEA5F35C7BB4}"/>
              </a:ext>
            </a:extLst>
          </p:cNvPr>
          <p:cNvSpPr txBox="1"/>
          <p:nvPr userDrawn="1"/>
        </p:nvSpPr>
        <p:spPr>
          <a:xfrm>
            <a:off x="2576395" y="4939837"/>
            <a:ext cx="3400194" cy="830997"/>
          </a:xfrm>
          <a:prstGeom prst="rect">
            <a:avLst/>
          </a:prstGeom>
          <a:noFill/>
        </p:spPr>
        <p:txBody>
          <a:bodyPr wrap="square" rtlCol="0">
            <a:spAutoFit/>
          </a:bodyPr>
          <a:lstStyle/>
          <a:p>
            <a:pPr algn="ctr"/>
            <a:r>
              <a:rPr lang="en-US" sz="1600" b="0" i="0" kern="1200">
                <a:solidFill>
                  <a:schemeClr val="bg1"/>
                </a:solidFill>
                <a:effectLst/>
                <a:latin typeface="Open Sans Light" pitchFamily="2" charset="0"/>
                <a:ea typeface="Open Sans Light" pitchFamily="2" charset="0"/>
                <a:cs typeface="Open Sans Light" pitchFamily="2" charset="0"/>
              </a:rPr>
              <a:t>Speaker Name </a:t>
            </a:r>
            <a:endParaRPr lang="en-US" sz="1600" kern="1200">
              <a:solidFill>
                <a:schemeClr val="bg1"/>
              </a:solidFill>
              <a:effectLst/>
              <a:latin typeface="Open Sans Light" pitchFamily="2" charset="0"/>
              <a:ea typeface="Open Sans Light" pitchFamily="2" charset="0"/>
              <a:cs typeface="Open Sans Light" pitchFamily="2" charset="0"/>
            </a:endParaRPr>
          </a:p>
          <a:p>
            <a:pPr algn="ctr"/>
            <a:r>
              <a:rPr lang="en-US" sz="16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6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11" name="TextBox 10">
            <a:extLst>
              <a:ext uri="{FF2B5EF4-FFF2-40B4-BE49-F238E27FC236}">
                <a16:creationId xmlns:a16="http://schemas.microsoft.com/office/drawing/2014/main" id="{737A24F1-3540-4447-AAD6-AAADBF42E922}"/>
              </a:ext>
            </a:extLst>
          </p:cNvPr>
          <p:cNvSpPr txBox="1"/>
          <p:nvPr userDrawn="1"/>
        </p:nvSpPr>
        <p:spPr>
          <a:xfrm>
            <a:off x="6269308" y="4939837"/>
            <a:ext cx="3400194" cy="830997"/>
          </a:xfrm>
          <a:prstGeom prst="rect">
            <a:avLst/>
          </a:prstGeom>
          <a:noFill/>
        </p:spPr>
        <p:txBody>
          <a:bodyPr wrap="square" rtlCol="0">
            <a:spAutoFit/>
          </a:bodyPr>
          <a:lstStyle/>
          <a:p>
            <a:pPr algn="ctr"/>
            <a:r>
              <a:rPr lang="en-US" sz="1600" b="0" i="0" kern="1200">
                <a:solidFill>
                  <a:schemeClr val="bg1"/>
                </a:solidFill>
                <a:effectLst/>
                <a:latin typeface="Open Sans Light" pitchFamily="2" charset="0"/>
                <a:ea typeface="Open Sans Light" pitchFamily="2" charset="0"/>
                <a:cs typeface="Open Sans Light" pitchFamily="2" charset="0"/>
              </a:rPr>
              <a:t>Speaker Name </a:t>
            </a:r>
            <a:endParaRPr lang="en-US" sz="1600" kern="1200">
              <a:solidFill>
                <a:schemeClr val="bg1"/>
              </a:solidFill>
              <a:effectLst/>
              <a:latin typeface="Open Sans Light" pitchFamily="2" charset="0"/>
              <a:ea typeface="Open Sans Light" pitchFamily="2" charset="0"/>
              <a:cs typeface="Open Sans Light" pitchFamily="2" charset="0"/>
            </a:endParaRPr>
          </a:p>
          <a:p>
            <a:pPr algn="ctr"/>
            <a:r>
              <a:rPr lang="en-US" sz="16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6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13" name="Date Placeholder 12">
            <a:extLst>
              <a:ext uri="{FF2B5EF4-FFF2-40B4-BE49-F238E27FC236}">
                <a16:creationId xmlns:a16="http://schemas.microsoft.com/office/drawing/2014/main" id="{59CB8A4F-B5D1-2F45-902C-424F068657AA}"/>
              </a:ext>
            </a:extLst>
          </p:cNvPr>
          <p:cNvSpPr>
            <a:spLocks noGrp="1"/>
          </p:cNvSpPr>
          <p:nvPr>
            <p:ph type="dt" sz="half" idx="10"/>
          </p:nvPr>
        </p:nvSpPr>
        <p:spPr/>
        <p:txBody>
          <a:bodyPr/>
          <a:lstStyle/>
          <a:p>
            <a:fld id="{B09DBF83-A1E6-7D4F-B71F-31BC4FA5E918}" type="datetime1">
              <a:rPr lang="en-US" smtClean="0"/>
              <a:t>5/3/2026</a:t>
            </a:fld>
            <a:endParaRPr lang="en-US"/>
          </a:p>
        </p:txBody>
      </p:sp>
      <p:sp>
        <p:nvSpPr>
          <p:cNvPr id="14" name="Footer Placeholder 13">
            <a:extLst>
              <a:ext uri="{FF2B5EF4-FFF2-40B4-BE49-F238E27FC236}">
                <a16:creationId xmlns:a16="http://schemas.microsoft.com/office/drawing/2014/main" id="{D0039898-51CF-1342-A470-9ACA1BBA893E}"/>
              </a:ext>
            </a:extLst>
          </p:cNvPr>
          <p:cNvSpPr>
            <a:spLocks noGrp="1"/>
          </p:cNvSpPr>
          <p:nvPr>
            <p:ph type="ftr" sz="quarter" idx="11"/>
          </p:nvPr>
        </p:nvSpPr>
        <p:spPr/>
        <p:txBody>
          <a:bodyPr/>
          <a:lstStyle/>
          <a:p>
            <a:endParaRPr lang="en-US"/>
          </a:p>
        </p:txBody>
      </p:sp>
      <p:sp>
        <p:nvSpPr>
          <p:cNvPr id="15" name="Slide Number Placeholder 14">
            <a:extLst>
              <a:ext uri="{FF2B5EF4-FFF2-40B4-BE49-F238E27FC236}">
                <a16:creationId xmlns:a16="http://schemas.microsoft.com/office/drawing/2014/main" id="{63906495-9FEB-4C48-9354-80644BAAB9F8}"/>
              </a:ext>
            </a:extLst>
          </p:cNvPr>
          <p:cNvSpPr>
            <a:spLocks noGrp="1"/>
          </p:cNvSpPr>
          <p:nvPr>
            <p:ph type="sldNum" sz="quarter" idx="12"/>
          </p:nvPr>
        </p:nvSpPr>
        <p:spPr>
          <a:xfrm>
            <a:off x="9391186" y="6481879"/>
            <a:ext cx="2743200" cy="365125"/>
          </a:xfrm>
        </p:spPr>
        <p:txBody>
          <a:bodyPr/>
          <a:lstStyle>
            <a:lvl1pPr>
              <a:defRPr>
                <a:solidFill>
                  <a:schemeClr val="bg1"/>
                </a:solidFill>
              </a:defRPr>
            </a:lvl1pPr>
          </a:lstStyle>
          <a:p>
            <a:fld id="{BEC50D8F-5C0D-4E92-A2A0-FDB40CAB0E25}" type="slidenum">
              <a:rPr lang="en-US" smtClean="0"/>
              <a:pPr/>
              <a:t>‹#›</a:t>
            </a:fld>
            <a:endParaRPr lang="en-US"/>
          </a:p>
        </p:txBody>
      </p:sp>
    </p:spTree>
    <p:extLst>
      <p:ext uri="{BB962C8B-B14F-4D97-AF65-F5344CB8AC3E}">
        <p14:creationId xmlns:p14="http://schemas.microsoft.com/office/powerpoint/2010/main" val="159432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hree Speake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FAB8A8C5-F2F8-6744-9BAB-C02EEFA5A140}"/>
              </a:ext>
            </a:extLst>
          </p:cNvPr>
          <p:cNvSpPr/>
          <p:nvPr userDrawn="1"/>
        </p:nvSpPr>
        <p:spPr>
          <a:xfrm>
            <a:off x="4535754" y="1773042"/>
            <a:ext cx="2798955" cy="2798955"/>
          </a:xfrm>
          <a:prstGeom prst="ellipse">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F9D54A19-A19A-B740-A64A-727B4F65FA3E}"/>
              </a:ext>
            </a:extLst>
          </p:cNvPr>
          <p:cNvSpPr/>
          <p:nvPr userDrawn="1"/>
        </p:nvSpPr>
        <p:spPr>
          <a:xfrm>
            <a:off x="7780994" y="1773042"/>
            <a:ext cx="2843561" cy="2843561"/>
          </a:xfrm>
          <a:prstGeom prst="ellipse">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F4A9CB35-BBE7-E54C-A23C-DEA5F35C7BB4}"/>
              </a:ext>
            </a:extLst>
          </p:cNvPr>
          <p:cNvSpPr txBox="1"/>
          <p:nvPr userDrawn="1"/>
        </p:nvSpPr>
        <p:spPr>
          <a:xfrm>
            <a:off x="4235134" y="4716502"/>
            <a:ext cx="3400194" cy="830997"/>
          </a:xfrm>
          <a:prstGeom prst="rect">
            <a:avLst/>
          </a:prstGeom>
          <a:noFill/>
        </p:spPr>
        <p:txBody>
          <a:bodyPr wrap="square" rtlCol="0">
            <a:spAutoFit/>
          </a:bodyPr>
          <a:lstStyle/>
          <a:p>
            <a:pPr algn="ctr"/>
            <a:r>
              <a:rPr lang="en-US" sz="1600" b="0" i="0" kern="1200">
                <a:solidFill>
                  <a:schemeClr val="bg1"/>
                </a:solidFill>
                <a:effectLst/>
                <a:latin typeface="Open Sans Light" pitchFamily="2" charset="0"/>
                <a:ea typeface="Open Sans Light" pitchFamily="2" charset="0"/>
                <a:cs typeface="Open Sans Light" pitchFamily="2" charset="0"/>
              </a:rPr>
              <a:t>Speaker Name </a:t>
            </a:r>
            <a:endParaRPr lang="en-US" sz="1600" kern="1200">
              <a:solidFill>
                <a:schemeClr val="bg1"/>
              </a:solidFill>
              <a:effectLst/>
              <a:latin typeface="Open Sans Light" pitchFamily="2" charset="0"/>
              <a:ea typeface="Open Sans Light" pitchFamily="2" charset="0"/>
              <a:cs typeface="Open Sans Light" pitchFamily="2" charset="0"/>
            </a:endParaRPr>
          </a:p>
          <a:p>
            <a:pPr algn="ctr"/>
            <a:r>
              <a:rPr lang="en-US" sz="16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6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11" name="TextBox 10">
            <a:extLst>
              <a:ext uri="{FF2B5EF4-FFF2-40B4-BE49-F238E27FC236}">
                <a16:creationId xmlns:a16="http://schemas.microsoft.com/office/drawing/2014/main" id="{737A24F1-3540-4447-AAD6-AAADBF42E922}"/>
              </a:ext>
            </a:extLst>
          </p:cNvPr>
          <p:cNvSpPr txBox="1"/>
          <p:nvPr userDrawn="1"/>
        </p:nvSpPr>
        <p:spPr>
          <a:xfrm>
            <a:off x="7502677" y="4683358"/>
            <a:ext cx="3400194" cy="830997"/>
          </a:xfrm>
          <a:prstGeom prst="rect">
            <a:avLst/>
          </a:prstGeom>
          <a:noFill/>
        </p:spPr>
        <p:txBody>
          <a:bodyPr wrap="square" rtlCol="0">
            <a:spAutoFit/>
          </a:bodyPr>
          <a:lstStyle/>
          <a:p>
            <a:pPr algn="ctr"/>
            <a:r>
              <a:rPr lang="en-US" sz="1600" b="0" i="0" kern="1200">
                <a:solidFill>
                  <a:schemeClr val="bg1"/>
                </a:solidFill>
                <a:effectLst/>
                <a:latin typeface="Open Sans Light" pitchFamily="2" charset="0"/>
                <a:ea typeface="Open Sans Light" pitchFamily="2" charset="0"/>
                <a:cs typeface="Open Sans Light" pitchFamily="2" charset="0"/>
              </a:rPr>
              <a:t>Speaker Name </a:t>
            </a:r>
            <a:endParaRPr lang="en-US" sz="1600" kern="1200">
              <a:solidFill>
                <a:schemeClr val="bg1"/>
              </a:solidFill>
              <a:effectLst/>
              <a:latin typeface="Open Sans Light" pitchFamily="2" charset="0"/>
              <a:ea typeface="Open Sans Light" pitchFamily="2" charset="0"/>
              <a:cs typeface="Open Sans Light" pitchFamily="2" charset="0"/>
            </a:endParaRPr>
          </a:p>
          <a:p>
            <a:pPr algn="ctr"/>
            <a:r>
              <a:rPr lang="en-US" sz="16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6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14" name="Oval 13">
            <a:extLst>
              <a:ext uri="{FF2B5EF4-FFF2-40B4-BE49-F238E27FC236}">
                <a16:creationId xmlns:a16="http://schemas.microsoft.com/office/drawing/2014/main" id="{291EE719-EF53-5045-8C44-FE3F018AB7C0}"/>
              </a:ext>
            </a:extLst>
          </p:cNvPr>
          <p:cNvSpPr/>
          <p:nvPr userDrawn="1"/>
        </p:nvSpPr>
        <p:spPr>
          <a:xfrm>
            <a:off x="1338248" y="1817648"/>
            <a:ext cx="2798955" cy="2798955"/>
          </a:xfrm>
          <a:prstGeom prst="ellipse">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30C3F5CB-0A57-BD41-850A-A9225D1FC73C}"/>
              </a:ext>
            </a:extLst>
          </p:cNvPr>
          <p:cNvSpPr txBox="1"/>
          <p:nvPr userDrawn="1"/>
        </p:nvSpPr>
        <p:spPr>
          <a:xfrm>
            <a:off x="1037628" y="4683358"/>
            <a:ext cx="3400194" cy="830997"/>
          </a:xfrm>
          <a:prstGeom prst="rect">
            <a:avLst/>
          </a:prstGeom>
          <a:noFill/>
        </p:spPr>
        <p:txBody>
          <a:bodyPr wrap="square" rtlCol="0">
            <a:spAutoFit/>
          </a:bodyPr>
          <a:lstStyle/>
          <a:p>
            <a:pPr algn="ctr"/>
            <a:r>
              <a:rPr lang="en-US" sz="1600" b="0" i="0" kern="1200">
                <a:solidFill>
                  <a:schemeClr val="bg1"/>
                </a:solidFill>
                <a:effectLst/>
                <a:latin typeface="Open Sans Light" pitchFamily="2" charset="0"/>
                <a:ea typeface="Open Sans Light" pitchFamily="2" charset="0"/>
                <a:cs typeface="Open Sans Light" pitchFamily="2" charset="0"/>
              </a:rPr>
              <a:t>Speaker Name </a:t>
            </a:r>
            <a:endParaRPr lang="en-US" sz="1600" kern="1200">
              <a:solidFill>
                <a:schemeClr val="bg1"/>
              </a:solidFill>
              <a:effectLst/>
              <a:latin typeface="Open Sans Light" pitchFamily="2" charset="0"/>
              <a:ea typeface="Open Sans Light" pitchFamily="2" charset="0"/>
              <a:cs typeface="Open Sans Light" pitchFamily="2" charset="0"/>
            </a:endParaRPr>
          </a:p>
          <a:p>
            <a:pPr algn="ctr"/>
            <a:r>
              <a:rPr lang="en-US" sz="16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6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5" name="Date Placeholder 4">
            <a:extLst>
              <a:ext uri="{FF2B5EF4-FFF2-40B4-BE49-F238E27FC236}">
                <a16:creationId xmlns:a16="http://schemas.microsoft.com/office/drawing/2014/main" id="{E67F3551-FC42-7841-AE0A-519176CF6E9D}"/>
              </a:ext>
            </a:extLst>
          </p:cNvPr>
          <p:cNvSpPr>
            <a:spLocks noGrp="1"/>
          </p:cNvSpPr>
          <p:nvPr>
            <p:ph type="dt" sz="half" idx="10"/>
          </p:nvPr>
        </p:nvSpPr>
        <p:spPr/>
        <p:txBody>
          <a:bodyPr/>
          <a:lstStyle/>
          <a:p>
            <a:fld id="{B09DBF83-A1E6-7D4F-B71F-31BC4FA5E918}" type="datetime1">
              <a:rPr lang="en-US" smtClean="0"/>
              <a:t>5/3/2026</a:t>
            </a:fld>
            <a:endParaRPr lang="en-US"/>
          </a:p>
        </p:txBody>
      </p:sp>
      <p:sp>
        <p:nvSpPr>
          <p:cNvPr id="8" name="Footer Placeholder 7">
            <a:extLst>
              <a:ext uri="{FF2B5EF4-FFF2-40B4-BE49-F238E27FC236}">
                <a16:creationId xmlns:a16="http://schemas.microsoft.com/office/drawing/2014/main" id="{7DB803DC-BF22-4C41-8635-9D9134525E60}"/>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4A7A6CF9-CD41-304D-97EF-83C9A88F460D}"/>
              </a:ext>
            </a:extLst>
          </p:cNvPr>
          <p:cNvSpPr>
            <a:spLocks noGrp="1"/>
          </p:cNvSpPr>
          <p:nvPr>
            <p:ph type="sldNum" sz="quarter" idx="12"/>
          </p:nvPr>
        </p:nvSpPr>
        <p:spPr>
          <a:xfrm>
            <a:off x="9448800" y="6490165"/>
            <a:ext cx="2743200" cy="365125"/>
          </a:xfrm>
        </p:spPr>
        <p:txBody>
          <a:bodyPr/>
          <a:lstStyle>
            <a:lvl1pPr>
              <a:defRPr>
                <a:solidFill>
                  <a:schemeClr val="bg1"/>
                </a:solidFill>
              </a:defRPr>
            </a:lvl1pPr>
          </a:lstStyle>
          <a:p>
            <a:fld id="{BEC50D8F-5C0D-4E92-A2A0-FDB40CAB0E25}" type="slidenum">
              <a:rPr lang="en-US" smtClean="0"/>
              <a:pPr/>
              <a:t>‹#›</a:t>
            </a:fld>
            <a:endParaRPr lang="en-US"/>
          </a:p>
        </p:txBody>
      </p:sp>
    </p:spTree>
    <p:extLst>
      <p:ext uri="{BB962C8B-B14F-4D97-AF65-F5344CB8AC3E}">
        <p14:creationId xmlns:p14="http://schemas.microsoft.com/office/powerpoint/2010/main" val="1238343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Four Speake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F9D54A19-A19A-B740-A64A-727B4F65FA3E}"/>
              </a:ext>
            </a:extLst>
          </p:cNvPr>
          <p:cNvSpPr/>
          <p:nvPr userDrawn="1"/>
        </p:nvSpPr>
        <p:spPr>
          <a:xfrm>
            <a:off x="6246457" y="2096429"/>
            <a:ext cx="2304236" cy="2304236"/>
          </a:xfrm>
          <a:prstGeom prst="ellipse">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91EE719-EF53-5045-8C44-FE3F018AB7C0}"/>
              </a:ext>
            </a:extLst>
          </p:cNvPr>
          <p:cNvSpPr/>
          <p:nvPr userDrawn="1"/>
        </p:nvSpPr>
        <p:spPr>
          <a:xfrm>
            <a:off x="907192" y="2096429"/>
            <a:ext cx="2286001" cy="2286001"/>
          </a:xfrm>
          <a:prstGeom prst="ellipse">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30C3F5CB-0A57-BD41-850A-A9225D1FC73C}"/>
              </a:ext>
            </a:extLst>
          </p:cNvPr>
          <p:cNvSpPr txBox="1"/>
          <p:nvPr userDrawn="1"/>
        </p:nvSpPr>
        <p:spPr>
          <a:xfrm>
            <a:off x="782881" y="4493788"/>
            <a:ext cx="2534622" cy="769441"/>
          </a:xfrm>
          <a:prstGeom prst="rect">
            <a:avLst/>
          </a:prstGeom>
          <a:noFill/>
        </p:spPr>
        <p:txBody>
          <a:bodyPr wrap="square" rtlCol="0">
            <a:spAutoFit/>
          </a:bodyPr>
          <a:lstStyle/>
          <a:p>
            <a:pPr algn="ctr"/>
            <a:r>
              <a:rPr lang="en-US" sz="1400" b="0" i="0" kern="1200">
                <a:solidFill>
                  <a:schemeClr val="bg1"/>
                </a:solidFill>
                <a:effectLst/>
                <a:latin typeface="Open Sans Light" pitchFamily="2" charset="0"/>
                <a:ea typeface="Open Sans Light" pitchFamily="2" charset="0"/>
                <a:cs typeface="Open Sans Light" pitchFamily="2" charset="0"/>
              </a:rPr>
              <a:t>Speaker Name </a:t>
            </a:r>
            <a:endParaRPr lang="en-US" sz="1400" kern="1200">
              <a:solidFill>
                <a:schemeClr val="bg1"/>
              </a:solidFill>
              <a:effectLst/>
              <a:latin typeface="Open Sans Light" pitchFamily="2" charset="0"/>
              <a:ea typeface="Open Sans Light" pitchFamily="2" charset="0"/>
              <a:cs typeface="Open Sans Light" pitchFamily="2" charset="0"/>
            </a:endParaRPr>
          </a:p>
          <a:p>
            <a:pPr algn="ctr"/>
            <a:r>
              <a:rPr lang="en-US" sz="14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4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12" name="Oval 11">
            <a:extLst>
              <a:ext uri="{FF2B5EF4-FFF2-40B4-BE49-F238E27FC236}">
                <a16:creationId xmlns:a16="http://schemas.microsoft.com/office/drawing/2014/main" id="{006BF25B-0D58-1A47-BE1A-5C7046EED272}"/>
              </a:ext>
            </a:extLst>
          </p:cNvPr>
          <p:cNvSpPr/>
          <p:nvPr userDrawn="1"/>
        </p:nvSpPr>
        <p:spPr>
          <a:xfrm>
            <a:off x="3572250" y="2105546"/>
            <a:ext cx="2286001" cy="2286001"/>
          </a:xfrm>
          <a:prstGeom prst="ellipse">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F3972DE-795C-9544-A1B1-5F25249575C0}"/>
              </a:ext>
            </a:extLst>
          </p:cNvPr>
          <p:cNvSpPr/>
          <p:nvPr userDrawn="1"/>
        </p:nvSpPr>
        <p:spPr>
          <a:xfrm>
            <a:off x="8929750" y="2096429"/>
            <a:ext cx="2304236" cy="2304236"/>
          </a:xfrm>
          <a:prstGeom prst="ellipse">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8463507-2F17-B742-A9C2-1BA309C8A71D}"/>
              </a:ext>
            </a:extLst>
          </p:cNvPr>
          <p:cNvSpPr txBox="1"/>
          <p:nvPr userDrawn="1"/>
        </p:nvSpPr>
        <p:spPr>
          <a:xfrm>
            <a:off x="3323629" y="4493788"/>
            <a:ext cx="2534622" cy="769441"/>
          </a:xfrm>
          <a:prstGeom prst="rect">
            <a:avLst/>
          </a:prstGeom>
          <a:noFill/>
        </p:spPr>
        <p:txBody>
          <a:bodyPr wrap="square" rtlCol="0">
            <a:spAutoFit/>
          </a:bodyPr>
          <a:lstStyle/>
          <a:p>
            <a:pPr algn="ctr"/>
            <a:r>
              <a:rPr lang="en-US" sz="1400" b="0" i="0" kern="1200">
                <a:solidFill>
                  <a:schemeClr val="bg1"/>
                </a:solidFill>
                <a:effectLst/>
                <a:latin typeface="Open Sans Light" pitchFamily="2" charset="0"/>
                <a:ea typeface="Open Sans Light" pitchFamily="2" charset="0"/>
                <a:cs typeface="Open Sans Light" pitchFamily="2" charset="0"/>
              </a:rPr>
              <a:t>Speaker Name </a:t>
            </a:r>
            <a:endParaRPr lang="en-US" sz="1400" kern="1200">
              <a:solidFill>
                <a:schemeClr val="bg1"/>
              </a:solidFill>
              <a:effectLst/>
              <a:latin typeface="Open Sans Light" pitchFamily="2" charset="0"/>
              <a:ea typeface="Open Sans Light" pitchFamily="2" charset="0"/>
              <a:cs typeface="Open Sans Light" pitchFamily="2" charset="0"/>
            </a:endParaRPr>
          </a:p>
          <a:p>
            <a:pPr algn="ctr"/>
            <a:r>
              <a:rPr lang="en-US" sz="14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4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17" name="TextBox 16">
            <a:extLst>
              <a:ext uri="{FF2B5EF4-FFF2-40B4-BE49-F238E27FC236}">
                <a16:creationId xmlns:a16="http://schemas.microsoft.com/office/drawing/2014/main" id="{C53A247A-2831-784A-9C5B-5B21989562E0}"/>
              </a:ext>
            </a:extLst>
          </p:cNvPr>
          <p:cNvSpPr txBox="1"/>
          <p:nvPr userDrawn="1"/>
        </p:nvSpPr>
        <p:spPr>
          <a:xfrm>
            <a:off x="6131264" y="4493788"/>
            <a:ext cx="2534622" cy="769441"/>
          </a:xfrm>
          <a:prstGeom prst="rect">
            <a:avLst/>
          </a:prstGeom>
          <a:noFill/>
        </p:spPr>
        <p:txBody>
          <a:bodyPr wrap="square" rtlCol="0">
            <a:spAutoFit/>
          </a:bodyPr>
          <a:lstStyle/>
          <a:p>
            <a:pPr algn="ctr"/>
            <a:r>
              <a:rPr lang="en-US" sz="1400" b="0" i="0" kern="1200">
                <a:solidFill>
                  <a:schemeClr val="bg1"/>
                </a:solidFill>
                <a:effectLst/>
                <a:latin typeface="Open Sans Light" pitchFamily="2" charset="0"/>
                <a:ea typeface="Open Sans Light" pitchFamily="2" charset="0"/>
                <a:cs typeface="Open Sans Light" pitchFamily="2" charset="0"/>
              </a:rPr>
              <a:t>Speaker Name </a:t>
            </a:r>
            <a:endParaRPr lang="en-US" sz="1400" kern="1200">
              <a:solidFill>
                <a:schemeClr val="bg1"/>
              </a:solidFill>
              <a:effectLst/>
              <a:latin typeface="Open Sans Light" pitchFamily="2" charset="0"/>
              <a:ea typeface="Open Sans Light" pitchFamily="2" charset="0"/>
              <a:cs typeface="Open Sans Light" pitchFamily="2" charset="0"/>
            </a:endParaRPr>
          </a:p>
          <a:p>
            <a:pPr algn="ctr"/>
            <a:r>
              <a:rPr lang="en-US" sz="14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4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18" name="TextBox 17">
            <a:extLst>
              <a:ext uri="{FF2B5EF4-FFF2-40B4-BE49-F238E27FC236}">
                <a16:creationId xmlns:a16="http://schemas.microsoft.com/office/drawing/2014/main" id="{E51B5C37-0ECE-CF4E-A28C-3F340D6EE071}"/>
              </a:ext>
            </a:extLst>
          </p:cNvPr>
          <p:cNvSpPr txBox="1"/>
          <p:nvPr userDrawn="1"/>
        </p:nvSpPr>
        <p:spPr>
          <a:xfrm>
            <a:off x="8819178" y="4475171"/>
            <a:ext cx="2534622" cy="769441"/>
          </a:xfrm>
          <a:prstGeom prst="rect">
            <a:avLst/>
          </a:prstGeom>
          <a:noFill/>
        </p:spPr>
        <p:txBody>
          <a:bodyPr wrap="square" rtlCol="0">
            <a:spAutoFit/>
          </a:bodyPr>
          <a:lstStyle/>
          <a:p>
            <a:pPr algn="ctr"/>
            <a:r>
              <a:rPr lang="en-US" sz="1400" b="0" i="0" kern="1200">
                <a:solidFill>
                  <a:schemeClr val="bg1"/>
                </a:solidFill>
                <a:effectLst/>
                <a:latin typeface="Open Sans Light" pitchFamily="2" charset="0"/>
                <a:ea typeface="Open Sans Light" pitchFamily="2" charset="0"/>
                <a:cs typeface="Open Sans Light" pitchFamily="2" charset="0"/>
              </a:rPr>
              <a:t>Speaker Name </a:t>
            </a:r>
            <a:endParaRPr lang="en-US" sz="1400" kern="1200">
              <a:solidFill>
                <a:schemeClr val="bg1"/>
              </a:solidFill>
              <a:effectLst/>
              <a:latin typeface="Open Sans Light" pitchFamily="2" charset="0"/>
              <a:ea typeface="Open Sans Light" pitchFamily="2" charset="0"/>
              <a:cs typeface="Open Sans Light" pitchFamily="2" charset="0"/>
            </a:endParaRPr>
          </a:p>
          <a:p>
            <a:pPr algn="ctr"/>
            <a:r>
              <a:rPr lang="en-US" sz="14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4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5" name="Date Placeholder 4">
            <a:extLst>
              <a:ext uri="{FF2B5EF4-FFF2-40B4-BE49-F238E27FC236}">
                <a16:creationId xmlns:a16="http://schemas.microsoft.com/office/drawing/2014/main" id="{8531053E-F2F7-4549-8664-CA60F80E4CA1}"/>
              </a:ext>
            </a:extLst>
          </p:cNvPr>
          <p:cNvSpPr>
            <a:spLocks noGrp="1"/>
          </p:cNvSpPr>
          <p:nvPr>
            <p:ph type="dt" sz="half" idx="10"/>
          </p:nvPr>
        </p:nvSpPr>
        <p:spPr/>
        <p:txBody>
          <a:bodyPr/>
          <a:lstStyle/>
          <a:p>
            <a:fld id="{B09DBF83-A1E6-7D4F-B71F-31BC4FA5E918}" type="datetime1">
              <a:rPr lang="en-US" smtClean="0"/>
              <a:t>5/3/2026</a:t>
            </a:fld>
            <a:endParaRPr lang="en-US"/>
          </a:p>
        </p:txBody>
      </p:sp>
      <p:sp>
        <p:nvSpPr>
          <p:cNvPr id="6" name="Footer Placeholder 5">
            <a:extLst>
              <a:ext uri="{FF2B5EF4-FFF2-40B4-BE49-F238E27FC236}">
                <a16:creationId xmlns:a16="http://schemas.microsoft.com/office/drawing/2014/main" id="{3A2AF763-8431-6343-B175-855C1AF808FE}"/>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825D08C6-23D6-3C4C-AFBC-3577E0B27E02}"/>
              </a:ext>
            </a:extLst>
          </p:cNvPr>
          <p:cNvSpPr>
            <a:spLocks noGrp="1"/>
          </p:cNvSpPr>
          <p:nvPr>
            <p:ph type="sldNum" sz="quarter" idx="12"/>
          </p:nvPr>
        </p:nvSpPr>
        <p:spPr>
          <a:xfrm>
            <a:off x="9448800" y="6479167"/>
            <a:ext cx="2743200" cy="365125"/>
          </a:xfrm>
        </p:spPr>
        <p:txBody>
          <a:bodyPr/>
          <a:lstStyle>
            <a:lvl1pPr>
              <a:defRPr>
                <a:solidFill>
                  <a:schemeClr val="bg1"/>
                </a:solidFill>
              </a:defRPr>
            </a:lvl1pPr>
          </a:lstStyle>
          <a:p>
            <a:fld id="{BEC50D8F-5C0D-4E92-A2A0-FDB40CAB0E25}" type="slidenum">
              <a:rPr lang="en-US" smtClean="0"/>
              <a:pPr/>
              <a:t>‹#›</a:t>
            </a:fld>
            <a:endParaRPr lang="en-US"/>
          </a:p>
        </p:txBody>
      </p:sp>
    </p:spTree>
    <p:extLst>
      <p:ext uri="{BB962C8B-B14F-4D97-AF65-F5344CB8AC3E}">
        <p14:creationId xmlns:p14="http://schemas.microsoft.com/office/powerpoint/2010/main" val="3208948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Five Speakers ">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F9D54A19-A19A-B740-A64A-727B4F65FA3E}"/>
              </a:ext>
            </a:extLst>
          </p:cNvPr>
          <p:cNvSpPr/>
          <p:nvPr userDrawn="1"/>
        </p:nvSpPr>
        <p:spPr>
          <a:xfrm>
            <a:off x="3581400" y="3517398"/>
            <a:ext cx="2061117" cy="2061117"/>
          </a:xfrm>
          <a:prstGeom prst="ellipse">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91EE719-EF53-5045-8C44-FE3F018AB7C0}"/>
              </a:ext>
            </a:extLst>
          </p:cNvPr>
          <p:cNvSpPr/>
          <p:nvPr userDrawn="1"/>
        </p:nvSpPr>
        <p:spPr>
          <a:xfrm>
            <a:off x="2197540" y="642624"/>
            <a:ext cx="2180453" cy="2180453"/>
          </a:xfrm>
          <a:prstGeom prst="ellipse">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30C3F5CB-0A57-BD41-850A-A9225D1FC73C}"/>
              </a:ext>
            </a:extLst>
          </p:cNvPr>
          <p:cNvSpPr txBox="1"/>
          <p:nvPr userDrawn="1"/>
        </p:nvSpPr>
        <p:spPr>
          <a:xfrm>
            <a:off x="2116909" y="2861839"/>
            <a:ext cx="2286001" cy="769441"/>
          </a:xfrm>
          <a:prstGeom prst="rect">
            <a:avLst/>
          </a:prstGeom>
          <a:noFill/>
        </p:spPr>
        <p:txBody>
          <a:bodyPr wrap="square" rtlCol="0">
            <a:spAutoFit/>
          </a:bodyPr>
          <a:lstStyle/>
          <a:p>
            <a:pPr algn="ctr"/>
            <a:r>
              <a:rPr lang="en-US" sz="1400" b="0" i="0" kern="1200">
                <a:solidFill>
                  <a:schemeClr val="bg1"/>
                </a:solidFill>
                <a:effectLst/>
                <a:latin typeface="Open Sans Light" pitchFamily="2" charset="0"/>
                <a:ea typeface="Open Sans Light" pitchFamily="2" charset="0"/>
                <a:cs typeface="Open Sans Light" pitchFamily="2" charset="0"/>
              </a:rPr>
              <a:t>Speaker Name </a:t>
            </a:r>
            <a:endParaRPr lang="en-US" sz="1400" kern="1200">
              <a:solidFill>
                <a:schemeClr val="bg1"/>
              </a:solidFill>
              <a:effectLst/>
              <a:latin typeface="Open Sans Light" pitchFamily="2" charset="0"/>
              <a:ea typeface="Open Sans Light" pitchFamily="2" charset="0"/>
              <a:cs typeface="Open Sans Light" pitchFamily="2" charset="0"/>
            </a:endParaRPr>
          </a:p>
          <a:p>
            <a:pPr algn="ctr"/>
            <a:r>
              <a:rPr lang="en-US" sz="14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4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12" name="Oval 11">
            <a:extLst>
              <a:ext uri="{FF2B5EF4-FFF2-40B4-BE49-F238E27FC236}">
                <a16:creationId xmlns:a16="http://schemas.microsoft.com/office/drawing/2014/main" id="{006BF25B-0D58-1A47-BE1A-5C7046EED272}"/>
              </a:ext>
            </a:extLst>
          </p:cNvPr>
          <p:cNvSpPr/>
          <p:nvPr userDrawn="1"/>
        </p:nvSpPr>
        <p:spPr>
          <a:xfrm>
            <a:off x="4925791" y="617271"/>
            <a:ext cx="2194978" cy="2194978"/>
          </a:xfrm>
          <a:prstGeom prst="ellipse">
            <a:avLst/>
          </a:prstGeom>
          <a:blipFill dpi="0" rotWithShape="1">
            <a:blip r:embed="rId5"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F3972DE-795C-9544-A1B1-5F25249575C0}"/>
              </a:ext>
            </a:extLst>
          </p:cNvPr>
          <p:cNvSpPr/>
          <p:nvPr userDrawn="1"/>
        </p:nvSpPr>
        <p:spPr>
          <a:xfrm>
            <a:off x="6467837" y="3473605"/>
            <a:ext cx="2103918" cy="2103918"/>
          </a:xfrm>
          <a:prstGeom prst="ellipse">
            <a:avLst/>
          </a:prstGeom>
          <a:blipFill dpi="0" rotWithShape="1">
            <a:blip r:embed="rId6"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8463507-2F17-B742-A9C2-1BA309C8A71D}"/>
              </a:ext>
            </a:extLst>
          </p:cNvPr>
          <p:cNvSpPr txBox="1"/>
          <p:nvPr userDrawn="1"/>
        </p:nvSpPr>
        <p:spPr>
          <a:xfrm>
            <a:off x="4822135" y="2843938"/>
            <a:ext cx="2445706" cy="769441"/>
          </a:xfrm>
          <a:prstGeom prst="rect">
            <a:avLst/>
          </a:prstGeom>
          <a:noFill/>
        </p:spPr>
        <p:txBody>
          <a:bodyPr wrap="square" rtlCol="0">
            <a:spAutoFit/>
          </a:bodyPr>
          <a:lstStyle/>
          <a:p>
            <a:pPr algn="ctr"/>
            <a:r>
              <a:rPr lang="en-US" sz="1400" b="0" i="0" kern="1200">
                <a:solidFill>
                  <a:schemeClr val="bg1"/>
                </a:solidFill>
                <a:effectLst/>
                <a:latin typeface="Open Sans Light" pitchFamily="2" charset="0"/>
                <a:ea typeface="Open Sans Light" pitchFamily="2" charset="0"/>
                <a:cs typeface="Open Sans Light" pitchFamily="2" charset="0"/>
              </a:rPr>
              <a:t>Speaker Name </a:t>
            </a:r>
            <a:endParaRPr lang="en-US" sz="1400" kern="1200">
              <a:solidFill>
                <a:schemeClr val="bg1"/>
              </a:solidFill>
              <a:effectLst/>
              <a:latin typeface="Open Sans Light" pitchFamily="2" charset="0"/>
              <a:ea typeface="Open Sans Light" pitchFamily="2" charset="0"/>
              <a:cs typeface="Open Sans Light" pitchFamily="2" charset="0"/>
            </a:endParaRPr>
          </a:p>
          <a:p>
            <a:pPr algn="ctr"/>
            <a:r>
              <a:rPr lang="en-US" sz="14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4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17" name="TextBox 16">
            <a:extLst>
              <a:ext uri="{FF2B5EF4-FFF2-40B4-BE49-F238E27FC236}">
                <a16:creationId xmlns:a16="http://schemas.microsoft.com/office/drawing/2014/main" id="{C53A247A-2831-784A-9C5B-5B21989562E0}"/>
              </a:ext>
            </a:extLst>
          </p:cNvPr>
          <p:cNvSpPr txBox="1"/>
          <p:nvPr userDrawn="1"/>
        </p:nvSpPr>
        <p:spPr>
          <a:xfrm>
            <a:off x="3489455" y="5656435"/>
            <a:ext cx="2268436" cy="769441"/>
          </a:xfrm>
          <a:prstGeom prst="rect">
            <a:avLst/>
          </a:prstGeom>
          <a:noFill/>
        </p:spPr>
        <p:txBody>
          <a:bodyPr wrap="square" rtlCol="0">
            <a:spAutoFit/>
          </a:bodyPr>
          <a:lstStyle/>
          <a:p>
            <a:pPr algn="ctr"/>
            <a:r>
              <a:rPr lang="en-US" sz="1400" b="0" i="0" kern="1200">
                <a:solidFill>
                  <a:schemeClr val="bg1"/>
                </a:solidFill>
                <a:effectLst/>
                <a:latin typeface="Open Sans Light" pitchFamily="2" charset="0"/>
                <a:ea typeface="Open Sans Light" pitchFamily="2" charset="0"/>
                <a:cs typeface="Open Sans Light" pitchFamily="2" charset="0"/>
              </a:rPr>
              <a:t>Speaker Name </a:t>
            </a:r>
            <a:endParaRPr lang="en-US" sz="1400" kern="1200">
              <a:solidFill>
                <a:schemeClr val="bg1"/>
              </a:solidFill>
              <a:effectLst/>
              <a:latin typeface="Open Sans Light" pitchFamily="2" charset="0"/>
              <a:ea typeface="Open Sans Light" pitchFamily="2" charset="0"/>
              <a:cs typeface="Open Sans Light" pitchFamily="2" charset="0"/>
            </a:endParaRPr>
          </a:p>
          <a:p>
            <a:pPr algn="ctr"/>
            <a:r>
              <a:rPr lang="en-US" sz="14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4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18" name="TextBox 17">
            <a:extLst>
              <a:ext uri="{FF2B5EF4-FFF2-40B4-BE49-F238E27FC236}">
                <a16:creationId xmlns:a16="http://schemas.microsoft.com/office/drawing/2014/main" id="{E51B5C37-0ECE-CF4E-A28C-3F340D6EE071}"/>
              </a:ext>
            </a:extLst>
          </p:cNvPr>
          <p:cNvSpPr txBox="1"/>
          <p:nvPr userDrawn="1"/>
        </p:nvSpPr>
        <p:spPr>
          <a:xfrm>
            <a:off x="6399611" y="5666731"/>
            <a:ext cx="2237256" cy="769441"/>
          </a:xfrm>
          <a:prstGeom prst="rect">
            <a:avLst/>
          </a:prstGeom>
          <a:noFill/>
        </p:spPr>
        <p:txBody>
          <a:bodyPr wrap="square" rtlCol="0">
            <a:spAutoFit/>
          </a:bodyPr>
          <a:lstStyle/>
          <a:p>
            <a:pPr algn="ctr"/>
            <a:r>
              <a:rPr lang="en-US" sz="1400" b="0" i="0" kern="1200">
                <a:solidFill>
                  <a:schemeClr val="bg1"/>
                </a:solidFill>
                <a:effectLst/>
                <a:latin typeface="Open Sans Light" pitchFamily="2" charset="0"/>
                <a:ea typeface="Open Sans Light" pitchFamily="2" charset="0"/>
                <a:cs typeface="Open Sans Light" pitchFamily="2" charset="0"/>
              </a:rPr>
              <a:t>Speaker Name </a:t>
            </a:r>
            <a:endParaRPr lang="en-US" sz="1400" kern="1200">
              <a:solidFill>
                <a:schemeClr val="bg1"/>
              </a:solidFill>
              <a:effectLst/>
              <a:latin typeface="Open Sans Light" pitchFamily="2" charset="0"/>
              <a:ea typeface="Open Sans Light" pitchFamily="2" charset="0"/>
              <a:cs typeface="Open Sans Light" pitchFamily="2" charset="0"/>
            </a:endParaRPr>
          </a:p>
          <a:p>
            <a:pPr algn="ctr"/>
            <a:r>
              <a:rPr lang="en-US" sz="14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4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19" name="Oval 18">
            <a:extLst>
              <a:ext uri="{FF2B5EF4-FFF2-40B4-BE49-F238E27FC236}">
                <a16:creationId xmlns:a16="http://schemas.microsoft.com/office/drawing/2014/main" id="{29FA60B5-3C20-224D-A068-F71E6949A21D}"/>
              </a:ext>
            </a:extLst>
          </p:cNvPr>
          <p:cNvSpPr/>
          <p:nvPr userDrawn="1"/>
        </p:nvSpPr>
        <p:spPr>
          <a:xfrm>
            <a:off x="7689436" y="604688"/>
            <a:ext cx="2219464" cy="2219464"/>
          </a:xfrm>
          <a:prstGeom prst="ellipse">
            <a:avLst/>
          </a:prstGeom>
          <a:blipFill dpi="0" rotWithShape="1">
            <a:blip r:embed="rId7"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8B7F9DE2-F653-F248-848C-07C787D2D353}"/>
              </a:ext>
            </a:extLst>
          </p:cNvPr>
          <p:cNvSpPr txBox="1"/>
          <p:nvPr userDrawn="1"/>
        </p:nvSpPr>
        <p:spPr>
          <a:xfrm>
            <a:off x="7603939" y="2823077"/>
            <a:ext cx="2468086" cy="769441"/>
          </a:xfrm>
          <a:prstGeom prst="rect">
            <a:avLst/>
          </a:prstGeom>
          <a:noFill/>
        </p:spPr>
        <p:txBody>
          <a:bodyPr wrap="square" rtlCol="0">
            <a:spAutoFit/>
          </a:bodyPr>
          <a:lstStyle/>
          <a:p>
            <a:pPr algn="ctr"/>
            <a:r>
              <a:rPr lang="en-US" sz="1400" b="0" i="0" kern="1200">
                <a:solidFill>
                  <a:schemeClr val="bg1"/>
                </a:solidFill>
                <a:effectLst/>
                <a:latin typeface="Open Sans Light" pitchFamily="2" charset="0"/>
                <a:ea typeface="Open Sans Light" pitchFamily="2" charset="0"/>
                <a:cs typeface="Open Sans Light" pitchFamily="2" charset="0"/>
              </a:rPr>
              <a:t>Speaker Name </a:t>
            </a:r>
            <a:endParaRPr lang="en-US" sz="1400" kern="1200">
              <a:solidFill>
                <a:schemeClr val="bg1"/>
              </a:solidFill>
              <a:effectLst/>
              <a:latin typeface="Open Sans Light" pitchFamily="2" charset="0"/>
              <a:ea typeface="Open Sans Light" pitchFamily="2" charset="0"/>
              <a:cs typeface="Open Sans Light" pitchFamily="2" charset="0"/>
            </a:endParaRPr>
          </a:p>
          <a:p>
            <a:pPr algn="ctr"/>
            <a:r>
              <a:rPr lang="en-US" sz="1400" b="0" i="0" kern="1200">
                <a:solidFill>
                  <a:schemeClr val="bg1"/>
                </a:solidFill>
                <a:effectLst/>
                <a:latin typeface="Open Sans Light" pitchFamily="2" charset="0"/>
                <a:ea typeface="Open Sans Light" pitchFamily="2" charset="0"/>
                <a:cs typeface="Open Sans Light" pitchFamily="2" charset="0"/>
              </a:rPr>
              <a:t>Speaker Title | Company</a:t>
            </a:r>
            <a:endParaRPr lang="en-US" sz="1400" kern="1200">
              <a:solidFill>
                <a:schemeClr val="bg1"/>
              </a:solidFill>
              <a:effectLst/>
              <a:latin typeface="Open Sans Light" pitchFamily="2" charset="0"/>
              <a:ea typeface="Open Sans Light" pitchFamily="2" charset="0"/>
              <a:cs typeface="Open Sans Light" pitchFamily="2" charset="0"/>
            </a:endParaRPr>
          </a:p>
          <a:p>
            <a:pPr algn="ctr"/>
            <a:endParaRPr lang="en-US" sz="1600"/>
          </a:p>
        </p:txBody>
      </p:sp>
      <p:sp>
        <p:nvSpPr>
          <p:cNvPr id="5" name="Date Placeholder 4">
            <a:extLst>
              <a:ext uri="{FF2B5EF4-FFF2-40B4-BE49-F238E27FC236}">
                <a16:creationId xmlns:a16="http://schemas.microsoft.com/office/drawing/2014/main" id="{B52F63DC-8CDB-BF49-A6C2-6EC6D7D59F2A}"/>
              </a:ext>
            </a:extLst>
          </p:cNvPr>
          <p:cNvSpPr>
            <a:spLocks noGrp="1"/>
          </p:cNvSpPr>
          <p:nvPr>
            <p:ph type="dt" sz="half" idx="10"/>
          </p:nvPr>
        </p:nvSpPr>
        <p:spPr/>
        <p:txBody>
          <a:bodyPr/>
          <a:lstStyle/>
          <a:p>
            <a:fld id="{B09DBF83-A1E6-7D4F-B71F-31BC4FA5E918}" type="datetime1">
              <a:rPr lang="en-US" smtClean="0"/>
              <a:t>5/3/2026</a:t>
            </a:fld>
            <a:endParaRPr lang="en-US"/>
          </a:p>
        </p:txBody>
      </p:sp>
      <p:sp>
        <p:nvSpPr>
          <p:cNvPr id="7" name="Footer Placeholder 6">
            <a:extLst>
              <a:ext uri="{FF2B5EF4-FFF2-40B4-BE49-F238E27FC236}">
                <a16:creationId xmlns:a16="http://schemas.microsoft.com/office/drawing/2014/main" id="{D8EFF6F8-5A30-BD4B-819E-ECC5D1FDDAA6}"/>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3699A7A8-5009-234C-BA7D-B781C975CB59}"/>
              </a:ext>
            </a:extLst>
          </p:cNvPr>
          <p:cNvSpPr>
            <a:spLocks noGrp="1"/>
          </p:cNvSpPr>
          <p:nvPr>
            <p:ph type="sldNum" sz="quarter" idx="12"/>
          </p:nvPr>
        </p:nvSpPr>
        <p:spPr>
          <a:xfrm>
            <a:off x="9448800" y="6481879"/>
            <a:ext cx="2743200" cy="365125"/>
          </a:xfrm>
        </p:spPr>
        <p:txBody>
          <a:bodyPr/>
          <a:lstStyle>
            <a:lvl1pPr>
              <a:defRPr>
                <a:solidFill>
                  <a:schemeClr val="bg1"/>
                </a:solidFill>
              </a:defRPr>
            </a:lvl1pPr>
          </a:lstStyle>
          <a:p>
            <a:fld id="{BEC50D8F-5C0D-4E92-A2A0-FDB40CAB0E25}" type="slidenum">
              <a:rPr lang="en-US" smtClean="0"/>
              <a:pPr/>
              <a:t>‹#›</a:t>
            </a:fld>
            <a:endParaRPr lang="en-US"/>
          </a:p>
        </p:txBody>
      </p:sp>
    </p:spTree>
    <p:extLst>
      <p:ext uri="{BB962C8B-B14F-4D97-AF65-F5344CB8AC3E}">
        <p14:creationId xmlns:p14="http://schemas.microsoft.com/office/powerpoint/2010/main" val="3147378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ody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833471"/>
            <a:ext cx="10515600" cy="1325563"/>
          </a:xfrm>
        </p:spPr>
        <p:txBody>
          <a:bodyPr/>
          <a:lstStyle/>
          <a:p>
            <a:r>
              <a:rPr lang="en-US"/>
              <a:t>CLICK TO EDIT MASTER TITLE STYLE</a:t>
            </a:r>
          </a:p>
        </p:txBody>
      </p:sp>
      <p:sp>
        <p:nvSpPr>
          <p:cNvPr id="3" name="Content Placeholder 2"/>
          <p:cNvSpPr>
            <a:spLocks noGrp="1"/>
          </p:cNvSpPr>
          <p:nvPr>
            <p:ph idx="1"/>
          </p:nvPr>
        </p:nvSpPr>
        <p:spPr>
          <a:xfrm>
            <a:off x="838200" y="2008033"/>
            <a:ext cx="10515600" cy="370139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F74ED4C-84F1-EE42-8A46-4E6EFFF6352B}"/>
              </a:ext>
            </a:extLst>
          </p:cNvPr>
          <p:cNvSpPr>
            <a:spLocks noGrp="1"/>
          </p:cNvSpPr>
          <p:nvPr>
            <p:ph type="dt" sz="half" idx="10"/>
          </p:nvPr>
        </p:nvSpPr>
        <p:spPr/>
        <p:txBody>
          <a:bodyPr/>
          <a:lstStyle/>
          <a:p>
            <a:fld id="{B09DBF83-A1E6-7D4F-B71F-31BC4FA5E918}" type="datetime1">
              <a:rPr lang="en-US" smtClean="0"/>
              <a:t>5/3/2026</a:t>
            </a:fld>
            <a:endParaRPr lang="en-US"/>
          </a:p>
        </p:txBody>
      </p:sp>
      <p:sp>
        <p:nvSpPr>
          <p:cNvPr id="12" name="Footer Placeholder 11">
            <a:extLst>
              <a:ext uri="{FF2B5EF4-FFF2-40B4-BE49-F238E27FC236}">
                <a16:creationId xmlns:a16="http://schemas.microsoft.com/office/drawing/2014/main" id="{59E53452-2824-CF40-A078-F05EDDA36C21}"/>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25F1AD3D-97D8-D244-AC6E-D86D8AB3AA73}"/>
              </a:ext>
            </a:extLst>
          </p:cNvPr>
          <p:cNvSpPr>
            <a:spLocks noGrp="1"/>
          </p:cNvSpPr>
          <p:nvPr>
            <p:ph type="sldNum" sz="quarter" idx="12"/>
          </p:nvPr>
        </p:nvSpPr>
        <p:spPr>
          <a:xfrm>
            <a:off x="8610600" y="6013527"/>
            <a:ext cx="2743200" cy="365125"/>
          </a:xfrm>
        </p:spPr>
        <p:txBody>
          <a:bodyPr/>
          <a:lstStyle>
            <a:lvl1pPr>
              <a:defRPr sz="1600"/>
            </a:lvl1pPr>
          </a:lstStyle>
          <a:p>
            <a:fld id="{BEC50D8F-5C0D-4E92-A2A0-FDB40CAB0E25}" type="slidenum">
              <a:rPr lang="en-US" smtClean="0"/>
              <a:pPr/>
              <a:t>‹#›</a:t>
            </a:fld>
            <a:endParaRPr lang="en-US"/>
          </a:p>
        </p:txBody>
      </p:sp>
    </p:spTree>
    <p:extLst>
      <p:ext uri="{BB962C8B-B14F-4D97-AF65-F5344CB8AC3E}">
        <p14:creationId xmlns:p14="http://schemas.microsoft.com/office/powerpoint/2010/main" val="2154296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Body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833471"/>
            <a:ext cx="10515600" cy="1325563"/>
          </a:xfrm>
        </p:spPr>
        <p:txBody>
          <a:bodyPr/>
          <a:lstStyle>
            <a:lvl1pPr>
              <a:defRPr>
                <a:solidFill>
                  <a:schemeClr val="bg1"/>
                </a:solidFill>
              </a:defRPr>
            </a:lvl1pPr>
          </a:lstStyle>
          <a:p>
            <a:r>
              <a:rPr lang="en-US"/>
              <a:t>CLICK TO EDIT MASTER TITLE STYLE</a:t>
            </a:r>
          </a:p>
        </p:txBody>
      </p:sp>
      <p:sp>
        <p:nvSpPr>
          <p:cNvPr id="3" name="Content Placeholder 2"/>
          <p:cNvSpPr>
            <a:spLocks noGrp="1"/>
          </p:cNvSpPr>
          <p:nvPr>
            <p:ph idx="1"/>
          </p:nvPr>
        </p:nvSpPr>
        <p:spPr>
          <a:xfrm>
            <a:off x="838200" y="2030336"/>
            <a:ext cx="10515600" cy="370139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D56ACD1F-1B27-A647-BA90-85D3D1D713D4}"/>
              </a:ext>
            </a:extLst>
          </p:cNvPr>
          <p:cNvSpPr>
            <a:spLocks noGrp="1"/>
          </p:cNvSpPr>
          <p:nvPr>
            <p:ph type="dt" sz="half" idx="10"/>
          </p:nvPr>
        </p:nvSpPr>
        <p:spPr/>
        <p:txBody>
          <a:bodyPr/>
          <a:lstStyle/>
          <a:p>
            <a:fld id="{B09DBF83-A1E6-7D4F-B71F-31BC4FA5E918}" type="datetime1">
              <a:rPr lang="en-US" smtClean="0"/>
              <a:t>5/3/2026</a:t>
            </a:fld>
            <a:endParaRPr lang="en-US"/>
          </a:p>
        </p:txBody>
      </p:sp>
      <p:sp>
        <p:nvSpPr>
          <p:cNvPr id="9" name="Footer Placeholder 8">
            <a:extLst>
              <a:ext uri="{FF2B5EF4-FFF2-40B4-BE49-F238E27FC236}">
                <a16:creationId xmlns:a16="http://schemas.microsoft.com/office/drawing/2014/main" id="{151FB4A2-E354-614F-A477-A2B20131C4EB}"/>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36835F69-0957-2248-815B-804430430725}"/>
              </a:ext>
            </a:extLst>
          </p:cNvPr>
          <p:cNvSpPr>
            <a:spLocks noGrp="1"/>
          </p:cNvSpPr>
          <p:nvPr>
            <p:ph type="sldNum" sz="quarter" idx="12"/>
          </p:nvPr>
        </p:nvSpPr>
        <p:spPr>
          <a:xfrm>
            <a:off x="8710961" y="6035984"/>
            <a:ext cx="2743200" cy="365125"/>
          </a:xfrm>
        </p:spPr>
        <p:txBody>
          <a:bodyPr/>
          <a:lstStyle>
            <a:lvl1pPr>
              <a:defRPr sz="1600">
                <a:solidFill>
                  <a:schemeClr val="bg1"/>
                </a:solidFill>
              </a:defRPr>
            </a:lvl1pPr>
          </a:lstStyle>
          <a:p>
            <a:fld id="{BEC50D8F-5C0D-4E92-A2A0-FDB40CAB0E25}" type="slidenum">
              <a:rPr lang="en-US" smtClean="0"/>
              <a:pPr/>
              <a:t>‹#›</a:t>
            </a:fld>
            <a:endParaRPr lang="en-US"/>
          </a:p>
        </p:txBody>
      </p:sp>
    </p:spTree>
    <p:extLst>
      <p:ext uri="{BB962C8B-B14F-4D97-AF65-F5344CB8AC3E}">
        <p14:creationId xmlns:p14="http://schemas.microsoft.com/office/powerpoint/2010/main" val="1532865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End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68CF7A7-069C-274F-84B3-0DD60A8CC14C}"/>
              </a:ext>
            </a:extLst>
          </p:cNvPr>
          <p:cNvSpPr>
            <a:spLocks noGrp="1"/>
          </p:cNvSpPr>
          <p:nvPr>
            <p:ph type="ctrTitle" hasCustomPrompt="1"/>
          </p:nvPr>
        </p:nvSpPr>
        <p:spPr>
          <a:xfrm>
            <a:off x="2696736" y="1654717"/>
            <a:ext cx="6798527" cy="2387600"/>
          </a:xfrm>
        </p:spPr>
        <p:txBody>
          <a:bodyPr anchor="b">
            <a:normAutofit/>
          </a:bodyPr>
          <a:lstStyle>
            <a:lvl1pPr algn="ctr">
              <a:defRPr sz="4400">
                <a:solidFill>
                  <a:schemeClr val="bg1"/>
                </a:solidFill>
              </a:defRPr>
            </a:lvl1pPr>
          </a:lstStyle>
          <a:p>
            <a:r>
              <a:rPr lang="en-US"/>
              <a:t>CLICK TO EDIT MASTER TITLE STYLE</a:t>
            </a:r>
          </a:p>
        </p:txBody>
      </p:sp>
      <p:sp>
        <p:nvSpPr>
          <p:cNvPr id="5" name="Date Placeholder 4">
            <a:extLst>
              <a:ext uri="{FF2B5EF4-FFF2-40B4-BE49-F238E27FC236}">
                <a16:creationId xmlns:a16="http://schemas.microsoft.com/office/drawing/2014/main" id="{7C4E34D5-717A-404F-8249-AB3F111E6BFD}"/>
              </a:ext>
            </a:extLst>
          </p:cNvPr>
          <p:cNvSpPr>
            <a:spLocks noGrp="1"/>
          </p:cNvSpPr>
          <p:nvPr>
            <p:ph type="dt" sz="half" idx="10"/>
          </p:nvPr>
        </p:nvSpPr>
        <p:spPr/>
        <p:txBody>
          <a:bodyPr/>
          <a:lstStyle/>
          <a:p>
            <a:fld id="{B09DBF83-A1E6-7D4F-B71F-31BC4FA5E918}" type="datetime1">
              <a:rPr lang="en-US" smtClean="0"/>
              <a:t>5/3/2026</a:t>
            </a:fld>
            <a:endParaRPr lang="en-US"/>
          </a:p>
        </p:txBody>
      </p:sp>
      <p:sp>
        <p:nvSpPr>
          <p:cNvPr id="6" name="Footer Placeholder 5">
            <a:extLst>
              <a:ext uri="{FF2B5EF4-FFF2-40B4-BE49-F238E27FC236}">
                <a16:creationId xmlns:a16="http://schemas.microsoft.com/office/drawing/2014/main" id="{25AD8211-0766-CC42-A4D3-CD7DB4BFE5F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F62640-45C8-8D4F-9876-F093C47F6D2C}"/>
              </a:ext>
            </a:extLst>
          </p:cNvPr>
          <p:cNvSpPr>
            <a:spLocks noGrp="1"/>
          </p:cNvSpPr>
          <p:nvPr>
            <p:ph type="sldNum" sz="quarter" idx="12"/>
          </p:nvPr>
        </p:nvSpPr>
        <p:spPr>
          <a:xfrm>
            <a:off x="9446941" y="6479011"/>
            <a:ext cx="2743200" cy="365125"/>
          </a:xfrm>
        </p:spPr>
        <p:txBody>
          <a:bodyPr/>
          <a:lstStyle>
            <a:lvl1pPr>
              <a:defRPr>
                <a:solidFill>
                  <a:schemeClr val="bg1"/>
                </a:solidFill>
              </a:defRPr>
            </a:lvl1pPr>
          </a:lstStyle>
          <a:p>
            <a:fld id="{BEC50D8F-5C0D-4E92-A2A0-FDB40CAB0E25}" type="slidenum">
              <a:rPr lang="en-US" smtClean="0"/>
              <a:pPr/>
              <a:t>‹#›</a:t>
            </a:fld>
            <a:endParaRPr lang="en-US"/>
          </a:p>
        </p:txBody>
      </p:sp>
    </p:spTree>
    <p:extLst>
      <p:ext uri="{BB962C8B-B14F-4D97-AF65-F5344CB8AC3E}">
        <p14:creationId xmlns:p14="http://schemas.microsoft.com/office/powerpoint/2010/main" val="1018934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F10C0-BD0D-747E-CB2E-465EFB7264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87C8D3-EC7C-A58E-77A8-78CEE108E6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88E6A4-2ECB-3329-09B0-20321E89D2DB}"/>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5" name="Footer Placeholder 4">
            <a:extLst>
              <a:ext uri="{FF2B5EF4-FFF2-40B4-BE49-F238E27FC236}">
                <a16:creationId xmlns:a16="http://schemas.microsoft.com/office/drawing/2014/main" id="{0782164D-5254-C906-9023-8D450DF8E0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5CC3B0-72A4-6AB6-5279-3E993845974B}"/>
              </a:ext>
            </a:extLst>
          </p:cNvPr>
          <p:cNvSpPr>
            <a:spLocks noGrp="1"/>
          </p:cNvSpPr>
          <p:nvPr>
            <p:ph type="sldNum" sz="quarter" idx="12"/>
          </p:nvPr>
        </p:nvSpPr>
        <p:spPr/>
        <p:txBody>
          <a:bodyPr/>
          <a:lstStyle/>
          <a:p>
            <a:fld id="{36AF10E2-3D12-4188-A650-4EDB41219CD3}" type="slidenum">
              <a:rPr lang="en-US" smtClean="0"/>
              <a:t>‹#›</a:t>
            </a:fld>
            <a:endParaRPr lang="en-US"/>
          </a:p>
        </p:txBody>
      </p:sp>
    </p:spTree>
    <p:extLst>
      <p:ext uri="{BB962C8B-B14F-4D97-AF65-F5344CB8AC3E}">
        <p14:creationId xmlns:p14="http://schemas.microsoft.com/office/powerpoint/2010/main" val="2781118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7DC2-A502-E14F-A9E3-BD1C2A45208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B859F8-BEE8-4959-F0D5-96BB4B0E98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CEEBEB-EB5A-7956-AAD8-C373D88990CF}"/>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5" name="Footer Placeholder 4">
            <a:extLst>
              <a:ext uri="{FF2B5EF4-FFF2-40B4-BE49-F238E27FC236}">
                <a16:creationId xmlns:a16="http://schemas.microsoft.com/office/drawing/2014/main" id="{D449CC8A-BB86-5C17-2988-EE4B83442D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7D9AEC-906B-0A2A-9288-9E4697763412}"/>
              </a:ext>
            </a:extLst>
          </p:cNvPr>
          <p:cNvSpPr>
            <a:spLocks noGrp="1"/>
          </p:cNvSpPr>
          <p:nvPr>
            <p:ph type="sldNum" sz="quarter" idx="12"/>
          </p:nvPr>
        </p:nvSpPr>
        <p:spPr/>
        <p:txBody>
          <a:bodyPr/>
          <a:lstStyle/>
          <a:p>
            <a:fld id="{36AF10E2-3D12-4188-A650-4EDB41219CD3}" type="slidenum">
              <a:rPr lang="en-US" smtClean="0"/>
              <a:t>‹#›</a:t>
            </a:fld>
            <a:endParaRPr lang="en-US"/>
          </a:p>
        </p:txBody>
      </p:sp>
    </p:spTree>
    <p:extLst>
      <p:ext uri="{BB962C8B-B14F-4D97-AF65-F5344CB8AC3E}">
        <p14:creationId xmlns:p14="http://schemas.microsoft.com/office/powerpoint/2010/main" val="1636412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D090-0832-C715-3C3C-A68CB8DF38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BEAF746-2C13-10A6-DED1-7324C20D9DB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C38CF7-8EFB-DEF6-3D7D-087FAD9292F3}"/>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5" name="Footer Placeholder 4">
            <a:extLst>
              <a:ext uri="{FF2B5EF4-FFF2-40B4-BE49-F238E27FC236}">
                <a16:creationId xmlns:a16="http://schemas.microsoft.com/office/drawing/2014/main" id="{5D948A09-568E-C1B9-3B4A-AEC8200CB8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B89845-63AE-4B50-ED92-6A04A49B84D6}"/>
              </a:ext>
            </a:extLst>
          </p:cNvPr>
          <p:cNvSpPr>
            <a:spLocks noGrp="1"/>
          </p:cNvSpPr>
          <p:nvPr>
            <p:ph type="sldNum" sz="quarter" idx="12"/>
          </p:nvPr>
        </p:nvSpPr>
        <p:spPr/>
        <p:txBody>
          <a:bodyPr/>
          <a:lstStyle/>
          <a:p>
            <a:fld id="{36AF10E2-3D12-4188-A650-4EDB41219CD3}" type="slidenum">
              <a:rPr lang="en-US" smtClean="0"/>
              <a:t>‹#›</a:t>
            </a:fld>
            <a:endParaRPr lang="en-US"/>
          </a:p>
        </p:txBody>
      </p:sp>
    </p:spTree>
    <p:extLst>
      <p:ext uri="{BB962C8B-B14F-4D97-AF65-F5344CB8AC3E}">
        <p14:creationId xmlns:p14="http://schemas.microsoft.com/office/powerpoint/2010/main" val="365709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CD12C-418F-E013-3394-EA654DADE2D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ADD6019-6088-89B4-E9C2-BC6855EA08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BEE3950-9EDB-CCE0-6A8B-F269EFA362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F3B7BB8-CEB1-2227-2761-3E7AA9BFA022}"/>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6" name="Footer Placeholder 5">
            <a:extLst>
              <a:ext uri="{FF2B5EF4-FFF2-40B4-BE49-F238E27FC236}">
                <a16:creationId xmlns:a16="http://schemas.microsoft.com/office/drawing/2014/main" id="{4238551F-5963-D961-97F0-ACCEBAA3FA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25BEC3-D6FF-B45F-D3FB-318E0BEC3C9B}"/>
              </a:ext>
            </a:extLst>
          </p:cNvPr>
          <p:cNvSpPr>
            <a:spLocks noGrp="1"/>
          </p:cNvSpPr>
          <p:nvPr>
            <p:ph type="sldNum" sz="quarter" idx="12"/>
          </p:nvPr>
        </p:nvSpPr>
        <p:spPr/>
        <p:txBody>
          <a:bodyPr/>
          <a:lstStyle/>
          <a:p>
            <a:fld id="{36AF10E2-3D12-4188-A650-4EDB41219CD3}" type="slidenum">
              <a:rPr lang="en-US" smtClean="0"/>
              <a:t>‹#›</a:t>
            </a:fld>
            <a:endParaRPr lang="en-US"/>
          </a:p>
        </p:txBody>
      </p:sp>
    </p:spTree>
    <p:extLst>
      <p:ext uri="{BB962C8B-B14F-4D97-AF65-F5344CB8AC3E}">
        <p14:creationId xmlns:p14="http://schemas.microsoft.com/office/powerpoint/2010/main" val="16128986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D26AB-BC34-D5CA-9C82-96574D33A0B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ECB16EB-54CE-D9BB-2706-DC1154CF28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98E11D-26A6-A0FB-D458-B289918B2E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B3BE053-8F5D-E6E3-DD53-C9E7463E58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526FDD-3259-E95C-E6CF-050D87D7EA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AAFCB6A-BF15-238B-6734-64B37792EE65}"/>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8" name="Footer Placeholder 7">
            <a:extLst>
              <a:ext uri="{FF2B5EF4-FFF2-40B4-BE49-F238E27FC236}">
                <a16:creationId xmlns:a16="http://schemas.microsoft.com/office/drawing/2014/main" id="{25890B6C-7891-C4DA-629C-8DB4DAEF80F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226A1AF-BFD4-7D5C-57BB-1F661396B3BF}"/>
              </a:ext>
            </a:extLst>
          </p:cNvPr>
          <p:cNvSpPr>
            <a:spLocks noGrp="1"/>
          </p:cNvSpPr>
          <p:nvPr>
            <p:ph type="sldNum" sz="quarter" idx="12"/>
          </p:nvPr>
        </p:nvSpPr>
        <p:spPr/>
        <p:txBody>
          <a:bodyPr/>
          <a:lstStyle/>
          <a:p>
            <a:fld id="{36AF10E2-3D12-4188-A650-4EDB41219CD3}" type="slidenum">
              <a:rPr lang="en-US" smtClean="0"/>
              <a:t>‹#›</a:t>
            </a:fld>
            <a:endParaRPr lang="en-US"/>
          </a:p>
        </p:txBody>
      </p:sp>
    </p:spTree>
    <p:extLst>
      <p:ext uri="{BB962C8B-B14F-4D97-AF65-F5344CB8AC3E}">
        <p14:creationId xmlns:p14="http://schemas.microsoft.com/office/powerpoint/2010/main" val="300579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76713-AE12-86B0-546D-3857E5E95BC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8A65F68-10EE-2597-F254-4548838C9B12}"/>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4" name="Footer Placeholder 3">
            <a:extLst>
              <a:ext uri="{FF2B5EF4-FFF2-40B4-BE49-F238E27FC236}">
                <a16:creationId xmlns:a16="http://schemas.microsoft.com/office/drawing/2014/main" id="{986E3261-B6E0-CD72-D14B-79BE124DCB3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D51BA66-859E-FFEF-3209-2726068CB021}"/>
              </a:ext>
            </a:extLst>
          </p:cNvPr>
          <p:cNvSpPr>
            <a:spLocks noGrp="1"/>
          </p:cNvSpPr>
          <p:nvPr>
            <p:ph type="sldNum" sz="quarter" idx="12"/>
          </p:nvPr>
        </p:nvSpPr>
        <p:spPr/>
        <p:txBody>
          <a:bodyPr/>
          <a:lstStyle/>
          <a:p>
            <a:fld id="{36AF10E2-3D12-4188-A650-4EDB41219CD3}" type="slidenum">
              <a:rPr lang="en-US" smtClean="0"/>
              <a:t>‹#›</a:t>
            </a:fld>
            <a:endParaRPr lang="en-US"/>
          </a:p>
        </p:txBody>
      </p:sp>
    </p:spTree>
    <p:extLst>
      <p:ext uri="{BB962C8B-B14F-4D97-AF65-F5344CB8AC3E}">
        <p14:creationId xmlns:p14="http://schemas.microsoft.com/office/powerpoint/2010/main" val="29710817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aton pass">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5956FF-993D-F97C-A5EA-E83D7F0CDE07}"/>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3" name="Footer Placeholder 2">
            <a:extLst>
              <a:ext uri="{FF2B5EF4-FFF2-40B4-BE49-F238E27FC236}">
                <a16:creationId xmlns:a16="http://schemas.microsoft.com/office/drawing/2014/main" id="{8E42E2DD-5D02-8209-3D28-33A88AEEAD9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978338A-B395-E5BB-7AC6-9EE67C8A9463}"/>
              </a:ext>
            </a:extLst>
          </p:cNvPr>
          <p:cNvSpPr>
            <a:spLocks noGrp="1"/>
          </p:cNvSpPr>
          <p:nvPr>
            <p:ph type="sldNum" sz="quarter" idx="12"/>
          </p:nvPr>
        </p:nvSpPr>
        <p:spPr/>
        <p:txBody>
          <a:bodyPr/>
          <a:lstStyle/>
          <a:p>
            <a:fld id="{36AF10E2-3D12-4188-A650-4EDB41219CD3}" type="slidenum">
              <a:rPr lang="en-US" smtClean="0"/>
              <a:t>‹#›</a:t>
            </a:fld>
            <a:endParaRPr lang="en-US"/>
          </a:p>
        </p:txBody>
      </p:sp>
      <p:pic>
        <p:nvPicPr>
          <p:cNvPr id="5" name="Picture 4">
            <a:extLst>
              <a:ext uri="{FF2B5EF4-FFF2-40B4-BE49-F238E27FC236}">
                <a16:creationId xmlns:a16="http://schemas.microsoft.com/office/drawing/2014/main" id="{01810139-097D-C19B-54CD-9651EFC594D3}"/>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saturation sat="247000"/>
                    </a14:imgEffect>
                  </a14:imgLayer>
                </a14:imgProps>
              </a:ext>
              <a:ext uri="{28A0092B-C50C-407E-A947-70E740481C1C}">
                <a14:useLocalDpi xmlns:a14="http://schemas.microsoft.com/office/drawing/2010/main" val="0"/>
              </a:ext>
            </a:extLst>
          </a:blip>
          <a:srcRect t="5140" b="7944"/>
          <a:stretch>
            <a:fillRect/>
          </a:stretch>
        </p:blipFill>
        <p:spPr>
          <a:xfrm>
            <a:off x="0" y="0"/>
            <a:ext cx="12230100" cy="7086600"/>
          </a:xfrm>
          <a:prstGeom prst="rect">
            <a:avLst/>
          </a:prstGeom>
        </p:spPr>
      </p:pic>
      <p:sp>
        <p:nvSpPr>
          <p:cNvPr id="6" name="Rectangle 5">
            <a:extLst>
              <a:ext uri="{FF2B5EF4-FFF2-40B4-BE49-F238E27FC236}">
                <a16:creationId xmlns:a16="http://schemas.microsoft.com/office/drawing/2014/main" id="{91F7D277-CCB0-6F11-F8B9-3E0406D7DC8C}"/>
              </a:ext>
            </a:extLst>
          </p:cNvPr>
          <p:cNvSpPr/>
          <p:nvPr userDrawn="1"/>
        </p:nvSpPr>
        <p:spPr>
          <a:xfrm>
            <a:off x="0" y="0"/>
            <a:ext cx="12230100" cy="7086600"/>
          </a:xfrm>
          <a:prstGeom prst="rect">
            <a:avLst/>
          </a:prstGeom>
          <a:solidFill>
            <a:schemeClr val="tx1">
              <a:alpha val="6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 name="Picture 6">
            <a:extLst>
              <a:ext uri="{FF2B5EF4-FFF2-40B4-BE49-F238E27FC236}">
                <a16:creationId xmlns:a16="http://schemas.microsoft.com/office/drawing/2014/main" id="{C8B8ECA1-35D0-9981-FA10-708D4FC05E6E}"/>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039350" y="6132952"/>
            <a:ext cx="1638300" cy="520832"/>
          </a:xfrm>
          <a:prstGeom prst="rect">
            <a:avLst/>
          </a:prstGeom>
        </p:spPr>
      </p:pic>
    </p:spTree>
    <p:extLst>
      <p:ext uri="{BB962C8B-B14F-4D97-AF65-F5344CB8AC3E}">
        <p14:creationId xmlns:p14="http://schemas.microsoft.com/office/powerpoint/2010/main" val="275460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5956FF-993D-F97C-A5EA-E83D7F0CDE07}"/>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3" name="Footer Placeholder 2">
            <a:extLst>
              <a:ext uri="{FF2B5EF4-FFF2-40B4-BE49-F238E27FC236}">
                <a16:creationId xmlns:a16="http://schemas.microsoft.com/office/drawing/2014/main" id="{8E42E2DD-5D02-8209-3D28-33A88AEEAD9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978338A-B395-E5BB-7AC6-9EE67C8A9463}"/>
              </a:ext>
            </a:extLst>
          </p:cNvPr>
          <p:cNvSpPr>
            <a:spLocks noGrp="1"/>
          </p:cNvSpPr>
          <p:nvPr>
            <p:ph type="sldNum" sz="quarter" idx="12"/>
          </p:nvPr>
        </p:nvSpPr>
        <p:spPr/>
        <p:txBody>
          <a:bodyPr/>
          <a:lstStyle/>
          <a:p>
            <a:fld id="{36AF10E2-3D12-4188-A650-4EDB41219CD3}" type="slidenum">
              <a:rPr lang="en-US" smtClean="0"/>
              <a:t>‹#›</a:t>
            </a:fld>
            <a:endParaRPr lang="en-US"/>
          </a:p>
        </p:txBody>
      </p:sp>
    </p:spTree>
    <p:extLst>
      <p:ext uri="{BB962C8B-B14F-4D97-AF65-F5344CB8AC3E}">
        <p14:creationId xmlns:p14="http://schemas.microsoft.com/office/powerpoint/2010/main" val="15104605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1E433-652D-C471-501D-49F9BBB253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F4B021-6C9D-0083-41FF-0CA2BA70C9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0DD431B-BDEE-0F17-2ED2-0BFB5963EA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411414-FEA0-E319-9277-54313BBE0DB2}"/>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6" name="Footer Placeholder 5">
            <a:extLst>
              <a:ext uri="{FF2B5EF4-FFF2-40B4-BE49-F238E27FC236}">
                <a16:creationId xmlns:a16="http://schemas.microsoft.com/office/drawing/2014/main" id="{EB270144-9F7C-F535-5801-6A6E1BFB59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B17E3C-8A22-71EB-AFBC-8A6986325385}"/>
              </a:ext>
            </a:extLst>
          </p:cNvPr>
          <p:cNvSpPr>
            <a:spLocks noGrp="1"/>
          </p:cNvSpPr>
          <p:nvPr>
            <p:ph type="sldNum" sz="quarter" idx="12"/>
          </p:nvPr>
        </p:nvSpPr>
        <p:spPr/>
        <p:txBody>
          <a:bodyPr/>
          <a:lstStyle/>
          <a:p>
            <a:fld id="{36AF10E2-3D12-4188-A650-4EDB41219CD3}" type="slidenum">
              <a:rPr lang="en-US" smtClean="0"/>
              <a:t>‹#›</a:t>
            </a:fld>
            <a:endParaRPr lang="en-US"/>
          </a:p>
        </p:txBody>
      </p:sp>
    </p:spTree>
    <p:extLst>
      <p:ext uri="{BB962C8B-B14F-4D97-AF65-F5344CB8AC3E}">
        <p14:creationId xmlns:p14="http://schemas.microsoft.com/office/powerpoint/2010/main" val="9272872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3CC49-A0D0-BC6E-6435-D1FC6104B3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36D694B-0B80-3B18-28A1-75BD2D2391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C39B727-98FA-106B-7C22-3E48015794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6379F6-CD74-6C08-C28B-A40BFB580A61}"/>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6" name="Footer Placeholder 5">
            <a:extLst>
              <a:ext uri="{FF2B5EF4-FFF2-40B4-BE49-F238E27FC236}">
                <a16:creationId xmlns:a16="http://schemas.microsoft.com/office/drawing/2014/main" id="{1ECC1D79-753B-5D62-C301-7EED73F91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175833-63AB-1A8A-4ADF-A012E555B89D}"/>
              </a:ext>
            </a:extLst>
          </p:cNvPr>
          <p:cNvSpPr>
            <a:spLocks noGrp="1"/>
          </p:cNvSpPr>
          <p:nvPr>
            <p:ph type="sldNum" sz="quarter" idx="12"/>
          </p:nvPr>
        </p:nvSpPr>
        <p:spPr/>
        <p:txBody>
          <a:bodyPr/>
          <a:lstStyle/>
          <a:p>
            <a:fld id="{36AF10E2-3D12-4188-A650-4EDB41219CD3}" type="slidenum">
              <a:rPr lang="en-US" smtClean="0"/>
              <a:t>‹#›</a:t>
            </a:fld>
            <a:endParaRPr lang="en-US"/>
          </a:p>
        </p:txBody>
      </p:sp>
    </p:spTree>
    <p:extLst>
      <p:ext uri="{BB962C8B-B14F-4D97-AF65-F5344CB8AC3E}">
        <p14:creationId xmlns:p14="http://schemas.microsoft.com/office/powerpoint/2010/main" val="35286635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1CD47-D55C-ADDC-BBCB-1E05F52C81B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A9912E9-C017-267C-6FC9-AD1762C82C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89F7C9-111A-88ED-DA55-00F3CA2AA10A}"/>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5" name="Footer Placeholder 4">
            <a:extLst>
              <a:ext uri="{FF2B5EF4-FFF2-40B4-BE49-F238E27FC236}">
                <a16:creationId xmlns:a16="http://schemas.microsoft.com/office/drawing/2014/main" id="{FC534367-5A50-2D22-09E6-F546B00DBA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145B59-5318-3691-E0D7-3857D5E09D38}"/>
              </a:ext>
            </a:extLst>
          </p:cNvPr>
          <p:cNvSpPr>
            <a:spLocks noGrp="1"/>
          </p:cNvSpPr>
          <p:nvPr>
            <p:ph type="sldNum" sz="quarter" idx="12"/>
          </p:nvPr>
        </p:nvSpPr>
        <p:spPr/>
        <p:txBody>
          <a:bodyPr/>
          <a:lstStyle/>
          <a:p>
            <a:fld id="{36AF10E2-3D12-4188-A650-4EDB41219CD3}" type="slidenum">
              <a:rPr lang="en-US" smtClean="0"/>
              <a:t>‹#›</a:t>
            </a:fld>
            <a:endParaRPr lang="en-US"/>
          </a:p>
        </p:txBody>
      </p:sp>
    </p:spTree>
    <p:extLst>
      <p:ext uri="{BB962C8B-B14F-4D97-AF65-F5344CB8AC3E}">
        <p14:creationId xmlns:p14="http://schemas.microsoft.com/office/powerpoint/2010/main" val="16201276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5194FC-688C-896E-3893-5C4EC3469FA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0E21DDE-4270-AE9A-1254-A361E3A1A0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B9E557-A8F0-540F-1E3C-75542A1EDCCC}"/>
              </a:ext>
            </a:extLst>
          </p:cNvPr>
          <p:cNvSpPr>
            <a:spLocks noGrp="1"/>
          </p:cNvSpPr>
          <p:nvPr>
            <p:ph type="dt" sz="half" idx="10"/>
          </p:nvPr>
        </p:nvSpPr>
        <p:spPr/>
        <p:txBody>
          <a:bodyPr/>
          <a:lstStyle/>
          <a:p>
            <a:fld id="{CECAF692-8339-4A07-9F00-50BC7DF141B3}" type="datetimeFigureOut">
              <a:rPr lang="en-US" smtClean="0"/>
              <a:t>5/3/2026</a:t>
            </a:fld>
            <a:endParaRPr lang="en-US"/>
          </a:p>
        </p:txBody>
      </p:sp>
      <p:sp>
        <p:nvSpPr>
          <p:cNvPr id="5" name="Footer Placeholder 4">
            <a:extLst>
              <a:ext uri="{FF2B5EF4-FFF2-40B4-BE49-F238E27FC236}">
                <a16:creationId xmlns:a16="http://schemas.microsoft.com/office/drawing/2014/main" id="{F99447E0-110F-F356-16DD-0069AB0AE7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2826E1-6D7F-018E-E761-6ACD5E8860E5}"/>
              </a:ext>
            </a:extLst>
          </p:cNvPr>
          <p:cNvSpPr>
            <a:spLocks noGrp="1"/>
          </p:cNvSpPr>
          <p:nvPr>
            <p:ph type="sldNum" sz="quarter" idx="12"/>
          </p:nvPr>
        </p:nvSpPr>
        <p:spPr/>
        <p:txBody>
          <a:bodyPr/>
          <a:lstStyle/>
          <a:p>
            <a:fld id="{36AF10E2-3D12-4188-A650-4EDB41219CD3}" type="slidenum">
              <a:rPr lang="en-US" smtClean="0"/>
              <a:t>‹#›</a:t>
            </a:fld>
            <a:endParaRPr lang="en-US"/>
          </a:p>
        </p:txBody>
      </p:sp>
    </p:spTree>
    <p:extLst>
      <p:ext uri="{BB962C8B-B14F-4D97-AF65-F5344CB8AC3E}">
        <p14:creationId xmlns:p14="http://schemas.microsoft.com/office/powerpoint/2010/main" val="32693593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_Speaker - Thank You">
    <p:spTree>
      <p:nvGrpSpPr>
        <p:cNvPr id="1" name=""/>
        <p:cNvGrpSpPr/>
        <p:nvPr/>
      </p:nvGrpSpPr>
      <p:grpSpPr>
        <a:xfrm>
          <a:off x="0" y="0"/>
          <a:ext cx="0" cy="0"/>
          <a:chOff x="0" y="0"/>
          <a:chExt cx="0" cy="0"/>
        </a:xfrm>
      </p:grpSpPr>
      <p:pic>
        <p:nvPicPr>
          <p:cNvPr id="38" name="bg">
            <a:extLst>
              <a:ext uri="{FF2B5EF4-FFF2-40B4-BE49-F238E27FC236}">
                <a16:creationId xmlns:a16="http://schemas.microsoft.com/office/drawing/2014/main" id="{7952EDAF-B5FA-2F34-EB1D-A74C760E0291}"/>
              </a:ext>
            </a:extLst>
          </p:cNvPr>
          <p:cNvPicPr>
            <a:picLocks noGrp="1" noRot="1" noMove="1" noResize="1" noEditPoints="1" noAdjustHandles="1" noChangeArrowheads="1" noChangeShapeType="1" noCrop="1"/>
          </p:cNvPicPr>
          <p:nvPr userDrawn="1"/>
        </p:nvPicPr>
        <p:blipFill>
          <a:blip r:embed="rId2" cstate="email">
            <a:extLst>
              <a:ext uri="{BEBA8EAE-BF5A-486C-A8C5-ECC9F3942E4B}">
                <a14:imgProps xmlns:a14="http://schemas.microsoft.com/office/drawing/2010/main">
                  <a14:imgLayer r:embed="rId3">
                    <a14:imgEffect>
                      <a14:brightnessContrast bright="1000" contrast="300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12574156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Clean">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8414355"/>
      </p:ext>
    </p:extLst>
  </p:cSld>
  <p:clrMapOvr>
    <a:masterClrMapping/>
  </p:clrMapOvr>
  <p:extLst>
    <p:ext uri="{DCECCB84-F9BA-43D5-87BE-67443E8EF086}">
      <p15:sldGuideLst xmlns:p15="http://schemas.microsoft.com/office/powerpoint/2012/main">
        <p15:guide id="1" orient="horz" pos="2160">
          <p15:clr>
            <a:srgbClr val="FBAE40"/>
          </p15:clr>
        </p15:guide>
        <p15:guide id="2" pos="432">
          <p15:clr>
            <a:srgbClr val="FBAE40"/>
          </p15:clr>
        </p15:guide>
        <p15:guide id="3" pos="7248">
          <p15:clr>
            <a:srgbClr val="FBAE40"/>
          </p15:clr>
        </p15:guide>
        <p15:guide id="4" orient="horz" pos="432">
          <p15:clr>
            <a:srgbClr val="FBAE40"/>
          </p15:clr>
        </p15:guide>
        <p15:guide id="5" orient="horz" pos="3888">
          <p15:clr>
            <a:srgbClr val="FBAE40"/>
          </p15:clr>
        </p15:guide>
        <p15:guide id="6" pos="3840">
          <p15:clr>
            <a:srgbClr val="FBAE40"/>
          </p15:clr>
        </p15:guide>
        <p15:guide id="7" pos="1128">
          <p15:clr>
            <a:srgbClr val="FBAE40"/>
          </p15:clr>
        </p15:guide>
        <p15:guide id="8" pos="6552">
          <p15:clr>
            <a:srgbClr val="FBAE40"/>
          </p15:clr>
        </p15:guide>
        <p15:guide id="9" orient="horz" pos="1944">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3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D47E41-751C-7593-7D9F-730121B91DA8}"/>
              </a:ext>
            </a:extLst>
          </p:cNvPr>
          <p:cNvSpPr>
            <a:spLocks noGrp="1"/>
          </p:cNvSpPr>
          <p:nvPr>
            <p:ph type="dt" sz="half" idx="10"/>
          </p:nvPr>
        </p:nvSpPr>
        <p:spPr/>
        <p:txBody>
          <a:bodyPr/>
          <a:lstStyle/>
          <a:p>
            <a:fld id="{2B1AA9EF-E873-7746-BAD7-2516248CBBAA}" type="datetimeFigureOut">
              <a:rPr lang="en-US" smtClean="0"/>
              <a:t>5/3/2026</a:t>
            </a:fld>
            <a:endParaRPr lang="en-US"/>
          </a:p>
        </p:txBody>
      </p:sp>
      <p:sp>
        <p:nvSpPr>
          <p:cNvPr id="3" name="Footer Placeholder 2">
            <a:extLst>
              <a:ext uri="{FF2B5EF4-FFF2-40B4-BE49-F238E27FC236}">
                <a16:creationId xmlns:a16="http://schemas.microsoft.com/office/drawing/2014/main" id="{8BB468E9-548A-D9C4-3586-A3BD3F172A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EE4FEFC-9953-D672-44FE-99ECA023FFC3}"/>
              </a:ext>
            </a:extLst>
          </p:cNvPr>
          <p:cNvSpPr>
            <a:spLocks noGrp="1"/>
          </p:cNvSpPr>
          <p:nvPr>
            <p:ph type="sldNum" sz="quarter" idx="12"/>
          </p:nvPr>
        </p:nvSpPr>
        <p:spPr/>
        <p:txBody>
          <a:bodyPr/>
          <a:lstStyle/>
          <a:p>
            <a:fld id="{498BF204-01A2-1044-8A9A-DF94A76CCD0A}" type="slidenum">
              <a:rPr lang="en-US" smtClean="0"/>
              <a:t>‹#›</a:t>
            </a:fld>
            <a:endParaRPr lang="en-US"/>
          </a:p>
        </p:txBody>
      </p:sp>
      <p:pic>
        <p:nvPicPr>
          <p:cNvPr id="5" name="Picture 4">
            <a:extLst>
              <a:ext uri="{FF2B5EF4-FFF2-40B4-BE49-F238E27FC236}">
                <a16:creationId xmlns:a16="http://schemas.microsoft.com/office/drawing/2014/main" id="{48836B5B-177E-9130-6FD4-1DF7412B3C92}"/>
              </a:ext>
            </a:extLst>
          </p:cNvPr>
          <p:cNvPicPr/>
          <p:nvPr userDrawn="1"/>
        </p:nvPicPr>
        <p:blipFill>
          <a:blip r:embed="rId2" cstate="email">
            <a:extLst>
              <a:ext uri="{BEBA8EAE-BF5A-486C-A8C5-ECC9F3942E4B}">
                <a14:imgProps xmlns:a14="http://schemas.microsoft.com/office/drawing/2010/main">
                  <a14:imgLayer r:embed="rId3">
                    <a14:imgEffect>
                      <a14:brightnessContrast bright="1000" contrast="300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6" name="Title Placeholder 1">
            <a:extLst>
              <a:ext uri="{FF2B5EF4-FFF2-40B4-BE49-F238E27FC236}">
                <a16:creationId xmlns:a16="http://schemas.microsoft.com/office/drawing/2014/main" id="{5AFC2773-039A-9A51-158A-48C2ECF1E8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7" name="Text Placeholder 2">
            <a:extLst>
              <a:ext uri="{FF2B5EF4-FFF2-40B4-BE49-F238E27FC236}">
                <a16:creationId xmlns:a16="http://schemas.microsoft.com/office/drawing/2014/main" id="{9A531490-B788-EBBC-37C6-54228CFA8500}"/>
              </a:ext>
            </a:extLst>
          </p:cNvPr>
          <p:cNvSpPr>
            <a:spLocks noGrp="1"/>
          </p:cNvSpPr>
          <p:nvPr>
            <p:ph idx="1" hasCustomPrompt="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6133762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Full / Light">
  <p:cSld name="Full / Light">
    <p:spTree>
      <p:nvGrpSpPr>
        <p:cNvPr id="1" name="Shape 13"/>
        <p:cNvGrpSpPr/>
        <p:nvPr/>
      </p:nvGrpSpPr>
      <p:grpSpPr>
        <a:xfrm>
          <a:off x="0" y="0"/>
          <a:ext cx="0" cy="0"/>
          <a:chOff x="0" y="0"/>
          <a:chExt cx="0" cy="0"/>
        </a:xfrm>
      </p:grpSpPr>
      <p:sp>
        <p:nvSpPr>
          <p:cNvPr id="14" name="Google Shape;14;p3"/>
          <p:cNvSpPr txBox="1">
            <a:spLocks noGrp="1"/>
          </p:cNvSpPr>
          <p:nvPr>
            <p:ph type="sldNum" idx="12"/>
          </p:nvPr>
        </p:nvSpPr>
        <p:spPr>
          <a:xfrm>
            <a:off x="11077200" y="6453900"/>
            <a:ext cx="1114800" cy="404000"/>
          </a:xfrm>
          <a:prstGeom prst="rect">
            <a:avLst/>
          </a:prstGeom>
        </p:spPr>
        <p:txBody>
          <a:bodyPr spcFirstLastPara="1" wrap="square" lIns="91425" tIns="91425" rIns="118850"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15" name="Google Shape;15;p3"/>
          <p:cNvSpPr txBox="1">
            <a:spLocks noGrp="1"/>
          </p:cNvSpPr>
          <p:nvPr>
            <p:ph type="body" idx="1"/>
          </p:nvPr>
        </p:nvSpPr>
        <p:spPr>
          <a:xfrm>
            <a:off x="609600" y="2372600"/>
            <a:ext cx="10973600" cy="235898"/>
          </a:xfrm>
          <a:prstGeom prst="rect">
            <a:avLst/>
          </a:prstGeom>
        </p:spPr>
        <p:txBody>
          <a:bodyPr spcFirstLastPara="1" wrap="square" lIns="0" tIns="0" rIns="0" bIns="0" anchor="t" anchorCtr="0">
            <a:spAutoFit/>
          </a:bodyPr>
          <a:lstStyle>
            <a:lvl1pPr marL="609585" lvl="0" indent="-389457" rtl="0">
              <a:lnSpc>
                <a:spcPct val="115000"/>
              </a:lnSpc>
              <a:spcBef>
                <a:spcPts val="0"/>
              </a:spcBef>
              <a:spcAft>
                <a:spcPts val="0"/>
              </a:spcAft>
              <a:buClr>
                <a:schemeClr val="dk2"/>
              </a:buClr>
              <a:buSzPts val="1000"/>
              <a:buFont typeface="Plus Jakarta Sans Medium"/>
              <a:buChar char="●"/>
              <a:defRPr sz="1333">
                <a:solidFill>
                  <a:schemeClr val="dk2"/>
                </a:solidFill>
                <a:latin typeface="Plus Jakarta Sans Medium"/>
                <a:ea typeface="Plus Jakarta Sans Medium"/>
                <a:cs typeface="Plus Jakarta Sans Medium"/>
                <a:sym typeface="Plus Jakarta Sans Medium"/>
              </a:defRPr>
            </a:lvl1pPr>
            <a:lvl2pPr marL="1219170" lvl="1" indent="-389457" rtl="0">
              <a:lnSpc>
                <a:spcPct val="115000"/>
              </a:lnSpc>
              <a:spcBef>
                <a:spcPts val="0"/>
              </a:spcBef>
              <a:spcAft>
                <a:spcPts val="0"/>
              </a:spcAft>
              <a:buClr>
                <a:schemeClr val="dk2"/>
              </a:buClr>
              <a:buSzPts val="1000"/>
              <a:buFont typeface="Plus Jakarta Sans Medium"/>
              <a:buChar char="○"/>
              <a:defRPr sz="1333">
                <a:solidFill>
                  <a:schemeClr val="dk2"/>
                </a:solidFill>
                <a:latin typeface="Plus Jakarta Sans Medium"/>
                <a:ea typeface="Plus Jakarta Sans Medium"/>
                <a:cs typeface="Plus Jakarta Sans Medium"/>
                <a:sym typeface="Plus Jakarta Sans Medium"/>
              </a:defRPr>
            </a:lvl2pPr>
            <a:lvl3pPr marL="1828754" lvl="2" indent="-389457" rtl="0">
              <a:lnSpc>
                <a:spcPct val="115000"/>
              </a:lnSpc>
              <a:spcBef>
                <a:spcPts val="0"/>
              </a:spcBef>
              <a:spcAft>
                <a:spcPts val="0"/>
              </a:spcAft>
              <a:buClr>
                <a:schemeClr val="dk2"/>
              </a:buClr>
              <a:buSzPts val="1000"/>
              <a:buFont typeface="Plus Jakarta Sans Medium"/>
              <a:buChar char="■"/>
              <a:defRPr sz="1333">
                <a:solidFill>
                  <a:schemeClr val="dk2"/>
                </a:solidFill>
                <a:latin typeface="Plus Jakarta Sans Medium"/>
                <a:ea typeface="Plus Jakarta Sans Medium"/>
                <a:cs typeface="Plus Jakarta Sans Medium"/>
                <a:sym typeface="Plus Jakarta Sans Medium"/>
              </a:defRPr>
            </a:lvl3pPr>
            <a:lvl4pPr marL="2438339" lvl="3" indent="-389457" rtl="0">
              <a:lnSpc>
                <a:spcPct val="115000"/>
              </a:lnSpc>
              <a:spcBef>
                <a:spcPts val="0"/>
              </a:spcBef>
              <a:spcAft>
                <a:spcPts val="0"/>
              </a:spcAft>
              <a:buClr>
                <a:schemeClr val="dk2"/>
              </a:buClr>
              <a:buSzPts val="1000"/>
              <a:buFont typeface="Plus Jakarta Sans Medium"/>
              <a:buChar char="●"/>
              <a:defRPr sz="1333">
                <a:solidFill>
                  <a:schemeClr val="dk2"/>
                </a:solidFill>
                <a:latin typeface="Plus Jakarta Sans Medium"/>
                <a:ea typeface="Plus Jakarta Sans Medium"/>
                <a:cs typeface="Plus Jakarta Sans Medium"/>
                <a:sym typeface="Plus Jakarta Sans Medium"/>
              </a:defRPr>
            </a:lvl4pPr>
            <a:lvl5pPr marL="3047924" lvl="4" indent="-389457" rtl="0">
              <a:lnSpc>
                <a:spcPct val="115000"/>
              </a:lnSpc>
              <a:spcBef>
                <a:spcPts val="0"/>
              </a:spcBef>
              <a:spcAft>
                <a:spcPts val="0"/>
              </a:spcAft>
              <a:buClr>
                <a:schemeClr val="dk2"/>
              </a:buClr>
              <a:buSzPts val="1000"/>
              <a:buFont typeface="Plus Jakarta Sans Medium"/>
              <a:buChar char="○"/>
              <a:defRPr sz="1333">
                <a:solidFill>
                  <a:schemeClr val="dk2"/>
                </a:solidFill>
                <a:latin typeface="Plus Jakarta Sans Medium"/>
                <a:ea typeface="Plus Jakarta Sans Medium"/>
                <a:cs typeface="Plus Jakarta Sans Medium"/>
                <a:sym typeface="Plus Jakarta Sans Medium"/>
              </a:defRPr>
            </a:lvl5pPr>
            <a:lvl6pPr marL="3657509" lvl="5" indent="-389457" rtl="0">
              <a:lnSpc>
                <a:spcPct val="115000"/>
              </a:lnSpc>
              <a:spcBef>
                <a:spcPts val="0"/>
              </a:spcBef>
              <a:spcAft>
                <a:spcPts val="0"/>
              </a:spcAft>
              <a:buClr>
                <a:schemeClr val="dk2"/>
              </a:buClr>
              <a:buSzPts val="1000"/>
              <a:buFont typeface="Plus Jakarta Sans Medium"/>
              <a:buChar char="■"/>
              <a:defRPr sz="1333">
                <a:solidFill>
                  <a:schemeClr val="dk2"/>
                </a:solidFill>
                <a:latin typeface="Plus Jakarta Sans Medium"/>
                <a:ea typeface="Plus Jakarta Sans Medium"/>
                <a:cs typeface="Plus Jakarta Sans Medium"/>
                <a:sym typeface="Plus Jakarta Sans Medium"/>
              </a:defRPr>
            </a:lvl6pPr>
            <a:lvl7pPr marL="4267093" lvl="6" indent="-389457" rtl="0">
              <a:lnSpc>
                <a:spcPct val="115000"/>
              </a:lnSpc>
              <a:spcBef>
                <a:spcPts val="0"/>
              </a:spcBef>
              <a:spcAft>
                <a:spcPts val="0"/>
              </a:spcAft>
              <a:buClr>
                <a:schemeClr val="dk2"/>
              </a:buClr>
              <a:buSzPts val="1000"/>
              <a:buFont typeface="Plus Jakarta Sans Medium"/>
              <a:buChar char="●"/>
              <a:defRPr sz="1333">
                <a:solidFill>
                  <a:schemeClr val="dk2"/>
                </a:solidFill>
                <a:latin typeface="Plus Jakarta Sans Medium"/>
                <a:ea typeface="Plus Jakarta Sans Medium"/>
                <a:cs typeface="Plus Jakarta Sans Medium"/>
                <a:sym typeface="Plus Jakarta Sans Medium"/>
              </a:defRPr>
            </a:lvl7pPr>
            <a:lvl8pPr marL="4876678" lvl="7" indent="-389457" rtl="0">
              <a:lnSpc>
                <a:spcPct val="115000"/>
              </a:lnSpc>
              <a:spcBef>
                <a:spcPts val="0"/>
              </a:spcBef>
              <a:spcAft>
                <a:spcPts val="0"/>
              </a:spcAft>
              <a:buClr>
                <a:schemeClr val="dk2"/>
              </a:buClr>
              <a:buSzPts val="1000"/>
              <a:buFont typeface="Plus Jakarta Sans Medium"/>
              <a:buChar char="○"/>
              <a:defRPr sz="1333">
                <a:solidFill>
                  <a:schemeClr val="dk2"/>
                </a:solidFill>
                <a:latin typeface="Plus Jakarta Sans Medium"/>
                <a:ea typeface="Plus Jakarta Sans Medium"/>
                <a:cs typeface="Plus Jakarta Sans Medium"/>
                <a:sym typeface="Plus Jakarta Sans Medium"/>
              </a:defRPr>
            </a:lvl8pPr>
            <a:lvl9pPr marL="5486263" lvl="8" indent="-389457" rtl="0">
              <a:lnSpc>
                <a:spcPct val="115000"/>
              </a:lnSpc>
              <a:spcBef>
                <a:spcPts val="0"/>
              </a:spcBef>
              <a:spcAft>
                <a:spcPts val="0"/>
              </a:spcAft>
              <a:buClr>
                <a:schemeClr val="dk2"/>
              </a:buClr>
              <a:buSzPts val="1000"/>
              <a:buFont typeface="Plus Jakarta Sans Medium"/>
              <a:buChar char="■"/>
              <a:defRPr sz="1333">
                <a:solidFill>
                  <a:schemeClr val="dk2"/>
                </a:solidFill>
                <a:latin typeface="Plus Jakarta Sans Medium"/>
                <a:ea typeface="Plus Jakarta Sans Medium"/>
                <a:cs typeface="Plus Jakarta Sans Medium"/>
                <a:sym typeface="Plus Jakarta Sans Medium"/>
              </a:defRPr>
            </a:lvl9pPr>
          </a:lstStyle>
          <a:p>
            <a:endParaRPr/>
          </a:p>
        </p:txBody>
      </p:sp>
      <p:sp>
        <p:nvSpPr>
          <p:cNvPr id="16" name="Google Shape;16;p3"/>
          <p:cNvSpPr txBox="1">
            <a:spLocks noGrp="1"/>
          </p:cNvSpPr>
          <p:nvPr>
            <p:ph type="subTitle" idx="2"/>
          </p:nvPr>
        </p:nvSpPr>
        <p:spPr>
          <a:xfrm>
            <a:off x="609600" y="1578900"/>
            <a:ext cx="10973600" cy="295402"/>
          </a:xfrm>
          <a:prstGeom prst="rect">
            <a:avLst/>
          </a:prstGeom>
        </p:spPr>
        <p:txBody>
          <a:bodyPr spcFirstLastPara="1" wrap="square" lIns="0" tIns="0" rIns="0" bIns="0" anchor="t" anchorCtr="0">
            <a:sp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17" name="Google Shape;17;p3"/>
          <p:cNvSpPr txBox="1">
            <a:spLocks noGrp="1"/>
          </p:cNvSpPr>
          <p:nvPr>
            <p:ph type="title"/>
          </p:nvPr>
        </p:nvSpPr>
        <p:spPr>
          <a:xfrm>
            <a:off x="609600" y="609600"/>
            <a:ext cx="10973600" cy="590996"/>
          </a:xfrm>
          <a:prstGeom prst="rect">
            <a:avLst/>
          </a:prstGeom>
        </p:spPr>
        <p:txBody>
          <a:bodyPr spcFirstLastPara="1" wrap="square" lIns="0" tIns="0" rIns="0" bIns="0" anchor="t" anchorCtr="0">
            <a:spAutoFit/>
          </a:bodyPr>
          <a:lstStyle>
            <a:lvl1pPr lvl="0" rtl="0">
              <a:spcBef>
                <a:spcPts val="0"/>
              </a:spcBef>
              <a:spcAft>
                <a:spcPts val="0"/>
              </a:spcAft>
              <a:buClr>
                <a:schemeClr val="dk1"/>
              </a:buClr>
              <a:buSzPts val="3200"/>
              <a:buFont typeface="Plus Jakarta Sans SemiBold"/>
              <a:buNone/>
              <a:defRPr sz="4267">
                <a:solidFill>
                  <a:schemeClr val="dk1"/>
                </a:solidFill>
                <a:latin typeface="Plus Jakarta Sans SemiBold"/>
                <a:ea typeface="Plus Jakarta Sans SemiBold"/>
                <a:cs typeface="Plus Jakarta Sans SemiBold"/>
                <a:sym typeface="Plus Jakarta Sans SemiBold"/>
              </a:defRPr>
            </a:lvl1pPr>
            <a:lvl2pPr lvl="1" rtl="0">
              <a:spcBef>
                <a:spcPts val="0"/>
              </a:spcBef>
              <a:spcAft>
                <a:spcPts val="0"/>
              </a:spcAft>
              <a:buSzPts val="3200"/>
              <a:buNone/>
              <a:defRPr>
                <a:latin typeface="Plus Jakarta Sans Medium"/>
                <a:ea typeface="Plus Jakarta Sans Medium"/>
                <a:cs typeface="Plus Jakarta Sans Medium"/>
                <a:sym typeface="Plus Jakarta Sans Medium"/>
              </a:defRPr>
            </a:lvl2pPr>
            <a:lvl3pPr lvl="2" rtl="0">
              <a:spcBef>
                <a:spcPts val="0"/>
              </a:spcBef>
              <a:spcAft>
                <a:spcPts val="0"/>
              </a:spcAft>
              <a:buSzPts val="3200"/>
              <a:buNone/>
              <a:defRPr>
                <a:latin typeface="Plus Jakarta Sans Medium"/>
                <a:ea typeface="Plus Jakarta Sans Medium"/>
                <a:cs typeface="Plus Jakarta Sans Medium"/>
                <a:sym typeface="Plus Jakarta Sans Medium"/>
              </a:defRPr>
            </a:lvl3pPr>
            <a:lvl4pPr lvl="3" rtl="0">
              <a:spcBef>
                <a:spcPts val="0"/>
              </a:spcBef>
              <a:spcAft>
                <a:spcPts val="0"/>
              </a:spcAft>
              <a:buSzPts val="3200"/>
              <a:buNone/>
              <a:defRPr>
                <a:latin typeface="Plus Jakarta Sans Medium"/>
                <a:ea typeface="Plus Jakarta Sans Medium"/>
                <a:cs typeface="Plus Jakarta Sans Medium"/>
                <a:sym typeface="Plus Jakarta Sans Medium"/>
              </a:defRPr>
            </a:lvl4pPr>
            <a:lvl5pPr lvl="4" rtl="0">
              <a:spcBef>
                <a:spcPts val="0"/>
              </a:spcBef>
              <a:spcAft>
                <a:spcPts val="0"/>
              </a:spcAft>
              <a:buSzPts val="3200"/>
              <a:buNone/>
              <a:defRPr>
                <a:latin typeface="Plus Jakarta Sans Medium"/>
                <a:ea typeface="Plus Jakarta Sans Medium"/>
                <a:cs typeface="Plus Jakarta Sans Medium"/>
                <a:sym typeface="Plus Jakarta Sans Medium"/>
              </a:defRPr>
            </a:lvl5pPr>
            <a:lvl6pPr lvl="5" rtl="0">
              <a:spcBef>
                <a:spcPts val="0"/>
              </a:spcBef>
              <a:spcAft>
                <a:spcPts val="0"/>
              </a:spcAft>
              <a:buSzPts val="3200"/>
              <a:buNone/>
              <a:defRPr>
                <a:latin typeface="Plus Jakarta Sans Medium"/>
                <a:ea typeface="Plus Jakarta Sans Medium"/>
                <a:cs typeface="Plus Jakarta Sans Medium"/>
                <a:sym typeface="Plus Jakarta Sans Medium"/>
              </a:defRPr>
            </a:lvl6pPr>
            <a:lvl7pPr lvl="6" rtl="0">
              <a:spcBef>
                <a:spcPts val="0"/>
              </a:spcBef>
              <a:spcAft>
                <a:spcPts val="0"/>
              </a:spcAft>
              <a:buSzPts val="3200"/>
              <a:buNone/>
              <a:defRPr>
                <a:latin typeface="Plus Jakarta Sans Medium"/>
                <a:ea typeface="Plus Jakarta Sans Medium"/>
                <a:cs typeface="Plus Jakarta Sans Medium"/>
                <a:sym typeface="Plus Jakarta Sans Medium"/>
              </a:defRPr>
            </a:lvl7pPr>
            <a:lvl8pPr lvl="7" rtl="0">
              <a:spcBef>
                <a:spcPts val="0"/>
              </a:spcBef>
              <a:spcAft>
                <a:spcPts val="0"/>
              </a:spcAft>
              <a:buSzPts val="3200"/>
              <a:buNone/>
              <a:defRPr>
                <a:latin typeface="Plus Jakarta Sans Medium"/>
                <a:ea typeface="Plus Jakarta Sans Medium"/>
                <a:cs typeface="Plus Jakarta Sans Medium"/>
                <a:sym typeface="Plus Jakarta Sans Medium"/>
              </a:defRPr>
            </a:lvl8pPr>
            <a:lvl9pPr lvl="8" rtl="0">
              <a:spcBef>
                <a:spcPts val="0"/>
              </a:spcBef>
              <a:spcAft>
                <a:spcPts val="0"/>
              </a:spcAft>
              <a:buSzPts val="3200"/>
              <a:buNone/>
              <a:defRPr>
                <a:latin typeface="Plus Jakarta Sans Medium"/>
                <a:ea typeface="Plus Jakarta Sans Medium"/>
                <a:cs typeface="Plus Jakarta Sans Medium"/>
                <a:sym typeface="Plus Jakarta Sans Medium"/>
              </a:defRPr>
            </a:lvl9pPr>
          </a:lstStyle>
          <a:p>
            <a:endParaRPr/>
          </a:p>
        </p:txBody>
      </p:sp>
    </p:spTree>
    <p:extLst>
      <p:ext uri="{BB962C8B-B14F-4D97-AF65-F5344CB8AC3E}">
        <p14:creationId xmlns:p14="http://schemas.microsoft.com/office/powerpoint/2010/main" val="40982463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hirds / Light / Text Right">
  <p:cSld name="Thirds / Light / Text Right">
    <p:bg>
      <p:bgPr>
        <a:solidFill>
          <a:schemeClr val="lt1"/>
        </a:solidFill>
        <a:effectLst/>
      </p:bgPr>
    </p:bg>
    <p:spTree>
      <p:nvGrpSpPr>
        <p:cNvPr id="1" name="Shape 53"/>
        <p:cNvGrpSpPr/>
        <p:nvPr/>
      </p:nvGrpSpPr>
      <p:grpSpPr>
        <a:xfrm>
          <a:off x="0" y="0"/>
          <a:ext cx="0" cy="0"/>
          <a:chOff x="0" y="0"/>
          <a:chExt cx="0" cy="0"/>
        </a:xfrm>
      </p:grpSpPr>
      <p:sp>
        <p:nvSpPr>
          <p:cNvPr id="54" name="Google Shape;54;p10"/>
          <p:cNvSpPr/>
          <p:nvPr/>
        </p:nvSpPr>
        <p:spPr>
          <a:xfrm>
            <a:off x="0" y="-67"/>
            <a:ext cx="4060000" cy="6858000"/>
          </a:xfrm>
          <a:prstGeom prst="rect">
            <a:avLst/>
          </a:prstGeom>
          <a:solidFill>
            <a:srgbClr val="F7F7F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 name="Google Shape;55;p10"/>
          <p:cNvSpPr txBox="1">
            <a:spLocks noGrp="1"/>
          </p:cNvSpPr>
          <p:nvPr>
            <p:ph type="sldNum" idx="12"/>
          </p:nvPr>
        </p:nvSpPr>
        <p:spPr>
          <a:xfrm>
            <a:off x="11077200" y="6453900"/>
            <a:ext cx="1114800" cy="404000"/>
          </a:xfrm>
          <a:prstGeom prst="rect">
            <a:avLst/>
          </a:prstGeom>
        </p:spPr>
        <p:txBody>
          <a:bodyPr spcFirstLastPara="1" wrap="square" lIns="91425" tIns="91425" rIns="118850"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
        <p:nvSpPr>
          <p:cNvPr id="56" name="Google Shape;56;p10"/>
          <p:cNvSpPr txBox="1">
            <a:spLocks noGrp="1"/>
          </p:cNvSpPr>
          <p:nvPr>
            <p:ph type="body" idx="1"/>
          </p:nvPr>
        </p:nvSpPr>
        <p:spPr>
          <a:xfrm>
            <a:off x="4668933" y="2885933"/>
            <a:ext cx="6914400" cy="235898"/>
          </a:xfrm>
          <a:prstGeom prst="rect">
            <a:avLst/>
          </a:prstGeom>
        </p:spPr>
        <p:txBody>
          <a:bodyPr spcFirstLastPara="1" wrap="square" lIns="0" tIns="0" rIns="0" bIns="0" anchor="t" anchorCtr="0">
            <a:spAutoFit/>
          </a:bodyPr>
          <a:lstStyle>
            <a:lvl1pPr marL="609585" lvl="0" indent="-389457" rtl="0">
              <a:lnSpc>
                <a:spcPct val="115000"/>
              </a:lnSpc>
              <a:spcBef>
                <a:spcPts val="0"/>
              </a:spcBef>
              <a:spcAft>
                <a:spcPts val="0"/>
              </a:spcAft>
              <a:buSzPts val="1000"/>
              <a:buFont typeface="Plus Jakarta Sans Medium"/>
              <a:buChar char="●"/>
              <a:defRPr sz="1333">
                <a:latin typeface="Plus Jakarta Sans Medium"/>
                <a:ea typeface="Plus Jakarta Sans Medium"/>
                <a:cs typeface="Plus Jakarta Sans Medium"/>
                <a:sym typeface="Plus Jakarta Sans Medium"/>
              </a:defRPr>
            </a:lvl1pPr>
            <a:lvl2pPr marL="1219170" lvl="1" indent="-389457" rtl="0">
              <a:lnSpc>
                <a:spcPct val="115000"/>
              </a:lnSpc>
              <a:spcBef>
                <a:spcPts val="0"/>
              </a:spcBef>
              <a:spcAft>
                <a:spcPts val="0"/>
              </a:spcAft>
              <a:buSzPts val="1000"/>
              <a:buFont typeface="Plus Jakarta Sans Medium"/>
              <a:buChar char="○"/>
              <a:defRPr sz="1333">
                <a:latin typeface="Plus Jakarta Sans Medium"/>
                <a:ea typeface="Plus Jakarta Sans Medium"/>
                <a:cs typeface="Plus Jakarta Sans Medium"/>
                <a:sym typeface="Plus Jakarta Sans Medium"/>
              </a:defRPr>
            </a:lvl2pPr>
            <a:lvl3pPr marL="1828754" lvl="2" indent="-389457" rtl="0">
              <a:lnSpc>
                <a:spcPct val="115000"/>
              </a:lnSpc>
              <a:spcBef>
                <a:spcPts val="0"/>
              </a:spcBef>
              <a:spcAft>
                <a:spcPts val="0"/>
              </a:spcAft>
              <a:buSzPts val="1000"/>
              <a:buFont typeface="Plus Jakarta Sans Medium"/>
              <a:buChar char="■"/>
              <a:defRPr sz="1333">
                <a:latin typeface="Plus Jakarta Sans Medium"/>
                <a:ea typeface="Plus Jakarta Sans Medium"/>
                <a:cs typeface="Plus Jakarta Sans Medium"/>
                <a:sym typeface="Plus Jakarta Sans Medium"/>
              </a:defRPr>
            </a:lvl3pPr>
            <a:lvl4pPr marL="2438339" lvl="3" indent="-389457" rtl="0">
              <a:lnSpc>
                <a:spcPct val="115000"/>
              </a:lnSpc>
              <a:spcBef>
                <a:spcPts val="0"/>
              </a:spcBef>
              <a:spcAft>
                <a:spcPts val="0"/>
              </a:spcAft>
              <a:buSzPts val="1000"/>
              <a:buFont typeface="Plus Jakarta Sans Medium"/>
              <a:buChar char="●"/>
              <a:defRPr sz="1333">
                <a:latin typeface="Plus Jakarta Sans Medium"/>
                <a:ea typeface="Plus Jakarta Sans Medium"/>
                <a:cs typeface="Plus Jakarta Sans Medium"/>
                <a:sym typeface="Plus Jakarta Sans Medium"/>
              </a:defRPr>
            </a:lvl4pPr>
            <a:lvl5pPr marL="3047924" lvl="4" indent="-389457" rtl="0">
              <a:lnSpc>
                <a:spcPct val="115000"/>
              </a:lnSpc>
              <a:spcBef>
                <a:spcPts val="0"/>
              </a:spcBef>
              <a:spcAft>
                <a:spcPts val="0"/>
              </a:spcAft>
              <a:buSzPts val="1000"/>
              <a:buFont typeface="Plus Jakarta Sans Medium"/>
              <a:buChar char="○"/>
              <a:defRPr sz="1333">
                <a:latin typeface="Plus Jakarta Sans Medium"/>
                <a:ea typeface="Plus Jakarta Sans Medium"/>
                <a:cs typeface="Plus Jakarta Sans Medium"/>
                <a:sym typeface="Plus Jakarta Sans Medium"/>
              </a:defRPr>
            </a:lvl5pPr>
            <a:lvl6pPr marL="3657509" lvl="5" indent="-389457" rtl="0">
              <a:lnSpc>
                <a:spcPct val="115000"/>
              </a:lnSpc>
              <a:spcBef>
                <a:spcPts val="0"/>
              </a:spcBef>
              <a:spcAft>
                <a:spcPts val="0"/>
              </a:spcAft>
              <a:buSzPts val="1000"/>
              <a:buFont typeface="Plus Jakarta Sans Medium"/>
              <a:buChar char="■"/>
              <a:defRPr sz="1333">
                <a:latin typeface="Plus Jakarta Sans Medium"/>
                <a:ea typeface="Plus Jakarta Sans Medium"/>
                <a:cs typeface="Plus Jakarta Sans Medium"/>
                <a:sym typeface="Plus Jakarta Sans Medium"/>
              </a:defRPr>
            </a:lvl6pPr>
            <a:lvl7pPr marL="4267093" lvl="6" indent="-389457" rtl="0">
              <a:lnSpc>
                <a:spcPct val="115000"/>
              </a:lnSpc>
              <a:spcBef>
                <a:spcPts val="0"/>
              </a:spcBef>
              <a:spcAft>
                <a:spcPts val="0"/>
              </a:spcAft>
              <a:buSzPts val="1000"/>
              <a:buFont typeface="Plus Jakarta Sans Medium"/>
              <a:buChar char="●"/>
              <a:defRPr sz="1333">
                <a:latin typeface="Plus Jakarta Sans Medium"/>
                <a:ea typeface="Plus Jakarta Sans Medium"/>
                <a:cs typeface="Plus Jakarta Sans Medium"/>
                <a:sym typeface="Plus Jakarta Sans Medium"/>
              </a:defRPr>
            </a:lvl7pPr>
            <a:lvl8pPr marL="4876678" lvl="7" indent="-389457" rtl="0">
              <a:lnSpc>
                <a:spcPct val="115000"/>
              </a:lnSpc>
              <a:spcBef>
                <a:spcPts val="0"/>
              </a:spcBef>
              <a:spcAft>
                <a:spcPts val="0"/>
              </a:spcAft>
              <a:buSzPts val="1000"/>
              <a:buFont typeface="Plus Jakarta Sans Medium"/>
              <a:buChar char="○"/>
              <a:defRPr sz="1333">
                <a:latin typeface="Plus Jakarta Sans Medium"/>
                <a:ea typeface="Plus Jakarta Sans Medium"/>
                <a:cs typeface="Plus Jakarta Sans Medium"/>
                <a:sym typeface="Plus Jakarta Sans Medium"/>
              </a:defRPr>
            </a:lvl8pPr>
            <a:lvl9pPr marL="5486263" lvl="8" indent="-389457" rtl="0">
              <a:lnSpc>
                <a:spcPct val="115000"/>
              </a:lnSpc>
              <a:spcBef>
                <a:spcPts val="0"/>
              </a:spcBef>
              <a:spcAft>
                <a:spcPts val="0"/>
              </a:spcAft>
              <a:buSzPts val="1000"/>
              <a:buFont typeface="Plus Jakarta Sans Medium"/>
              <a:buChar char="■"/>
              <a:defRPr sz="1333">
                <a:latin typeface="Plus Jakarta Sans Medium"/>
                <a:ea typeface="Plus Jakarta Sans Medium"/>
                <a:cs typeface="Plus Jakarta Sans Medium"/>
                <a:sym typeface="Plus Jakarta Sans Medium"/>
              </a:defRPr>
            </a:lvl9pPr>
          </a:lstStyle>
          <a:p>
            <a:endParaRPr/>
          </a:p>
        </p:txBody>
      </p:sp>
      <p:sp>
        <p:nvSpPr>
          <p:cNvPr id="57" name="Google Shape;57;p10"/>
          <p:cNvSpPr txBox="1">
            <a:spLocks noGrp="1"/>
          </p:cNvSpPr>
          <p:nvPr>
            <p:ph type="subTitle" idx="2"/>
          </p:nvPr>
        </p:nvSpPr>
        <p:spPr>
          <a:xfrm>
            <a:off x="4668933" y="2096733"/>
            <a:ext cx="6914400" cy="295402"/>
          </a:xfrm>
          <a:prstGeom prst="rect">
            <a:avLst/>
          </a:prstGeom>
        </p:spPr>
        <p:txBody>
          <a:bodyPr spcFirstLastPara="1" wrap="square" lIns="0" tIns="0" rIns="0" bIns="0" anchor="t" anchorCtr="0">
            <a:spAutoFit/>
          </a:bodyPr>
          <a:lstStyle>
            <a:lvl1pPr lvl="0" rtl="0">
              <a:spcBef>
                <a:spcPts val="0"/>
              </a:spcBef>
              <a:spcAft>
                <a:spcPts val="0"/>
              </a:spcAft>
              <a:buSzPts val="1600"/>
              <a:buNone/>
              <a:defRPr sz="2133"/>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58" name="Google Shape;58;p10"/>
          <p:cNvSpPr txBox="1">
            <a:spLocks noGrp="1"/>
          </p:cNvSpPr>
          <p:nvPr>
            <p:ph type="title"/>
          </p:nvPr>
        </p:nvSpPr>
        <p:spPr>
          <a:xfrm>
            <a:off x="4668800" y="609600"/>
            <a:ext cx="6914400" cy="590996"/>
          </a:xfrm>
          <a:prstGeom prst="rect">
            <a:avLst/>
          </a:prstGeom>
        </p:spPr>
        <p:txBody>
          <a:bodyPr spcFirstLastPara="1" wrap="square" lIns="0" tIns="0" rIns="0" bIns="0" anchor="t" anchorCtr="0">
            <a:spAutoFit/>
          </a:bodyPr>
          <a:lstStyle>
            <a:lvl1pPr lvl="0" rtl="0">
              <a:spcBef>
                <a:spcPts val="0"/>
              </a:spcBef>
              <a:spcAft>
                <a:spcPts val="0"/>
              </a:spcAft>
              <a:buSzPts val="3200"/>
              <a:buFont typeface="Plus Jakarta Sans SemiBold"/>
              <a:buNone/>
              <a:defRPr sz="4267">
                <a:latin typeface="Plus Jakarta Sans SemiBold"/>
                <a:ea typeface="Plus Jakarta Sans SemiBold"/>
                <a:cs typeface="Plus Jakarta Sans SemiBold"/>
                <a:sym typeface="Plus Jakarta Sans SemiBold"/>
              </a:defRPr>
            </a:lvl1pPr>
            <a:lvl2pPr lvl="1" rtl="0">
              <a:spcBef>
                <a:spcPts val="0"/>
              </a:spcBef>
              <a:spcAft>
                <a:spcPts val="0"/>
              </a:spcAft>
              <a:buSzPts val="3200"/>
              <a:buNone/>
              <a:defRPr>
                <a:latin typeface="Plus Jakarta Sans Medium"/>
                <a:ea typeface="Plus Jakarta Sans Medium"/>
                <a:cs typeface="Plus Jakarta Sans Medium"/>
                <a:sym typeface="Plus Jakarta Sans Medium"/>
              </a:defRPr>
            </a:lvl2pPr>
            <a:lvl3pPr lvl="2" rtl="0">
              <a:spcBef>
                <a:spcPts val="0"/>
              </a:spcBef>
              <a:spcAft>
                <a:spcPts val="0"/>
              </a:spcAft>
              <a:buSzPts val="3200"/>
              <a:buNone/>
              <a:defRPr>
                <a:latin typeface="Plus Jakarta Sans Medium"/>
                <a:ea typeface="Plus Jakarta Sans Medium"/>
                <a:cs typeface="Plus Jakarta Sans Medium"/>
                <a:sym typeface="Plus Jakarta Sans Medium"/>
              </a:defRPr>
            </a:lvl3pPr>
            <a:lvl4pPr lvl="3" rtl="0">
              <a:spcBef>
                <a:spcPts val="0"/>
              </a:spcBef>
              <a:spcAft>
                <a:spcPts val="0"/>
              </a:spcAft>
              <a:buSzPts val="3200"/>
              <a:buNone/>
              <a:defRPr>
                <a:latin typeface="Plus Jakarta Sans Medium"/>
                <a:ea typeface="Plus Jakarta Sans Medium"/>
                <a:cs typeface="Plus Jakarta Sans Medium"/>
                <a:sym typeface="Plus Jakarta Sans Medium"/>
              </a:defRPr>
            </a:lvl4pPr>
            <a:lvl5pPr lvl="4" rtl="0">
              <a:spcBef>
                <a:spcPts val="0"/>
              </a:spcBef>
              <a:spcAft>
                <a:spcPts val="0"/>
              </a:spcAft>
              <a:buSzPts val="3200"/>
              <a:buNone/>
              <a:defRPr>
                <a:latin typeface="Plus Jakarta Sans Medium"/>
                <a:ea typeface="Plus Jakarta Sans Medium"/>
                <a:cs typeface="Plus Jakarta Sans Medium"/>
                <a:sym typeface="Plus Jakarta Sans Medium"/>
              </a:defRPr>
            </a:lvl5pPr>
            <a:lvl6pPr lvl="5" rtl="0">
              <a:spcBef>
                <a:spcPts val="0"/>
              </a:spcBef>
              <a:spcAft>
                <a:spcPts val="0"/>
              </a:spcAft>
              <a:buSzPts val="3200"/>
              <a:buNone/>
              <a:defRPr>
                <a:latin typeface="Plus Jakarta Sans Medium"/>
                <a:ea typeface="Plus Jakarta Sans Medium"/>
                <a:cs typeface="Plus Jakarta Sans Medium"/>
                <a:sym typeface="Plus Jakarta Sans Medium"/>
              </a:defRPr>
            </a:lvl6pPr>
            <a:lvl7pPr lvl="6" rtl="0">
              <a:spcBef>
                <a:spcPts val="0"/>
              </a:spcBef>
              <a:spcAft>
                <a:spcPts val="0"/>
              </a:spcAft>
              <a:buSzPts val="3200"/>
              <a:buNone/>
              <a:defRPr>
                <a:latin typeface="Plus Jakarta Sans Medium"/>
                <a:ea typeface="Plus Jakarta Sans Medium"/>
                <a:cs typeface="Plus Jakarta Sans Medium"/>
                <a:sym typeface="Plus Jakarta Sans Medium"/>
              </a:defRPr>
            </a:lvl7pPr>
            <a:lvl8pPr lvl="7" rtl="0">
              <a:spcBef>
                <a:spcPts val="0"/>
              </a:spcBef>
              <a:spcAft>
                <a:spcPts val="0"/>
              </a:spcAft>
              <a:buSzPts val="3200"/>
              <a:buNone/>
              <a:defRPr>
                <a:latin typeface="Plus Jakarta Sans Medium"/>
                <a:ea typeface="Plus Jakarta Sans Medium"/>
                <a:cs typeface="Plus Jakarta Sans Medium"/>
                <a:sym typeface="Plus Jakarta Sans Medium"/>
              </a:defRPr>
            </a:lvl8pPr>
            <a:lvl9pPr lvl="8" rtl="0">
              <a:spcBef>
                <a:spcPts val="0"/>
              </a:spcBef>
              <a:spcAft>
                <a:spcPts val="0"/>
              </a:spcAft>
              <a:buSzPts val="3200"/>
              <a:buNone/>
              <a:defRPr>
                <a:latin typeface="Plus Jakarta Sans Medium"/>
                <a:ea typeface="Plus Jakarta Sans Medium"/>
                <a:cs typeface="Plus Jakarta Sans Medium"/>
                <a:sym typeface="Plus Jakarta Sans Medium"/>
              </a:defRPr>
            </a:lvl9pPr>
          </a:lstStyle>
          <a:p>
            <a:endParaRPr/>
          </a:p>
        </p:txBody>
      </p:sp>
    </p:spTree>
    <p:extLst>
      <p:ext uri="{BB962C8B-B14F-4D97-AF65-F5344CB8AC3E}">
        <p14:creationId xmlns:p14="http://schemas.microsoft.com/office/powerpoint/2010/main" val="15264368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Speaker - Intro">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836B5B-177E-9130-6FD4-1DF7412B3C92}"/>
              </a:ext>
            </a:extLst>
          </p:cNvPr>
          <p:cNvPicPr>
            <a:picLocks/>
          </p:cNvPicPr>
          <p:nvPr userDrawn="1"/>
        </p:nvPicPr>
        <p:blipFill>
          <a:blip r:embed="rId2" cstate="email">
            <a:extLst>
              <a:ext uri="{BEBA8EAE-BF5A-486C-A8C5-ECC9F3942E4B}">
                <a14:imgProps xmlns:a14="http://schemas.microsoft.com/office/drawing/2010/main">
                  <a14:imgLayer r:embed="rId3">
                    <a14:imgEffect>
                      <a14:brightnessContrast bright="1000" contrast="300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6" name="glow">
            <a:extLst>
              <a:ext uri="{FF2B5EF4-FFF2-40B4-BE49-F238E27FC236}">
                <a16:creationId xmlns:a16="http://schemas.microsoft.com/office/drawing/2014/main" id="{27F887FC-5658-1613-D7BA-BCB2373394C0}"/>
              </a:ext>
            </a:extLst>
          </p:cNvPr>
          <p:cNvPicPr>
            <a:picLocks noChangeAspect="1"/>
          </p:cNvPicPr>
          <p:nvPr userDrawn="1"/>
        </p:nvPicPr>
        <p:blipFill>
          <a:blip r:embed="rId4">
            <a:alphaModFix amt="43000"/>
          </a:blip>
          <a:stretch>
            <a:fillRect/>
          </a:stretch>
        </p:blipFill>
        <p:spPr>
          <a:xfrm rot="9309018" flipH="1">
            <a:off x="-3909094" y="605346"/>
            <a:ext cx="17042494" cy="12727977"/>
          </a:xfrm>
          <a:prstGeom prst="rect">
            <a:avLst/>
          </a:prstGeom>
        </p:spPr>
      </p:pic>
      <p:sp>
        <p:nvSpPr>
          <p:cNvPr id="10" name="Rectangle 9">
            <a:extLst>
              <a:ext uri="{FF2B5EF4-FFF2-40B4-BE49-F238E27FC236}">
                <a16:creationId xmlns:a16="http://schemas.microsoft.com/office/drawing/2014/main" id="{8DD71A06-7D48-F556-5F33-E7BBB25F5862}"/>
              </a:ext>
            </a:extLst>
          </p:cNvPr>
          <p:cNvSpPr/>
          <p:nvPr userDrawn="1"/>
        </p:nvSpPr>
        <p:spPr>
          <a:xfrm rot="10800000">
            <a:off x="-3002197" y="-2047413"/>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Aptos" panose="020B0004020202020204" pitchFamily="34" charset="0"/>
            </a:endParaRPr>
          </a:p>
        </p:txBody>
      </p:sp>
      <p:pic>
        <p:nvPicPr>
          <p:cNvPr id="8" name="Picture 7" descr="A black background with many small colored dots&#10;&#10;Description automatically generated">
            <a:extLst>
              <a:ext uri="{FF2B5EF4-FFF2-40B4-BE49-F238E27FC236}">
                <a16:creationId xmlns:a16="http://schemas.microsoft.com/office/drawing/2014/main" id="{7720AF81-F389-4D2F-3165-5F677728379A}"/>
              </a:ext>
            </a:extLst>
          </p:cNvPr>
          <p:cNvPicPr>
            <a:picLocks noChangeAspect="1"/>
          </p:cNvPicPr>
          <p:nvPr userDrawn="1"/>
        </p:nvPicPr>
        <p:blipFill rotWithShape="1">
          <a:blip r:embed="rId5" cstate="print">
            <a:extLst>
              <a:ext uri="{28A0092B-C50C-407E-A947-70E740481C1C}">
                <a14:useLocalDpi xmlns:a14="http://schemas.microsoft.com/office/drawing/2010/main" val="0"/>
              </a:ext>
            </a:extLst>
          </a:blip>
          <a:srcRect l="3" r="-4023"/>
          <a:stretch>
            <a:fillRect/>
          </a:stretch>
        </p:blipFill>
        <p:spPr>
          <a:xfrm rot="5400000" flipV="1">
            <a:off x="-4590318" y="4264306"/>
            <a:ext cx="8586301" cy="5410059"/>
          </a:xfrm>
          <a:prstGeom prst="rect">
            <a:avLst/>
          </a:prstGeom>
        </p:spPr>
      </p:pic>
      <p:sp>
        <p:nvSpPr>
          <p:cNvPr id="22" name="Picture Placeholder 19">
            <a:extLst>
              <a:ext uri="{FF2B5EF4-FFF2-40B4-BE49-F238E27FC236}">
                <a16:creationId xmlns:a16="http://schemas.microsoft.com/office/drawing/2014/main" id="{3B86C2E9-BE9F-226F-E634-C19F9250557A}"/>
              </a:ext>
            </a:extLst>
          </p:cNvPr>
          <p:cNvSpPr>
            <a:spLocks noGrp="1"/>
          </p:cNvSpPr>
          <p:nvPr>
            <p:ph type="pic" sz="quarter" idx="13"/>
          </p:nvPr>
        </p:nvSpPr>
        <p:spPr>
          <a:xfrm>
            <a:off x="1026074" y="1947092"/>
            <a:ext cx="2245029" cy="2245029"/>
          </a:xfrm>
          <a:prstGeom prst="ellipse">
            <a:avLst/>
          </a:prstGeom>
          <a:solidFill>
            <a:schemeClr val="bg1">
              <a:alpha val="42000"/>
            </a:schemeClr>
          </a:solidFill>
        </p:spPr>
        <p:txBody>
          <a:bodyPr/>
          <a:lstStyle/>
          <a:p>
            <a:endParaRPr lang="en-US"/>
          </a:p>
        </p:txBody>
      </p:sp>
      <p:sp>
        <p:nvSpPr>
          <p:cNvPr id="28" name="Text Placeholder 4">
            <a:extLst>
              <a:ext uri="{FF2B5EF4-FFF2-40B4-BE49-F238E27FC236}">
                <a16:creationId xmlns:a16="http://schemas.microsoft.com/office/drawing/2014/main" id="{026B0FFB-EBB6-B869-4192-8AE67B0F31C5}"/>
              </a:ext>
            </a:extLst>
          </p:cNvPr>
          <p:cNvSpPr>
            <a:spLocks noGrp="1"/>
          </p:cNvSpPr>
          <p:nvPr>
            <p:ph type="body" sz="quarter" idx="15" hasCustomPrompt="1"/>
          </p:nvPr>
        </p:nvSpPr>
        <p:spPr>
          <a:xfrm>
            <a:off x="358791" y="4883181"/>
            <a:ext cx="3629929" cy="258092"/>
          </a:xfrm>
        </p:spPr>
        <p:txBody>
          <a:bodyPr>
            <a:noAutofit/>
          </a:bodyPr>
          <a:lstStyle>
            <a:lvl1pPr marL="0" indent="0" algn="ctr">
              <a:buFontTx/>
              <a:buNone/>
              <a:defRPr kumimoji="0" lang="en-US" sz="1600" u="none" strike="noStrike" kern="1200" cap="none" spc="0" normalizeH="0" baseline="0" dirty="0">
                <a:ln>
                  <a:noFill/>
                </a:ln>
                <a:solidFill>
                  <a:schemeClr val="tx1"/>
                </a:solidFill>
                <a:effectLst/>
                <a:uLnTx/>
                <a:uFillTx/>
                <a:latin typeface="Aptos" panose="020B0004020202020204" pitchFamily="34" charset="0"/>
                <a:ea typeface="+mn-ea"/>
                <a:cs typeface="+mn-cs"/>
              </a:defRPr>
            </a:lvl1pPr>
            <a:lvl2pPr>
              <a:defRPr kumimoji="0" lang="en-US" sz="2800" b="1" i="0" u="none" strike="noStrike" kern="1200" cap="none" spc="0" normalizeH="0" baseline="0" dirty="0" smtClean="0">
                <a:ln>
                  <a:noFill/>
                </a:ln>
                <a:solidFill>
                  <a:schemeClr val="tx1"/>
                </a:solidFill>
                <a:effectLst/>
                <a:uLnTx/>
                <a:uFillTx/>
                <a:latin typeface="+mn-lt"/>
                <a:ea typeface="+mn-ea"/>
                <a:cs typeface="+mn-cs"/>
              </a:defRPr>
            </a:lvl2pPr>
            <a:lvl3pPr>
              <a:defRPr kumimoji="0" lang="en-US" sz="2800" b="1" i="0" u="none" strike="noStrike" kern="1200" cap="none" spc="0" normalizeH="0" baseline="0" dirty="0" smtClean="0">
                <a:ln>
                  <a:noFill/>
                </a:ln>
                <a:solidFill>
                  <a:schemeClr val="tx1"/>
                </a:solidFill>
                <a:effectLst/>
                <a:uLnTx/>
                <a:uFillTx/>
                <a:latin typeface="+mn-lt"/>
                <a:ea typeface="+mn-ea"/>
                <a:cs typeface="+mn-cs"/>
              </a:defRPr>
            </a:lvl3pPr>
            <a:lvl4pPr>
              <a:defRPr kumimoji="0" lang="en-US" sz="2800" b="1" i="0" u="none" strike="noStrike" kern="1200" cap="none" spc="0" normalizeH="0" baseline="0" dirty="0" smtClean="0">
                <a:ln>
                  <a:noFill/>
                </a:ln>
                <a:solidFill>
                  <a:schemeClr val="tx1"/>
                </a:solidFill>
                <a:effectLst/>
                <a:uLnTx/>
                <a:uFillTx/>
                <a:latin typeface="+mn-lt"/>
                <a:ea typeface="+mn-ea"/>
                <a:cs typeface="+mn-cs"/>
              </a:defRPr>
            </a:lvl4pPr>
            <a:lvl5pPr>
              <a:defRPr kumimoji="0" lang="en-US" sz="2800" b="1" i="0" u="none" strike="noStrike" kern="1200" cap="none" spc="0" normalizeH="0" baseline="0" dirty="0">
                <a:ln>
                  <a:noFill/>
                </a:ln>
                <a:solidFill>
                  <a:schemeClr val="tx1"/>
                </a:solidFill>
                <a:effectLst/>
                <a:uLnTx/>
                <a:uFillTx/>
                <a:latin typeface="+mn-lt"/>
                <a:ea typeface="+mn-ea"/>
                <a:cs typeface="+mn-cs"/>
              </a:defRPr>
            </a:lvl5pPr>
          </a:lstStyle>
          <a:p>
            <a:pPr lvl="0"/>
            <a:r>
              <a:rPr lang="en-US"/>
              <a:t>Title</a:t>
            </a:r>
          </a:p>
        </p:txBody>
      </p:sp>
      <p:sp>
        <p:nvSpPr>
          <p:cNvPr id="29" name="Text Placeholder 4">
            <a:extLst>
              <a:ext uri="{FF2B5EF4-FFF2-40B4-BE49-F238E27FC236}">
                <a16:creationId xmlns:a16="http://schemas.microsoft.com/office/drawing/2014/main" id="{5C8F3743-508E-7145-C76D-4B86927AB938}"/>
              </a:ext>
            </a:extLst>
          </p:cNvPr>
          <p:cNvSpPr>
            <a:spLocks noGrp="1"/>
          </p:cNvSpPr>
          <p:nvPr>
            <p:ph type="body" sz="quarter" idx="16" hasCustomPrompt="1"/>
          </p:nvPr>
        </p:nvSpPr>
        <p:spPr>
          <a:xfrm>
            <a:off x="358792" y="5166395"/>
            <a:ext cx="3629927" cy="258091"/>
          </a:xfrm>
        </p:spPr>
        <p:txBody>
          <a:bodyPr>
            <a:noAutofit/>
          </a:bodyPr>
          <a:lstStyle>
            <a:lvl1pPr marL="0" indent="0" algn="ctr">
              <a:buFontTx/>
              <a:buNone/>
              <a:defRPr kumimoji="0" lang="en-US" sz="1600" u="none" strike="noStrike" kern="1200" cap="none" spc="0" normalizeH="0" baseline="0" dirty="0">
                <a:ln>
                  <a:noFill/>
                </a:ln>
                <a:solidFill>
                  <a:schemeClr val="tx1"/>
                </a:solidFill>
                <a:effectLst/>
                <a:uLnTx/>
                <a:uFillTx/>
                <a:latin typeface="Aptos" panose="020B0004020202020204" pitchFamily="34" charset="0"/>
                <a:ea typeface="+mn-ea"/>
                <a:cs typeface="+mn-cs"/>
              </a:defRPr>
            </a:lvl1pPr>
            <a:lvl2pPr>
              <a:defRPr kumimoji="0" lang="en-US" sz="2800" b="1" i="0" u="none" strike="noStrike" kern="1200" cap="none" spc="0" normalizeH="0" baseline="0" dirty="0" smtClean="0">
                <a:ln>
                  <a:noFill/>
                </a:ln>
                <a:solidFill>
                  <a:schemeClr val="tx1"/>
                </a:solidFill>
                <a:effectLst/>
                <a:uLnTx/>
                <a:uFillTx/>
                <a:latin typeface="+mn-lt"/>
                <a:ea typeface="+mn-ea"/>
                <a:cs typeface="+mn-cs"/>
              </a:defRPr>
            </a:lvl2pPr>
            <a:lvl3pPr>
              <a:defRPr kumimoji="0" lang="en-US" sz="2800" b="1" i="0" u="none" strike="noStrike" kern="1200" cap="none" spc="0" normalizeH="0" baseline="0" dirty="0" smtClean="0">
                <a:ln>
                  <a:noFill/>
                </a:ln>
                <a:solidFill>
                  <a:schemeClr val="tx1"/>
                </a:solidFill>
                <a:effectLst/>
                <a:uLnTx/>
                <a:uFillTx/>
                <a:latin typeface="+mn-lt"/>
                <a:ea typeface="+mn-ea"/>
                <a:cs typeface="+mn-cs"/>
              </a:defRPr>
            </a:lvl3pPr>
            <a:lvl4pPr>
              <a:defRPr kumimoji="0" lang="en-US" sz="2800" b="1" i="0" u="none" strike="noStrike" kern="1200" cap="none" spc="0" normalizeH="0" baseline="0" dirty="0" smtClean="0">
                <a:ln>
                  <a:noFill/>
                </a:ln>
                <a:solidFill>
                  <a:schemeClr val="tx1"/>
                </a:solidFill>
                <a:effectLst/>
                <a:uLnTx/>
                <a:uFillTx/>
                <a:latin typeface="+mn-lt"/>
                <a:ea typeface="+mn-ea"/>
                <a:cs typeface="+mn-cs"/>
              </a:defRPr>
            </a:lvl4pPr>
            <a:lvl5pPr>
              <a:defRPr kumimoji="0" lang="en-US" sz="2800" b="1" i="0" u="none" strike="noStrike" kern="1200" cap="none" spc="0" normalizeH="0" baseline="0" dirty="0">
                <a:ln>
                  <a:noFill/>
                </a:ln>
                <a:solidFill>
                  <a:schemeClr val="tx1"/>
                </a:solidFill>
                <a:effectLst/>
                <a:uLnTx/>
                <a:uFillTx/>
                <a:latin typeface="+mn-lt"/>
                <a:ea typeface="+mn-ea"/>
                <a:cs typeface="+mn-cs"/>
              </a:defRPr>
            </a:lvl5pPr>
          </a:lstStyle>
          <a:p>
            <a:pPr lvl="0"/>
            <a:r>
              <a:rPr lang="en-US"/>
              <a:t>Company</a:t>
            </a:r>
          </a:p>
        </p:txBody>
      </p:sp>
      <p:sp>
        <p:nvSpPr>
          <p:cNvPr id="33" name="Picture Placeholder 19">
            <a:extLst>
              <a:ext uri="{FF2B5EF4-FFF2-40B4-BE49-F238E27FC236}">
                <a16:creationId xmlns:a16="http://schemas.microsoft.com/office/drawing/2014/main" id="{57C6AFE7-213F-5B29-8028-B1815DEEA235}"/>
              </a:ext>
            </a:extLst>
          </p:cNvPr>
          <p:cNvSpPr>
            <a:spLocks noGrp="1"/>
          </p:cNvSpPr>
          <p:nvPr>
            <p:ph type="pic" sz="quarter" idx="17"/>
          </p:nvPr>
        </p:nvSpPr>
        <p:spPr>
          <a:xfrm>
            <a:off x="4917388" y="1947092"/>
            <a:ext cx="2245029" cy="2245029"/>
          </a:xfrm>
          <a:prstGeom prst="ellipse">
            <a:avLst/>
          </a:prstGeom>
          <a:solidFill>
            <a:schemeClr val="bg1">
              <a:alpha val="42000"/>
            </a:schemeClr>
          </a:solidFill>
        </p:spPr>
        <p:txBody>
          <a:bodyPr/>
          <a:lstStyle/>
          <a:p>
            <a:endParaRPr lang="en-US"/>
          </a:p>
        </p:txBody>
      </p:sp>
      <p:sp>
        <p:nvSpPr>
          <p:cNvPr id="37" name="Picture Placeholder 19">
            <a:extLst>
              <a:ext uri="{FF2B5EF4-FFF2-40B4-BE49-F238E27FC236}">
                <a16:creationId xmlns:a16="http://schemas.microsoft.com/office/drawing/2014/main" id="{3EE2951A-E898-3959-6E91-8B8D2FF23341}"/>
              </a:ext>
            </a:extLst>
          </p:cNvPr>
          <p:cNvSpPr>
            <a:spLocks noGrp="1"/>
          </p:cNvSpPr>
          <p:nvPr>
            <p:ph type="pic" sz="quarter" idx="21"/>
          </p:nvPr>
        </p:nvSpPr>
        <p:spPr>
          <a:xfrm>
            <a:off x="8767037" y="1947092"/>
            <a:ext cx="2245029" cy="2245029"/>
          </a:xfrm>
          <a:prstGeom prst="ellipse">
            <a:avLst/>
          </a:prstGeom>
          <a:solidFill>
            <a:schemeClr val="bg1">
              <a:alpha val="42000"/>
            </a:schemeClr>
          </a:solidFill>
        </p:spPr>
        <p:txBody>
          <a:bodyPr/>
          <a:lstStyle/>
          <a:p>
            <a:endParaRPr lang="en-US"/>
          </a:p>
        </p:txBody>
      </p:sp>
      <p:sp>
        <p:nvSpPr>
          <p:cNvPr id="48" name="Text Placeholder 4">
            <a:extLst>
              <a:ext uri="{FF2B5EF4-FFF2-40B4-BE49-F238E27FC236}">
                <a16:creationId xmlns:a16="http://schemas.microsoft.com/office/drawing/2014/main" id="{F5083E99-8EB9-03A6-5D20-4EEA7405DF0D}"/>
              </a:ext>
            </a:extLst>
          </p:cNvPr>
          <p:cNvSpPr>
            <a:spLocks noGrp="1"/>
          </p:cNvSpPr>
          <p:nvPr>
            <p:ph type="body" sz="quarter" idx="28" hasCustomPrompt="1"/>
          </p:nvPr>
        </p:nvSpPr>
        <p:spPr>
          <a:xfrm>
            <a:off x="358791" y="4426520"/>
            <a:ext cx="3629928" cy="365125"/>
          </a:xfrm>
        </p:spPr>
        <p:txBody>
          <a:bodyPr>
            <a:noAutofit/>
          </a:bodyPr>
          <a:lstStyle>
            <a:lvl1pPr marL="0" indent="0" algn="ctr">
              <a:buFont typeface="Arial" panose="020B0604020202020204" pitchFamily="34" charset="0"/>
              <a:buNone/>
              <a:defRPr kumimoji="0" lang="en-US" sz="2200" b="1" i="0" u="none" strike="noStrike" kern="1200" cap="none" spc="0" normalizeH="0" baseline="0" dirty="0">
                <a:ln>
                  <a:noFill/>
                </a:ln>
                <a:solidFill>
                  <a:schemeClr val="tx1"/>
                </a:solidFill>
                <a:effectLst/>
                <a:uLnTx/>
                <a:uFillTx/>
                <a:latin typeface="Aptos" panose="020B0004020202020204" pitchFamily="34" charset="0"/>
                <a:ea typeface="Aptos" panose="020B0004020202020204" pitchFamily="34" charset="0"/>
                <a:cs typeface="Aptos" panose="020B0004020202020204" pitchFamily="34" charset="0"/>
              </a:defRPr>
            </a:lvl1pPr>
            <a:lvl2pPr>
              <a:defRPr kumimoji="0" lang="en-US" sz="2800" b="1" i="0" u="none" strike="noStrike" kern="1200" cap="none" spc="0" normalizeH="0" baseline="0" dirty="0" smtClean="0">
                <a:ln>
                  <a:noFill/>
                </a:ln>
                <a:solidFill>
                  <a:schemeClr val="tx1"/>
                </a:solidFill>
                <a:effectLst/>
                <a:uLnTx/>
                <a:uFillTx/>
                <a:latin typeface="+mn-lt"/>
                <a:ea typeface="+mn-ea"/>
                <a:cs typeface="+mn-cs"/>
              </a:defRPr>
            </a:lvl2pPr>
            <a:lvl3pPr>
              <a:defRPr kumimoji="0" lang="en-US" sz="2800" b="1" i="0" u="none" strike="noStrike" kern="1200" cap="none" spc="0" normalizeH="0" baseline="0" dirty="0" smtClean="0">
                <a:ln>
                  <a:noFill/>
                </a:ln>
                <a:solidFill>
                  <a:schemeClr val="tx1"/>
                </a:solidFill>
                <a:effectLst/>
                <a:uLnTx/>
                <a:uFillTx/>
                <a:latin typeface="+mn-lt"/>
                <a:ea typeface="+mn-ea"/>
                <a:cs typeface="+mn-cs"/>
              </a:defRPr>
            </a:lvl3pPr>
            <a:lvl4pPr>
              <a:defRPr kumimoji="0" lang="en-US" sz="2800" b="1" i="0" u="none" strike="noStrike" kern="1200" cap="none" spc="0" normalizeH="0" baseline="0" dirty="0" smtClean="0">
                <a:ln>
                  <a:noFill/>
                </a:ln>
                <a:solidFill>
                  <a:schemeClr val="tx1"/>
                </a:solidFill>
                <a:effectLst/>
                <a:uLnTx/>
                <a:uFillTx/>
                <a:latin typeface="+mn-lt"/>
                <a:ea typeface="+mn-ea"/>
                <a:cs typeface="+mn-cs"/>
              </a:defRPr>
            </a:lvl4pPr>
            <a:lvl5pPr>
              <a:defRPr kumimoji="0" lang="en-US" sz="2800" b="1" i="0" u="none" strike="noStrike" kern="1200" cap="none" spc="0" normalizeH="0" baseline="0" dirty="0">
                <a:ln>
                  <a:noFill/>
                </a:ln>
                <a:solidFill>
                  <a:schemeClr val="tx1"/>
                </a:solidFill>
                <a:effectLst/>
                <a:uLnTx/>
                <a:uFillTx/>
                <a:latin typeface="+mn-lt"/>
                <a:ea typeface="+mn-ea"/>
                <a:cs typeface="+mn-cs"/>
              </a:defRPr>
            </a:lvl5pPr>
          </a:lstStyle>
          <a:p>
            <a:pPr lvl="0"/>
            <a:r>
              <a:rPr lang="en-US"/>
              <a:t>Name</a:t>
            </a:r>
          </a:p>
        </p:txBody>
      </p:sp>
      <p:sp>
        <p:nvSpPr>
          <p:cNvPr id="49" name="Rounded Rectangle 48">
            <a:extLst>
              <a:ext uri="{FF2B5EF4-FFF2-40B4-BE49-F238E27FC236}">
                <a16:creationId xmlns:a16="http://schemas.microsoft.com/office/drawing/2014/main" id="{5BB549B3-4525-ED92-9D6E-CC0557823225}"/>
              </a:ext>
            </a:extLst>
          </p:cNvPr>
          <p:cNvSpPr/>
          <p:nvPr userDrawn="1"/>
        </p:nvSpPr>
        <p:spPr>
          <a:xfrm rot="10800000">
            <a:off x="8860536" y="5683983"/>
            <a:ext cx="3527174" cy="886200"/>
          </a:xfrm>
          <a:prstGeom prst="roundRect">
            <a:avLst>
              <a:gd name="adj" fmla="val 1158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pic>
        <p:nvPicPr>
          <p:cNvPr id="50" name="Graphic 49">
            <a:extLst>
              <a:ext uri="{FF2B5EF4-FFF2-40B4-BE49-F238E27FC236}">
                <a16:creationId xmlns:a16="http://schemas.microsoft.com/office/drawing/2014/main" id="{A31A673A-90AF-4563-FB2A-4B408EF1E1E8}"/>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9182786" y="5905149"/>
            <a:ext cx="2696183" cy="427320"/>
          </a:xfrm>
          <a:prstGeom prst="rect">
            <a:avLst/>
          </a:prstGeom>
        </p:spPr>
      </p:pic>
      <p:sp>
        <p:nvSpPr>
          <p:cNvPr id="51" name="object 34">
            <a:extLst>
              <a:ext uri="{FF2B5EF4-FFF2-40B4-BE49-F238E27FC236}">
                <a16:creationId xmlns:a16="http://schemas.microsoft.com/office/drawing/2014/main" id="{DB36ADCF-7040-32BE-F022-4375C9161FF4}"/>
              </a:ext>
            </a:extLst>
          </p:cNvPr>
          <p:cNvSpPr txBox="1"/>
          <p:nvPr userDrawn="1"/>
        </p:nvSpPr>
        <p:spPr>
          <a:xfrm>
            <a:off x="4470486" y="1330446"/>
            <a:ext cx="3468267" cy="379591"/>
          </a:xfrm>
          <a:prstGeom prst="rect">
            <a:avLst/>
          </a:prstGeom>
        </p:spPr>
        <p:txBody>
          <a:bodyPr vert="horz" wrap="square" lIns="0" tIns="101600" rIns="0" bIns="0" rtlCol="0">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1" i="0" u="none" strike="noStrike" kern="1200" cap="none" spc="600" normalizeH="0" baseline="0" noProof="0">
                <a:ln>
                  <a:noFill/>
                </a:ln>
                <a:solidFill>
                  <a:prstClr val="black"/>
                </a:solidFill>
                <a:effectLst/>
                <a:uLnTx/>
                <a:uFillTx/>
                <a:latin typeface="Calibri" panose="020F0502020204030204"/>
                <a:ea typeface="+mn-ea"/>
                <a:cs typeface="+mn-cs"/>
              </a:rPr>
              <a:t>PRESENTED BY</a:t>
            </a:r>
          </a:p>
        </p:txBody>
      </p:sp>
      <p:sp>
        <p:nvSpPr>
          <p:cNvPr id="66" name="Text Placeholder 4">
            <a:extLst>
              <a:ext uri="{FF2B5EF4-FFF2-40B4-BE49-F238E27FC236}">
                <a16:creationId xmlns:a16="http://schemas.microsoft.com/office/drawing/2014/main" id="{524CB7A8-5FDC-952F-1B52-2739B1C1F66C}"/>
              </a:ext>
            </a:extLst>
          </p:cNvPr>
          <p:cNvSpPr>
            <a:spLocks noGrp="1"/>
          </p:cNvSpPr>
          <p:nvPr>
            <p:ph type="body" sz="quarter" idx="29" hasCustomPrompt="1"/>
          </p:nvPr>
        </p:nvSpPr>
        <p:spPr>
          <a:xfrm>
            <a:off x="4289106" y="4883181"/>
            <a:ext cx="3629929" cy="258092"/>
          </a:xfrm>
        </p:spPr>
        <p:txBody>
          <a:bodyPr>
            <a:noAutofit/>
          </a:bodyPr>
          <a:lstStyle>
            <a:lvl1pPr marL="0" indent="0" algn="ctr">
              <a:buFontTx/>
              <a:buNone/>
              <a:defRPr kumimoji="0" lang="en-US" sz="1600" u="none" strike="noStrike" kern="1200" cap="none" spc="0" normalizeH="0" baseline="0" dirty="0">
                <a:ln>
                  <a:noFill/>
                </a:ln>
                <a:solidFill>
                  <a:schemeClr val="tx1"/>
                </a:solidFill>
                <a:effectLst/>
                <a:uLnTx/>
                <a:uFillTx/>
                <a:latin typeface="Aptos" panose="020B0004020202020204" pitchFamily="34" charset="0"/>
                <a:ea typeface="+mn-ea"/>
                <a:cs typeface="+mn-cs"/>
              </a:defRPr>
            </a:lvl1pPr>
            <a:lvl2pPr>
              <a:defRPr kumimoji="0" lang="en-US" sz="2800" b="1" i="0" u="none" strike="noStrike" kern="1200" cap="none" spc="0" normalizeH="0" baseline="0" dirty="0" smtClean="0">
                <a:ln>
                  <a:noFill/>
                </a:ln>
                <a:solidFill>
                  <a:schemeClr val="tx1"/>
                </a:solidFill>
                <a:effectLst/>
                <a:uLnTx/>
                <a:uFillTx/>
                <a:latin typeface="+mn-lt"/>
                <a:ea typeface="+mn-ea"/>
                <a:cs typeface="+mn-cs"/>
              </a:defRPr>
            </a:lvl2pPr>
            <a:lvl3pPr>
              <a:defRPr kumimoji="0" lang="en-US" sz="2800" b="1" i="0" u="none" strike="noStrike" kern="1200" cap="none" spc="0" normalizeH="0" baseline="0" dirty="0" smtClean="0">
                <a:ln>
                  <a:noFill/>
                </a:ln>
                <a:solidFill>
                  <a:schemeClr val="tx1"/>
                </a:solidFill>
                <a:effectLst/>
                <a:uLnTx/>
                <a:uFillTx/>
                <a:latin typeface="+mn-lt"/>
                <a:ea typeface="+mn-ea"/>
                <a:cs typeface="+mn-cs"/>
              </a:defRPr>
            </a:lvl3pPr>
            <a:lvl4pPr>
              <a:defRPr kumimoji="0" lang="en-US" sz="2800" b="1" i="0" u="none" strike="noStrike" kern="1200" cap="none" spc="0" normalizeH="0" baseline="0" dirty="0" smtClean="0">
                <a:ln>
                  <a:noFill/>
                </a:ln>
                <a:solidFill>
                  <a:schemeClr val="tx1"/>
                </a:solidFill>
                <a:effectLst/>
                <a:uLnTx/>
                <a:uFillTx/>
                <a:latin typeface="+mn-lt"/>
                <a:ea typeface="+mn-ea"/>
                <a:cs typeface="+mn-cs"/>
              </a:defRPr>
            </a:lvl4pPr>
            <a:lvl5pPr>
              <a:defRPr kumimoji="0" lang="en-US" sz="2800" b="1" i="0" u="none" strike="noStrike" kern="1200" cap="none" spc="0" normalizeH="0" baseline="0" dirty="0">
                <a:ln>
                  <a:noFill/>
                </a:ln>
                <a:solidFill>
                  <a:schemeClr val="tx1"/>
                </a:solidFill>
                <a:effectLst/>
                <a:uLnTx/>
                <a:uFillTx/>
                <a:latin typeface="+mn-lt"/>
                <a:ea typeface="+mn-ea"/>
                <a:cs typeface="+mn-cs"/>
              </a:defRPr>
            </a:lvl5pPr>
          </a:lstStyle>
          <a:p>
            <a:pPr lvl="0"/>
            <a:r>
              <a:rPr lang="en-US"/>
              <a:t>Title</a:t>
            </a:r>
          </a:p>
        </p:txBody>
      </p:sp>
      <p:sp>
        <p:nvSpPr>
          <p:cNvPr id="67" name="Text Placeholder 4">
            <a:extLst>
              <a:ext uri="{FF2B5EF4-FFF2-40B4-BE49-F238E27FC236}">
                <a16:creationId xmlns:a16="http://schemas.microsoft.com/office/drawing/2014/main" id="{DE17B179-F55F-5A73-5B30-FED6248A373D}"/>
              </a:ext>
            </a:extLst>
          </p:cNvPr>
          <p:cNvSpPr>
            <a:spLocks noGrp="1"/>
          </p:cNvSpPr>
          <p:nvPr>
            <p:ph type="body" sz="quarter" idx="30" hasCustomPrompt="1"/>
          </p:nvPr>
        </p:nvSpPr>
        <p:spPr>
          <a:xfrm>
            <a:off x="4289107" y="5166395"/>
            <a:ext cx="3629927" cy="258091"/>
          </a:xfrm>
        </p:spPr>
        <p:txBody>
          <a:bodyPr>
            <a:noAutofit/>
          </a:bodyPr>
          <a:lstStyle>
            <a:lvl1pPr marL="0" indent="0" algn="ctr">
              <a:buFontTx/>
              <a:buNone/>
              <a:defRPr kumimoji="0" lang="en-US" sz="1600" u="none" strike="noStrike" kern="1200" cap="none" spc="0" normalizeH="0" baseline="0" dirty="0">
                <a:ln>
                  <a:noFill/>
                </a:ln>
                <a:solidFill>
                  <a:schemeClr val="tx1"/>
                </a:solidFill>
                <a:effectLst/>
                <a:uLnTx/>
                <a:uFillTx/>
                <a:latin typeface="Aptos" panose="020B0004020202020204" pitchFamily="34" charset="0"/>
                <a:ea typeface="+mn-ea"/>
                <a:cs typeface="+mn-cs"/>
              </a:defRPr>
            </a:lvl1pPr>
            <a:lvl2pPr>
              <a:defRPr kumimoji="0" lang="en-US" sz="2800" b="1" i="0" u="none" strike="noStrike" kern="1200" cap="none" spc="0" normalizeH="0" baseline="0" dirty="0" smtClean="0">
                <a:ln>
                  <a:noFill/>
                </a:ln>
                <a:solidFill>
                  <a:schemeClr val="tx1"/>
                </a:solidFill>
                <a:effectLst/>
                <a:uLnTx/>
                <a:uFillTx/>
                <a:latin typeface="+mn-lt"/>
                <a:ea typeface="+mn-ea"/>
                <a:cs typeface="+mn-cs"/>
              </a:defRPr>
            </a:lvl2pPr>
            <a:lvl3pPr>
              <a:defRPr kumimoji="0" lang="en-US" sz="2800" b="1" i="0" u="none" strike="noStrike" kern="1200" cap="none" spc="0" normalizeH="0" baseline="0" dirty="0" smtClean="0">
                <a:ln>
                  <a:noFill/>
                </a:ln>
                <a:solidFill>
                  <a:schemeClr val="tx1"/>
                </a:solidFill>
                <a:effectLst/>
                <a:uLnTx/>
                <a:uFillTx/>
                <a:latin typeface="+mn-lt"/>
                <a:ea typeface="+mn-ea"/>
                <a:cs typeface="+mn-cs"/>
              </a:defRPr>
            </a:lvl3pPr>
            <a:lvl4pPr>
              <a:defRPr kumimoji="0" lang="en-US" sz="2800" b="1" i="0" u="none" strike="noStrike" kern="1200" cap="none" spc="0" normalizeH="0" baseline="0" dirty="0" smtClean="0">
                <a:ln>
                  <a:noFill/>
                </a:ln>
                <a:solidFill>
                  <a:schemeClr val="tx1"/>
                </a:solidFill>
                <a:effectLst/>
                <a:uLnTx/>
                <a:uFillTx/>
                <a:latin typeface="+mn-lt"/>
                <a:ea typeface="+mn-ea"/>
                <a:cs typeface="+mn-cs"/>
              </a:defRPr>
            </a:lvl4pPr>
            <a:lvl5pPr>
              <a:defRPr kumimoji="0" lang="en-US" sz="2800" b="1" i="0" u="none" strike="noStrike" kern="1200" cap="none" spc="0" normalizeH="0" baseline="0" dirty="0">
                <a:ln>
                  <a:noFill/>
                </a:ln>
                <a:solidFill>
                  <a:schemeClr val="tx1"/>
                </a:solidFill>
                <a:effectLst/>
                <a:uLnTx/>
                <a:uFillTx/>
                <a:latin typeface="+mn-lt"/>
                <a:ea typeface="+mn-ea"/>
                <a:cs typeface="+mn-cs"/>
              </a:defRPr>
            </a:lvl5pPr>
          </a:lstStyle>
          <a:p>
            <a:pPr lvl="0"/>
            <a:r>
              <a:rPr lang="en-US"/>
              <a:t>Company</a:t>
            </a:r>
          </a:p>
        </p:txBody>
      </p:sp>
      <p:sp>
        <p:nvSpPr>
          <p:cNvPr id="68" name="Text Placeholder 4">
            <a:extLst>
              <a:ext uri="{FF2B5EF4-FFF2-40B4-BE49-F238E27FC236}">
                <a16:creationId xmlns:a16="http://schemas.microsoft.com/office/drawing/2014/main" id="{6BE9A1FA-72D4-738A-10C7-8F7449A55C3B}"/>
              </a:ext>
            </a:extLst>
          </p:cNvPr>
          <p:cNvSpPr>
            <a:spLocks noGrp="1"/>
          </p:cNvSpPr>
          <p:nvPr>
            <p:ph type="body" sz="quarter" idx="31" hasCustomPrompt="1"/>
          </p:nvPr>
        </p:nvSpPr>
        <p:spPr>
          <a:xfrm>
            <a:off x="4289106" y="4426520"/>
            <a:ext cx="3629928" cy="365125"/>
          </a:xfrm>
        </p:spPr>
        <p:txBody>
          <a:bodyPr>
            <a:noAutofit/>
          </a:bodyPr>
          <a:lstStyle>
            <a:lvl1pPr marL="0" indent="0" algn="ctr">
              <a:buFont typeface="Arial" panose="020B0604020202020204" pitchFamily="34" charset="0"/>
              <a:buNone/>
              <a:defRPr kumimoji="0" lang="en-US" sz="2200" b="1" i="0" u="none" strike="noStrike" kern="1200" cap="none" spc="0" normalizeH="0" baseline="0" dirty="0">
                <a:ln>
                  <a:noFill/>
                </a:ln>
                <a:solidFill>
                  <a:schemeClr val="tx1"/>
                </a:solidFill>
                <a:effectLst/>
                <a:uLnTx/>
                <a:uFillTx/>
                <a:latin typeface="Aptos" panose="020B0004020202020204" pitchFamily="34" charset="0"/>
                <a:ea typeface="Aptos" panose="020B0004020202020204" pitchFamily="34" charset="0"/>
                <a:cs typeface="Aptos" panose="020B0004020202020204" pitchFamily="34" charset="0"/>
              </a:defRPr>
            </a:lvl1pPr>
            <a:lvl2pPr>
              <a:defRPr kumimoji="0" lang="en-US" sz="2800" b="1" i="0" u="none" strike="noStrike" kern="1200" cap="none" spc="0" normalizeH="0" baseline="0" dirty="0" smtClean="0">
                <a:ln>
                  <a:noFill/>
                </a:ln>
                <a:solidFill>
                  <a:schemeClr val="tx1"/>
                </a:solidFill>
                <a:effectLst/>
                <a:uLnTx/>
                <a:uFillTx/>
                <a:latin typeface="+mn-lt"/>
                <a:ea typeface="+mn-ea"/>
                <a:cs typeface="+mn-cs"/>
              </a:defRPr>
            </a:lvl2pPr>
            <a:lvl3pPr>
              <a:defRPr kumimoji="0" lang="en-US" sz="2800" b="1" i="0" u="none" strike="noStrike" kern="1200" cap="none" spc="0" normalizeH="0" baseline="0" dirty="0" smtClean="0">
                <a:ln>
                  <a:noFill/>
                </a:ln>
                <a:solidFill>
                  <a:schemeClr val="tx1"/>
                </a:solidFill>
                <a:effectLst/>
                <a:uLnTx/>
                <a:uFillTx/>
                <a:latin typeface="+mn-lt"/>
                <a:ea typeface="+mn-ea"/>
                <a:cs typeface="+mn-cs"/>
              </a:defRPr>
            </a:lvl3pPr>
            <a:lvl4pPr>
              <a:defRPr kumimoji="0" lang="en-US" sz="2800" b="1" i="0" u="none" strike="noStrike" kern="1200" cap="none" spc="0" normalizeH="0" baseline="0" dirty="0" smtClean="0">
                <a:ln>
                  <a:noFill/>
                </a:ln>
                <a:solidFill>
                  <a:schemeClr val="tx1"/>
                </a:solidFill>
                <a:effectLst/>
                <a:uLnTx/>
                <a:uFillTx/>
                <a:latin typeface="+mn-lt"/>
                <a:ea typeface="+mn-ea"/>
                <a:cs typeface="+mn-cs"/>
              </a:defRPr>
            </a:lvl4pPr>
            <a:lvl5pPr>
              <a:defRPr kumimoji="0" lang="en-US" sz="2800" b="1" i="0" u="none" strike="noStrike" kern="1200" cap="none" spc="0" normalizeH="0" baseline="0" dirty="0">
                <a:ln>
                  <a:noFill/>
                </a:ln>
                <a:solidFill>
                  <a:schemeClr val="tx1"/>
                </a:solidFill>
                <a:effectLst/>
                <a:uLnTx/>
                <a:uFillTx/>
                <a:latin typeface="+mn-lt"/>
                <a:ea typeface="+mn-ea"/>
                <a:cs typeface="+mn-cs"/>
              </a:defRPr>
            </a:lvl5pPr>
          </a:lstStyle>
          <a:p>
            <a:pPr lvl="0"/>
            <a:r>
              <a:rPr lang="en-US"/>
              <a:t>Name</a:t>
            </a:r>
          </a:p>
        </p:txBody>
      </p:sp>
      <p:sp>
        <p:nvSpPr>
          <p:cNvPr id="69" name="Text Placeholder 4">
            <a:extLst>
              <a:ext uri="{FF2B5EF4-FFF2-40B4-BE49-F238E27FC236}">
                <a16:creationId xmlns:a16="http://schemas.microsoft.com/office/drawing/2014/main" id="{16D847C2-42B7-8D9A-FB35-7E59647D9A3E}"/>
              </a:ext>
            </a:extLst>
          </p:cNvPr>
          <p:cNvSpPr>
            <a:spLocks noGrp="1"/>
          </p:cNvSpPr>
          <p:nvPr>
            <p:ph type="body" sz="quarter" idx="32" hasCustomPrompt="1"/>
          </p:nvPr>
        </p:nvSpPr>
        <p:spPr>
          <a:xfrm>
            <a:off x="8187337" y="4883181"/>
            <a:ext cx="3629929" cy="258092"/>
          </a:xfrm>
        </p:spPr>
        <p:txBody>
          <a:bodyPr>
            <a:noAutofit/>
          </a:bodyPr>
          <a:lstStyle>
            <a:lvl1pPr marL="0" indent="0" algn="ctr">
              <a:buFontTx/>
              <a:buNone/>
              <a:defRPr kumimoji="0" lang="en-US" sz="1600" u="none" strike="noStrike" kern="1200" cap="none" spc="0" normalizeH="0" baseline="0" dirty="0">
                <a:ln>
                  <a:noFill/>
                </a:ln>
                <a:solidFill>
                  <a:schemeClr val="tx1"/>
                </a:solidFill>
                <a:effectLst/>
                <a:uLnTx/>
                <a:uFillTx/>
                <a:latin typeface="Aptos" panose="020B0004020202020204" pitchFamily="34" charset="0"/>
                <a:ea typeface="+mn-ea"/>
                <a:cs typeface="+mn-cs"/>
              </a:defRPr>
            </a:lvl1pPr>
            <a:lvl2pPr>
              <a:defRPr kumimoji="0" lang="en-US" sz="2800" b="1" i="0" u="none" strike="noStrike" kern="1200" cap="none" spc="0" normalizeH="0" baseline="0" dirty="0" smtClean="0">
                <a:ln>
                  <a:noFill/>
                </a:ln>
                <a:solidFill>
                  <a:schemeClr val="tx1"/>
                </a:solidFill>
                <a:effectLst/>
                <a:uLnTx/>
                <a:uFillTx/>
                <a:latin typeface="+mn-lt"/>
                <a:ea typeface="+mn-ea"/>
                <a:cs typeface="+mn-cs"/>
              </a:defRPr>
            </a:lvl2pPr>
            <a:lvl3pPr>
              <a:defRPr kumimoji="0" lang="en-US" sz="2800" b="1" i="0" u="none" strike="noStrike" kern="1200" cap="none" spc="0" normalizeH="0" baseline="0" dirty="0" smtClean="0">
                <a:ln>
                  <a:noFill/>
                </a:ln>
                <a:solidFill>
                  <a:schemeClr val="tx1"/>
                </a:solidFill>
                <a:effectLst/>
                <a:uLnTx/>
                <a:uFillTx/>
                <a:latin typeface="+mn-lt"/>
                <a:ea typeface="+mn-ea"/>
                <a:cs typeface="+mn-cs"/>
              </a:defRPr>
            </a:lvl3pPr>
            <a:lvl4pPr>
              <a:defRPr kumimoji="0" lang="en-US" sz="2800" b="1" i="0" u="none" strike="noStrike" kern="1200" cap="none" spc="0" normalizeH="0" baseline="0" dirty="0" smtClean="0">
                <a:ln>
                  <a:noFill/>
                </a:ln>
                <a:solidFill>
                  <a:schemeClr val="tx1"/>
                </a:solidFill>
                <a:effectLst/>
                <a:uLnTx/>
                <a:uFillTx/>
                <a:latin typeface="+mn-lt"/>
                <a:ea typeface="+mn-ea"/>
                <a:cs typeface="+mn-cs"/>
              </a:defRPr>
            </a:lvl4pPr>
            <a:lvl5pPr>
              <a:defRPr kumimoji="0" lang="en-US" sz="2800" b="1" i="0" u="none" strike="noStrike" kern="1200" cap="none" spc="0" normalizeH="0" baseline="0" dirty="0">
                <a:ln>
                  <a:noFill/>
                </a:ln>
                <a:solidFill>
                  <a:schemeClr val="tx1"/>
                </a:solidFill>
                <a:effectLst/>
                <a:uLnTx/>
                <a:uFillTx/>
                <a:latin typeface="+mn-lt"/>
                <a:ea typeface="+mn-ea"/>
                <a:cs typeface="+mn-cs"/>
              </a:defRPr>
            </a:lvl5pPr>
          </a:lstStyle>
          <a:p>
            <a:pPr lvl="0"/>
            <a:r>
              <a:rPr lang="en-US"/>
              <a:t>Title</a:t>
            </a:r>
          </a:p>
        </p:txBody>
      </p:sp>
      <p:sp>
        <p:nvSpPr>
          <p:cNvPr id="70" name="Text Placeholder 4">
            <a:extLst>
              <a:ext uri="{FF2B5EF4-FFF2-40B4-BE49-F238E27FC236}">
                <a16:creationId xmlns:a16="http://schemas.microsoft.com/office/drawing/2014/main" id="{9E9C5C3D-D45C-5D11-B742-68C9A58646AF}"/>
              </a:ext>
            </a:extLst>
          </p:cNvPr>
          <p:cNvSpPr>
            <a:spLocks noGrp="1"/>
          </p:cNvSpPr>
          <p:nvPr>
            <p:ph type="body" sz="quarter" idx="33" hasCustomPrompt="1"/>
          </p:nvPr>
        </p:nvSpPr>
        <p:spPr>
          <a:xfrm>
            <a:off x="8187338" y="5166395"/>
            <a:ext cx="3629927" cy="258091"/>
          </a:xfrm>
        </p:spPr>
        <p:txBody>
          <a:bodyPr>
            <a:noAutofit/>
          </a:bodyPr>
          <a:lstStyle>
            <a:lvl1pPr marL="0" indent="0" algn="ctr">
              <a:buFontTx/>
              <a:buNone/>
              <a:defRPr kumimoji="0" lang="en-US" sz="1600" u="none" strike="noStrike" kern="1200" cap="none" spc="0" normalizeH="0" baseline="0" dirty="0">
                <a:ln>
                  <a:noFill/>
                </a:ln>
                <a:solidFill>
                  <a:schemeClr val="tx1"/>
                </a:solidFill>
                <a:effectLst/>
                <a:uLnTx/>
                <a:uFillTx/>
                <a:latin typeface="Aptos" panose="020B0004020202020204" pitchFamily="34" charset="0"/>
                <a:ea typeface="+mn-ea"/>
                <a:cs typeface="+mn-cs"/>
              </a:defRPr>
            </a:lvl1pPr>
            <a:lvl2pPr>
              <a:defRPr kumimoji="0" lang="en-US" sz="2800" b="1" i="0" u="none" strike="noStrike" kern="1200" cap="none" spc="0" normalizeH="0" baseline="0" dirty="0" smtClean="0">
                <a:ln>
                  <a:noFill/>
                </a:ln>
                <a:solidFill>
                  <a:schemeClr val="tx1"/>
                </a:solidFill>
                <a:effectLst/>
                <a:uLnTx/>
                <a:uFillTx/>
                <a:latin typeface="+mn-lt"/>
                <a:ea typeface="+mn-ea"/>
                <a:cs typeface="+mn-cs"/>
              </a:defRPr>
            </a:lvl2pPr>
            <a:lvl3pPr>
              <a:defRPr kumimoji="0" lang="en-US" sz="2800" b="1" i="0" u="none" strike="noStrike" kern="1200" cap="none" spc="0" normalizeH="0" baseline="0" dirty="0" smtClean="0">
                <a:ln>
                  <a:noFill/>
                </a:ln>
                <a:solidFill>
                  <a:schemeClr val="tx1"/>
                </a:solidFill>
                <a:effectLst/>
                <a:uLnTx/>
                <a:uFillTx/>
                <a:latin typeface="+mn-lt"/>
                <a:ea typeface="+mn-ea"/>
                <a:cs typeface="+mn-cs"/>
              </a:defRPr>
            </a:lvl3pPr>
            <a:lvl4pPr>
              <a:defRPr kumimoji="0" lang="en-US" sz="2800" b="1" i="0" u="none" strike="noStrike" kern="1200" cap="none" spc="0" normalizeH="0" baseline="0" dirty="0" smtClean="0">
                <a:ln>
                  <a:noFill/>
                </a:ln>
                <a:solidFill>
                  <a:schemeClr val="tx1"/>
                </a:solidFill>
                <a:effectLst/>
                <a:uLnTx/>
                <a:uFillTx/>
                <a:latin typeface="+mn-lt"/>
                <a:ea typeface="+mn-ea"/>
                <a:cs typeface="+mn-cs"/>
              </a:defRPr>
            </a:lvl4pPr>
            <a:lvl5pPr>
              <a:defRPr kumimoji="0" lang="en-US" sz="2800" b="1" i="0" u="none" strike="noStrike" kern="1200" cap="none" spc="0" normalizeH="0" baseline="0" dirty="0">
                <a:ln>
                  <a:noFill/>
                </a:ln>
                <a:solidFill>
                  <a:schemeClr val="tx1"/>
                </a:solidFill>
                <a:effectLst/>
                <a:uLnTx/>
                <a:uFillTx/>
                <a:latin typeface="+mn-lt"/>
                <a:ea typeface="+mn-ea"/>
                <a:cs typeface="+mn-cs"/>
              </a:defRPr>
            </a:lvl5pPr>
          </a:lstStyle>
          <a:p>
            <a:pPr lvl="0"/>
            <a:r>
              <a:rPr lang="en-US"/>
              <a:t>Company</a:t>
            </a:r>
          </a:p>
        </p:txBody>
      </p:sp>
      <p:sp>
        <p:nvSpPr>
          <p:cNvPr id="71" name="Text Placeholder 4">
            <a:extLst>
              <a:ext uri="{FF2B5EF4-FFF2-40B4-BE49-F238E27FC236}">
                <a16:creationId xmlns:a16="http://schemas.microsoft.com/office/drawing/2014/main" id="{3809D721-FA6E-C9D1-0C6A-E163ADC697C4}"/>
              </a:ext>
            </a:extLst>
          </p:cNvPr>
          <p:cNvSpPr>
            <a:spLocks noGrp="1"/>
          </p:cNvSpPr>
          <p:nvPr>
            <p:ph type="body" sz="quarter" idx="34" hasCustomPrompt="1"/>
          </p:nvPr>
        </p:nvSpPr>
        <p:spPr>
          <a:xfrm>
            <a:off x="8187337" y="4426520"/>
            <a:ext cx="3629928" cy="365125"/>
          </a:xfrm>
        </p:spPr>
        <p:txBody>
          <a:bodyPr>
            <a:noAutofit/>
          </a:bodyPr>
          <a:lstStyle>
            <a:lvl1pPr marL="0" indent="0" algn="ctr">
              <a:buFont typeface="Arial" panose="020B0604020202020204" pitchFamily="34" charset="0"/>
              <a:buNone/>
              <a:defRPr kumimoji="0" lang="en-US" sz="2200" b="1" i="0" u="none" strike="noStrike" kern="1200" cap="none" spc="0" normalizeH="0" baseline="0" dirty="0">
                <a:ln>
                  <a:noFill/>
                </a:ln>
                <a:solidFill>
                  <a:schemeClr val="tx1"/>
                </a:solidFill>
                <a:effectLst/>
                <a:uLnTx/>
                <a:uFillTx/>
                <a:latin typeface="Aptos" panose="020B0004020202020204" pitchFamily="34" charset="0"/>
                <a:ea typeface="Aptos" panose="020B0004020202020204" pitchFamily="34" charset="0"/>
                <a:cs typeface="Aptos" panose="020B0004020202020204" pitchFamily="34" charset="0"/>
              </a:defRPr>
            </a:lvl1pPr>
            <a:lvl2pPr>
              <a:defRPr kumimoji="0" lang="en-US" sz="2800" b="1" i="0" u="none" strike="noStrike" kern="1200" cap="none" spc="0" normalizeH="0" baseline="0" dirty="0" smtClean="0">
                <a:ln>
                  <a:noFill/>
                </a:ln>
                <a:solidFill>
                  <a:schemeClr val="tx1"/>
                </a:solidFill>
                <a:effectLst/>
                <a:uLnTx/>
                <a:uFillTx/>
                <a:latin typeface="+mn-lt"/>
                <a:ea typeface="+mn-ea"/>
                <a:cs typeface="+mn-cs"/>
              </a:defRPr>
            </a:lvl2pPr>
            <a:lvl3pPr>
              <a:defRPr kumimoji="0" lang="en-US" sz="2800" b="1" i="0" u="none" strike="noStrike" kern="1200" cap="none" spc="0" normalizeH="0" baseline="0" dirty="0" smtClean="0">
                <a:ln>
                  <a:noFill/>
                </a:ln>
                <a:solidFill>
                  <a:schemeClr val="tx1"/>
                </a:solidFill>
                <a:effectLst/>
                <a:uLnTx/>
                <a:uFillTx/>
                <a:latin typeface="+mn-lt"/>
                <a:ea typeface="+mn-ea"/>
                <a:cs typeface="+mn-cs"/>
              </a:defRPr>
            </a:lvl3pPr>
            <a:lvl4pPr>
              <a:defRPr kumimoji="0" lang="en-US" sz="2800" b="1" i="0" u="none" strike="noStrike" kern="1200" cap="none" spc="0" normalizeH="0" baseline="0" dirty="0" smtClean="0">
                <a:ln>
                  <a:noFill/>
                </a:ln>
                <a:solidFill>
                  <a:schemeClr val="tx1"/>
                </a:solidFill>
                <a:effectLst/>
                <a:uLnTx/>
                <a:uFillTx/>
                <a:latin typeface="+mn-lt"/>
                <a:ea typeface="+mn-ea"/>
                <a:cs typeface="+mn-cs"/>
              </a:defRPr>
            </a:lvl4pPr>
            <a:lvl5pPr>
              <a:defRPr kumimoji="0" lang="en-US" sz="2800" b="1" i="0" u="none" strike="noStrike" kern="1200" cap="none" spc="0" normalizeH="0" baseline="0" dirty="0">
                <a:ln>
                  <a:noFill/>
                </a:ln>
                <a:solidFill>
                  <a:schemeClr val="tx1"/>
                </a:solidFill>
                <a:effectLst/>
                <a:uLnTx/>
                <a:uFillTx/>
                <a:latin typeface="+mn-lt"/>
                <a:ea typeface="+mn-ea"/>
                <a:cs typeface="+mn-cs"/>
              </a:defRPr>
            </a:lvl5pPr>
          </a:lstStyle>
          <a:p>
            <a:pPr lvl="0"/>
            <a:r>
              <a:rPr lang="en-US"/>
              <a:t>Name</a:t>
            </a:r>
          </a:p>
        </p:txBody>
      </p:sp>
    </p:spTree>
    <p:extLst>
      <p:ext uri="{BB962C8B-B14F-4D97-AF65-F5344CB8AC3E}">
        <p14:creationId xmlns:p14="http://schemas.microsoft.com/office/powerpoint/2010/main" val="32106916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userDrawn="1">
  <p:cSld name="Clean+Desig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F3FED4-03D7-5485-427B-A1DAA96152D6}"/>
              </a:ext>
            </a:extLst>
          </p:cNvPr>
          <p:cNvSpPr/>
          <p:nvPr userDrawn="1"/>
        </p:nvSpPr>
        <p:spPr>
          <a:xfrm>
            <a:off x="0" y="0"/>
            <a:ext cx="12192000" cy="6858000"/>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0504850"/>
      </p:ext>
    </p:extLst>
  </p:cSld>
  <p:clrMapOvr>
    <a:masterClrMapping/>
  </p:clrMapOvr>
  <p:extLst>
    <p:ext uri="{DCECCB84-F9BA-43D5-87BE-67443E8EF086}">
      <p15:sldGuideLst xmlns:p15="http://schemas.microsoft.com/office/powerpoint/2012/main">
        <p15:guide id="1" orient="horz" pos="2160">
          <p15:clr>
            <a:srgbClr val="FBAE40"/>
          </p15:clr>
        </p15:guide>
        <p15:guide id="2" pos="432">
          <p15:clr>
            <a:srgbClr val="FBAE40"/>
          </p15:clr>
        </p15:guide>
        <p15:guide id="3" pos="7248">
          <p15:clr>
            <a:srgbClr val="FBAE40"/>
          </p15:clr>
        </p15:guide>
        <p15:guide id="4" orient="horz" pos="432">
          <p15:clr>
            <a:srgbClr val="FBAE40"/>
          </p15:clr>
        </p15:guide>
        <p15:guide id="5" orient="horz" pos="3888">
          <p15:clr>
            <a:srgbClr val="FBAE40"/>
          </p15:clr>
        </p15:guide>
        <p15:guide id="6" pos="3840">
          <p15:clr>
            <a:srgbClr val="FBAE40"/>
          </p15:clr>
        </p15:guide>
        <p15:guide id="7" pos="1128">
          <p15:clr>
            <a:srgbClr val="FBAE40"/>
          </p15:clr>
        </p15:guide>
        <p15:guide id="8" pos="6552">
          <p15:clr>
            <a:srgbClr val="FBAE40"/>
          </p15:clr>
        </p15:guide>
        <p15:guide id="9" orient="horz" pos="1944">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Blank Layout">
    <p:spTree>
      <p:nvGrpSpPr>
        <p:cNvPr id="1" name=""/>
        <p:cNvGrpSpPr/>
        <p:nvPr/>
      </p:nvGrpSpPr>
      <p:grpSpPr>
        <a:xfrm>
          <a:off x="0" y="0"/>
          <a:ext cx="0" cy="0"/>
          <a:chOff x="0" y="0"/>
          <a:chExt cx="0" cy="0"/>
        </a:xfrm>
      </p:grpSpPr>
      <p:sp>
        <p:nvSpPr>
          <p:cNvPr id="5" name="Rectangle 4"/>
          <p:cNvSpPr/>
          <p:nvPr userDrawn="1"/>
        </p:nvSpPr>
        <p:spPr>
          <a:xfrm>
            <a:off x="0" y="0"/>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MY">
              <a:solidFill>
                <a:srgbClr val="FFFFFF"/>
              </a:solidFill>
            </a:endParaRPr>
          </a:p>
        </p:txBody>
      </p:sp>
    </p:spTree>
    <p:extLst>
      <p:ext uri="{BB962C8B-B14F-4D97-AF65-F5344CB8AC3E}">
        <p14:creationId xmlns:p14="http://schemas.microsoft.com/office/powerpoint/2010/main" val="556311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18" Type="http://schemas.openxmlformats.org/officeDocument/2006/relationships/slideLayout" Target="../slideLayouts/slideLayout26.xml"/><Relationship Id="rId3" Type="http://schemas.openxmlformats.org/officeDocument/2006/relationships/slideLayout" Target="../slideLayouts/slideLayout11.xml"/><Relationship Id="rId21" Type="http://schemas.openxmlformats.org/officeDocument/2006/relationships/theme" Target="../theme/theme2.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17" Type="http://schemas.openxmlformats.org/officeDocument/2006/relationships/slideLayout" Target="../slideLayouts/slideLayout25.xml"/><Relationship Id="rId2" Type="http://schemas.openxmlformats.org/officeDocument/2006/relationships/slideLayout" Target="../slideLayouts/slideLayout10.xml"/><Relationship Id="rId16" Type="http://schemas.openxmlformats.org/officeDocument/2006/relationships/slideLayout" Target="../slideLayouts/slideLayout24.xml"/><Relationship Id="rId20" Type="http://schemas.openxmlformats.org/officeDocument/2006/relationships/slideLayout" Target="../slideLayouts/slideLayout28.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5" Type="http://schemas.openxmlformats.org/officeDocument/2006/relationships/slideLayout" Target="../slideLayouts/slideLayout23.xml"/><Relationship Id="rId10" Type="http://schemas.openxmlformats.org/officeDocument/2006/relationships/slideLayout" Target="../slideLayouts/slideLayout18.xml"/><Relationship Id="rId19" Type="http://schemas.openxmlformats.org/officeDocument/2006/relationships/slideLayout" Target="../slideLayouts/slideLayout27.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9DBF83-A1E6-7D4F-B71F-31BC4FA5E918}" type="datetime1">
              <a:rPr lang="en-US" smtClean="0"/>
              <a:t>5/3/2026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olidFill>
                <a:latin typeface="Open Sans Light" pitchFamily="2" charset="0"/>
                <a:ea typeface="Open Sans Light" pitchFamily="2" charset="0"/>
                <a:cs typeface="Open Sans Light" pitchFamily="2" charset="0"/>
              </a:defRPr>
            </a:lvl1pPr>
          </a:lstStyle>
          <a:p>
            <a:fld id="{BEC50D8F-5C0D-4E92-A2A0-FDB40CAB0E25}" type="slidenum">
              <a:rPr lang="en-US" smtClean="0"/>
              <a:pPr/>
              <a:t>‹#›</a:t>
            </a:fld>
            <a:endParaRPr lang="en-US"/>
          </a:p>
        </p:txBody>
      </p:sp>
    </p:spTree>
    <p:extLst>
      <p:ext uri="{BB962C8B-B14F-4D97-AF65-F5344CB8AC3E}">
        <p14:creationId xmlns:p14="http://schemas.microsoft.com/office/powerpoint/2010/main" val="1431870921"/>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64" r:id="rId4"/>
    <p:sldLayoutId id="2147483665" r:id="rId5"/>
    <p:sldLayoutId id="2147483650" r:id="rId6"/>
    <p:sldLayoutId id="2147483660" r:id="rId7"/>
    <p:sldLayoutId id="2147483655" r:id="rId8"/>
  </p:sldLayoutIdLst>
  <p:hf hdr="0" ftr="0" dt="0"/>
  <p:txStyles>
    <p:titleStyle>
      <a:lvl1pPr algn="l" defTabSz="914400" rtl="0" eaLnBrk="1" latinLnBrk="0" hangingPunct="1">
        <a:lnSpc>
          <a:spcPct val="90000"/>
        </a:lnSpc>
        <a:spcBef>
          <a:spcPct val="0"/>
        </a:spcBef>
        <a:buNone/>
        <a:defRPr sz="4400" kern="1200">
          <a:solidFill>
            <a:schemeClr val="tx1"/>
          </a:solidFill>
          <a:latin typeface="Open Sans Light" pitchFamily="2" charset="0"/>
          <a:ea typeface="Open Sans Light" pitchFamily="2" charset="0"/>
          <a:cs typeface="Open Sans Light" pitchFamily="2"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Open Sans Light" pitchFamily="2" charset="0"/>
          <a:ea typeface="Open Sans Light" pitchFamily="2" charset="0"/>
          <a:cs typeface="Open Sans Light"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Open Sans Light" pitchFamily="2" charset="0"/>
          <a:ea typeface="Open Sans Light" pitchFamily="2" charset="0"/>
          <a:cs typeface="Open Sans Light"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Open Sans Light" pitchFamily="2" charset="0"/>
          <a:ea typeface="Open Sans Light" pitchFamily="2" charset="0"/>
          <a:cs typeface="Open Sans Light"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Light" pitchFamily="2" charset="0"/>
          <a:ea typeface="Open Sans Light" pitchFamily="2" charset="0"/>
          <a:cs typeface="Open Sans Light"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Open Sans Light" pitchFamily="2" charset="0"/>
          <a:ea typeface="Open Sans Light" pitchFamily="2" charset="0"/>
          <a:cs typeface="Open Sans Light"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0F9989-F884-315C-77A7-F21D991E04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B7BF745-C74E-F6DB-07F3-FCFFF1D6C8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6DAA3E-4E0C-0703-EF79-5E08D9BA5D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ECAF692-8339-4A07-9F00-50BC7DF141B3}" type="datetimeFigureOut">
              <a:rPr lang="en-US" smtClean="0"/>
              <a:t>5/3/2026</a:t>
            </a:fld>
            <a:endParaRPr lang="en-US"/>
          </a:p>
        </p:txBody>
      </p:sp>
      <p:sp>
        <p:nvSpPr>
          <p:cNvPr id="5" name="Footer Placeholder 4">
            <a:extLst>
              <a:ext uri="{FF2B5EF4-FFF2-40B4-BE49-F238E27FC236}">
                <a16:creationId xmlns:a16="http://schemas.microsoft.com/office/drawing/2014/main" id="{A9655ED3-DF03-E52E-BB63-DF724A7B94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F0ADDBB-63D5-AFBC-1919-6AF8524AEB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AF10E2-3D12-4188-A650-4EDB41219CD3}" type="slidenum">
              <a:rPr lang="en-US" smtClean="0"/>
              <a:t>‹#›</a:t>
            </a:fld>
            <a:endParaRPr lang="en-US"/>
          </a:p>
        </p:txBody>
      </p:sp>
    </p:spTree>
    <p:extLst>
      <p:ext uri="{BB962C8B-B14F-4D97-AF65-F5344CB8AC3E}">
        <p14:creationId xmlns:p14="http://schemas.microsoft.com/office/powerpoint/2010/main" val="1445883324"/>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87" r:id="rId7"/>
    <p:sldLayoutId id="2147483673" r:id="rId8"/>
    <p:sldLayoutId id="2147483674" r:id="rId9"/>
    <p:sldLayoutId id="2147483675" r:id="rId10"/>
    <p:sldLayoutId id="2147483676" r:id="rId11"/>
    <p:sldLayoutId id="2147483677" r:id="rId12"/>
    <p:sldLayoutId id="2147483678" r:id="rId13"/>
    <p:sldLayoutId id="2147483679" r:id="rId14"/>
    <p:sldLayoutId id="2147483681" r:id="rId15"/>
    <p:sldLayoutId id="2147483682" r:id="rId16"/>
    <p:sldLayoutId id="2147483683" r:id="rId17"/>
    <p:sldLayoutId id="2147483684" r:id="rId18"/>
    <p:sldLayoutId id="2147483685" r:id="rId19"/>
    <p:sldLayoutId id="2147483686"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1.png"/><Relationship Id="rId7"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image" Target="../media/image16.png"/><Relationship Id="rId5" Type="http://schemas.openxmlformats.org/officeDocument/2006/relationships/image" Target="../media/image25.png"/><Relationship Id="rId4" Type="http://schemas.microsoft.com/office/2007/relationships/hdphoto" Target="../media/hdphoto3.wdp"/></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slideLayout" Target="../slideLayouts/slideLayout16.xml"/><Relationship Id="rId7" Type="http://schemas.openxmlformats.org/officeDocument/2006/relationships/image" Target="../media/image3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5.png"/><Relationship Id="rId11" Type="http://schemas.openxmlformats.org/officeDocument/2006/relationships/image" Target="../media/image34.png"/><Relationship Id="rId5" Type="http://schemas.openxmlformats.org/officeDocument/2006/relationships/image" Target="../media/image29.png"/><Relationship Id="rId10" Type="http://schemas.openxmlformats.org/officeDocument/2006/relationships/image" Target="../media/image33.png"/><Relationship Id="rId4" Type="http://schemas.openxmlformats.org/officeDocument/2006/relationships/notesSlide" Target="../notesSlides/notesSlide6.xml"/><Relationship Id="rId9" Type="http://schemas.openxmlformats.org/officeDocument/2006/relationships/image" Target="../media/image32.png"/></Relationships>
</file>

<file path=ppt/slides/_rels/slide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slideLayout" Target="../slideLayouts/slideLayout16.xml"/><Relationship Id="rId7" Type="http://schemas.openxmlformats.org/officeDocument/2006/relationships/image" Target="../media/image25.png"/><Relationship Id="rId2" Type="http://schemas.openxmlformats.org/officeDocument/2006/relationships/video" Target="../media/media2.mp4"/><Relationship Id="rId1" Type="http://schemas.microsoft.com/office/2007/relationships/media" Target="../media/media2.mp4"/><Relationship Id="rId6" Type="http://schemas.microsoft.com/office/2007/relationships/hdphoto" Target="../media/hdphoto4.wdp"/><Relationship Id="rId5" Type="http://schemas.openxmlformats.org/officeDocument/2006/relationships/image" Target="../media/image35.png"/><Relationship Id="rId4" Type="http://schemas.openxmlformats.org/officeDocument/2006/relationships/notesSlide" Target="../notesSlides/notesSlide7.xml"/><Relationship Id="rId9" Type="http://schemas.openxmlformats.org/officeDocument/2006/relationships/image" Target="../media/image34.png"/></Relationships>
</file>

<file path=ppt/slides/_rels/slide8.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16.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21.png"/><Relationship Id="rId7" Type="http://schemas.microsoft.com/office/2007/relationships/hdphoto" Target="../media/hdphoto6.wdp"/><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image" Target="../media/image42.png"/><Relationship Id="rId5" Type="http://schemas.microsoft.com/office/2007/relationships/hdphoto" Target="../media/hdphoto5.wdp"/><Relationship Id="rId4" Type="http://schemas.openxmlformats.org/officeDocument/2006/relationships/image" Target="../media/image41.png"/><Relationship Id="rId9"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image" Target="../media/image25.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6.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8" Type="http://schemas.microsoft.com/office/2007/relationships/hdphoto" Target="../media/hdphoto8.wdp"/><Relationship Id="rId3" Type="http://schemas.openxmlformats.org/officeDocument/2006/relationships/image" Target="../media/image29.png"/><Relationship Id="rId7" Type="http://schemas.openxmlformats.org/officeDocument/2006/relationships/image" Target="../media/image45.png"/><Relationship Id="rId2" Type="http://schemas.openxmlformats.org/officeDocument/2006/relationships/notesSlide" Target="../notesSlides/notesSlide12.xml"/><Relationship Id="rId1" Type="http://schemas.openxmlformats.org/officeDocument/2006/relationships/slideLayout" Target="../slideLayouts/slideLayout16.xml"/><Relationship Id="rId6" Type="http://schemas.openxmlformats.org/officeDocument/2006/relationships/image" Target="../media/image25.png"/><Relationship Id="rId5" Type="http://schemas.microsoft.com/office/2007/relationships/hdphoto" Target="../media/hdphoto7.wdp"/><Relationship Id="rId4" Type="http://schemas.openxmlformats.org/officeDocument/2006/relationships/image" Target="../media/image44.png"/></Relationships>
</file>

<file path=ppt/slides/_rels/slide13.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slideLayout" Target="../slideLayouts/slideLayout16.xml"/><Relationship Id="rId7" Type="http://schemas.openxmlformats.org/officeDocument/2006/relationships/image" Target="../media/image47.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5.png"/><Relationship Id="rId5" Type="http://schemas.openxmlformats.org/officeDocument/2006/relationships/image" Target="../media/image4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slideLayout" Target="../slideLayouts/slideLayout16.xml"/><Relationship Id="rId7" Type="http://schemas.openxmlformats.org/officeDocument/2006/relationships/image" Target="../media/image16.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25.png"/><Relationship Id="rId5" Type="http://schemas.openxmlformats.org/officeDocument/2006/relationships/image" Target="../media/image27.png"/><Relationship Id="rId4" Type="http://schemas.openxmlformats.org/officeDocument/2006/relationships/notesSlide" Target="../notesSlides/notesSlide14.xml"/><Relationship Id="rId9" Type="http://schemas.openxmlformats.org/officeDocument/2006/relationships/image" Target="../media/image48.png"/></Relationships>
</file>

<file path=ppt/slides/_rels/slide15.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50.png"/><Relationship Id="rId7"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6.xml"/><Relationship Id="rId6" Type="http://schemas.microsoft.com/office/2007/relationships/hdphoto" Target="../media/hdphoto10.wdp"/><Relationship Id="rId5" Type="http://schemas.openxmlformats.org/officeDocument/2006/relationships/image" Target="../media/image51.png"/><Relationship Id="rId4" Type="http://schemas.microsoft.com/office/2007/relationships/hdphoto" Target="../media/hdphoto9.wdp"/><Relationship Id="rId9"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16.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3.png"/><Relationship Id="rId7" Type="http://schemas.openxmlformats.org/officeDocument/2006/relationships/image" Target="../media/image55.png"/><Relationship Id="rId2" Type="http://schemas.openxmlformats.org/officeDocument/2006/relationships/notesSlide" Target="../notesSlides/notesSlide19.xml"/><Relationship Id="rId1" Type="http://schemas.openxmlformats.org/officeDocument/2006/relationships/slideLayout" Target="../slideLayouts/slideLayout16.xml"/><Relationship Id="rId6" Type="http://schemas.openxmlformats.org/officeDocument/2006/relationships/image" Target="../media/image25.png"/><Relationship Id="rId5" Type="http://schemas.microsoft.com/office/2007/relationships/hdphoto" Target="../media/hdphoto11.wdp"/><Relationship Id="rId10" Type="http://schemas.microsoft.com/office/2007/relationships/hdphoto" Target="../media/hdphoto12.wdp"/><Relationship Id="rId4" Type="http://schemas.openxmlformats.org/officeDocument/2006/relationships/image" Target="../media/image54.png"/><Relationship Id="rId9" Type="http://schemas.openxmlformats.org/officeDocument/2006/relationships/image" Target="../media/image57.png"/></Relationships>
</file>

<file path=ppt/slides/_rels/slide2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0.xml"/><Relationship Id="rId1" Type="http://schemas.openxmlformats.org/officeDocument/2006/relationships/slideLayout" Target="../slideLayouts/slideLayout16.xml"/><Relationship Id="rId6" Type="http://schemas.openxmlformats.org/officeDocument/2006/relationships/image" Target="../media/image16.png"/><Relationship Id="rId5" Type="http://schemas.openxmlformats.org/officeDocument/2006/relationships/image" Target="../media/image25.png"/><Relationship Id="rId4" Type="http://schemas.microsoft.com/office/2007/relationships/hdphoto" Target="../media/hdphoto13.wdp"/></Relationships>
</file>

<file path=ppt/slides/_rels/slide21.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16.png"/><Relationship Id="rId3" Type="http://schemas.openxmlformats.org/officeDocument/2006/relationships/image" Target="../media/image21.png"/><Relationship Id="rId7" Type="http://schemas.microsoft.com/office/2007/relationships/hdphoto" Target="../media/hdphoto11.wdp"/><Relationship Id="rId12" Type="http://schemas.microsoft.com/office/2007/relationships/hdphoto" Target="../media/hdphoto16.wdp"/><Relationship Id="rId2" Type="http://schemas.openxmlformats.org/officeDocument/2006/relationships/notesSlide" Target="../notesSlides/notesSlide21.xml"/><Relationship Id="rId1" Type="http://schemas.openxmlformats.org/officeDocument/2006/relationships/slideLayout" Target="../slideLayouts/slideLayout16.xml"/><Relationship Id="rId6" Type="http://schemas.openxmlformats.org/officeDocument/2006/relationships/image" Target="../media/image54.png"/><Relationship Id="rId11" Type="http://schemas.openxmlformats.org/officeDocument/2006/relationships/image" Target="../media/image61.png"/><Relationship Id="rId5" Type="http://schemas.microsoft.com/office/2007/relationships/hdphoto" Target="../media/hdphoto14.wdp"/><Relationship Id="rId10" Type="http://schemas.microsoft.com/office/2007/relationships/hdphoto" Target="../media/hdphoto15.wdp"/><Relationship Id="rId4" Type="http://schemas.openxmlformats.org/officeDocument/2006/relationships/image" Target="../media/image59.png"/><Relationship Id="rId9" Type="http://schemas.openxmlformats.org/officeDocument/2006/relationships/image" Target="../media/image60.png"/></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3.xml"/><Relationship Id="rId1" Type="http://schemas.openxmlformats.org/officeDocument/2006/relationships/slideLayout" Target="../slideLayouts/slideLayout16.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5.xml"/><Relationship Id="rId1" Type="http://schemas.openxmlformats.org/officeDocument/2006/relationships/slideLayout" Target="../slideLayouts/slideLayout16.xml"/><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6.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66.png"/><Relationship Id="rId2" Type="http://schemas.openxmlformats.org/officeDocument/2006/relationships/notesSlide" Target="../notesSlides/notesSlide27.xml"/><Relationship Id="rId1" Type="http://schemas.openxmlformats.org/officeDocument/2006/relationships/slideLayout" Target="../slideLayouts/slideLayout16.xml"/><Relationship Id="rId6" Type="http://schemas.openxmlformats.org/officeDocument/2006/relationships/image" Target="../media/image25.png"/><Relationship Id="rId5" Type="http://schemas.openxmlformats.org/officeDocument/2006/relationships/image" Target="../media/image65.png"/><Relationship Id="rId4" Type="http://schemas.openxmlformats.org/officeDocument/2006/relationships/image" Target="../media/image64.png"/></Relationships>
</file>

<file path=ppt/slides/_rels/slide2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8.xml"/><Relationship Id="rId1" Type="http://schemas.openxmlformats.org/officeDocument/2006/relationships/slideLayout" Target="../slideLayouts/slideLayout16.xml"/><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8" Type="http://schemas.microsoft.com/office/2007/relationships/hdphoto" Target="../media/hdphoto11.wdp"/><Relationship Id="rId3" Type="http://schemas.openxmlformats.org/officeDocument/2006/relationships/slideLayout" Target="../slideLayouts/slideLayout16.xml"/><Relationship Id="rId7" Type="http://schemas.openxmlformats.org/officeDocument/2006/relationships/image" Target="../media/image54.png"/><Relationship Id="rId2" Type="http://schemas.openxmlformats.org/officeDocument/2006/relationships/video" Target="../media/media5.mp4"/><Relationship Id="rId1" Type="http://schemas.microsoft.com/office/2007/relationships/media" Target="../media/media5.mp4"/><Relationship Id="rId6" Type="http://schemas.microsoft.com/office/2007/relationships/hdphoto" Target="../media/hdphoto17.wdp"/><Relationship Id="rId11" Type="http://schemas.openxmlformats.org/officeDocument/2006/relationships/image" Target="../media/image65.png"/><Relationship Id="rId5" Type="http://schemas.openxmlformats.org/officeDocument/2006/relationships/image" Target="../media/image67.png"/><Relationship Id="rId10" Type="http://schemas.openxmlformats.org/officeDocument/2006/relationships/image" Target="../media/image68.png"/><Relationship Id="rId4" Type="http://schemas.openxmlformats.org/officeDocument/2006/relationships/notesSlide" Target="../notesSlides/notesSlide29.xml"/><Relationship Id="rId9"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image" Target="../media/image69.png"/><Relationship Id="rId7"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16.xml"/><Relationship Id="rId6" Type="http://schemas.openxmlformats.org/officeDocument/2006/relationships/image" Target="../media/image70.png"/><Relationship Id="rId5" Type="http://schemas.openxmlformats.org/officeDocument/2006/relationships/image" Target="../media/image25.png"/><Relationship Id="rId4" Type="http://schemas.microsoft.com/office/2007/relationships/hdphoto" Target="../media/hdphoto18.wdp"/></Relationships>
</file>

<file path=ppt/slides/_rels/slide3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1.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15.xml"/><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3.xml"/><Relationship Id="rId1" Type="http://schemas.openxmlformats.org/officeDocument/2006/relationships/slideLayout" Target="../slideLayouts/slideLayout16.xml"/><Relationship Id="rId4" Type="http://schemas.openxmlformats.org/officeDocument/2006/relationships/image" Target="../media/image16.png"/></Relationships>
</file>

<file path=ppt/slides/_rels/slide3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4.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image" Target="../media/image25.png"/></Relationships>
</file>

<file path=ppt/slides/_rels/slide35.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37.png"/><Relationship Id="rId7" Type="http://schemas.openxmlformats.org/officeDocument/2006/relationships/hyperlink" Target="yardi.com" TargetMode="External"/><Relationship Id="rId2" Type="http://schemas.openxmlformats.org/officeDocument/2006/relationships/notesSlide" Target="../notesSlides/notesSlide35.xml"/><Relationship Id="rId1" Type="http://schemas.openxmlformats.org/officeDocument/2006/relationships/slideLayout" Target="../slideLayouts/slideLayout16.xml"/><Relationship Id="rId6" Type="http://schemas.openxmlformats.org/officeDocument/2006/relationships/image" Target="../media/image25.png"/><Relationship Id="rId5" Type="http://schemas.openxmlformats.org/officeDocument/2006/relationships/image" Target="../media/image65.png"/><Relationship Id="rId4" Type="http://schemas.openxmlformats.org/officeDocument/2006/relationships/image" Target="../media/image73.png"/></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6.xml"/><Relationship Id="rId1" Type="http://schemas.openxmlformats.org/officeDocument/2006/relationships/slideLayout" Target="../slideLayouts/slideLayout16.xml"/><Relationship Id="rId6" Type="http://schemas.microsoft.com/office/2007/relationships/hdphoto" Target="../media/hdphoto15.wdp"/><Relationship Id="rId5" Type="http://schemas.openxmlformats.org/officeDocument/2006/relationships/image" Target="../media/image60.png"/><Relationship Id="rId4" Type="http://schemas.openxmlformats.org/officeDocument/2006/relationships/image" Target="../media/image25.png"/></Relationships>
</file>

<file path=ppt/slides/_rels/slide37.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21.png"/><Relationship Id="rId7" Type="http://schemas.openxmlformats.org/officeDocument/2006/relationships/hyperlink" Target="yardi.com" TargetMode="External"/><Relationship Id="rId2" Type="http://schemas.openxmlformats.org/officeDocument/2006/relationships/notesSlide" Target="../notesSlides/notesSlide37.xml"/><Relationship Id="rId1" Type="http://schemas.openxmlformats.org/officeDocument/2006/relationships/slideLayout" Target="../slideLayouts/slideLayout16.xml"/><Relationship Id="rId6" Type="http://schemas.openxmlformats.org/officeDocument/2006/relationships/image" Target="../media/image65.png"/><Relationship Id="rId5" Type="http://schemas.openxmlformats.org/officeDocument/2006/relationships/image" Target="../media/image73.png"/><Relationship Id="rId4" Type="http://schemas.openxmlformats.org/officeDocument/2006/relationships/image" Target="../media/image25.png"/></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9.xml"/><Relationship Id="rId1" Type="http://schemas.openxmlformats.org/officeDocument/2006/relationships/slideLayout" Target="../slideLayouts/slideLayout16.xml"/><Relationship Id="rId4" Type="http://schemas.openxmlformats.org/officeDocument/2006/relationships/image" Target="../media/image16.png"/></Relationships>
</file>

<file path=ppt/slides/_rels/slide4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0.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image" Target="../media/image25.png"/></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1.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image" Target="../media/image25.png"/></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2.xml"/><Relationship Id="rId1" Type="http://schemas.openxmlformats.org/officeDocument/2006/relationships/slideLayout" Target="../slideLayouts/slideLayout16.xml"/><Relationship Id="rId5" Type="http://schemas.openxmlformats.org/officeDocument/2006/relationships/image" Target="../media/image74.png"/><Relationship Id="rId4" Type="http://schemas.openxmlformats.org/officeDocument/2006/relationships/image" Target="../media/image25.png"/></Relationships>
</file>

<file path=ppt/slides/_rels/slide4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3.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4.xml"/><Relationship Id="rId1" Type="http://schemas.openxmlformats.org/officeDocument/2006/relationships/slideLayout" Target="../slideLayouts/slideLayout16.xml"/><Relationship Id="rId4" Type="http://schemas.openxmlformats.org/officeDocument/2006/relationships/image" Target="../media/image16.png"/></Relationships>
</file>

<file path=ppt/slides/_rels/slide4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76.png"/><Relationship Id="rId7" Type="http://schemas.openxmlformats.org/officeDocument/2006/relationships/image" Target="../media/image25.png"/><Relationship Id="rId2" Type="http://schemas.openxmlformats.org/officeDocument/2006/relationships/notesSlide" Target="../notesSlides/notesSlide45.xml"/><Relationship Id="rId1" Type="http://schemas.openxmlformats.org/officeDocument/2006/relationships/slideLayout" Target="../slideLayouts/slideLayout16.xml"/><Relationship Id="rId6" Type="http://schemas.microsoft.com/office/2007/relationships/hdphoto" Target="../media/hdphoto20.wdp"/><Relationship Id="rId5" Type="http://schemas.openxmlformats.org/officeDocument/2006/relationships/image" Target="../media/image77.png"/><Relationship Id="rId4" Type="http://schemas.microsoft.com/office/2007/relationships/hdphoto" Target="../media/hdphoto19.wdp"/></Relationships>
</file>

<file path=ppt/slides/_rels/slide4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6.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image" Target="../media/image25.png"/></Relationships>
</file>

<file path=ppt/slides/_rels/slide4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7.xml"/><Relationship Id="rId1" Type="http://schemas.openxmlformats.org/officeDocument/2006/relationships/slideLayout" Target="../slideLayouts/slideLayout16.xml"/><Relationship Id="rId5" Type="http://schemas.openxmlformats.org/officeDocument/2006/relationships/image" Target="../media/image25.png"/><Relationship Id="rId4" Type="http://schemas.openxmlformats.org/officeDocument/2006/relationships/image" Target="../media/image16.png"/></Relationships>
</file>

<file path=ppt/slides/_rels/slide48.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16.png"/><Relationship Id="rId2" Type="http://schemas.openxmlformats.org/officeDocument/2006/relationships/notesSlide" Target="../notesSlides/notesSlide48.xml"/><Relationship Id="rId1" Type="http://schemas.openxmlformats.org/officeDocument/2006/relationships/slideLayout" Target="../slideLayouts/slideLayout16.xml"/><Relationship Id="rId6" Type="http://schemas.microsoft.com/office/2007/relationships/hdphoto" Target="../media/hdphoto15.wdp"/><Relationship Id="rId5" Type="http://schemas.openxmlformats.org/officeDocument/2006/relationships/image" Target="../media/image60.png"/><Relationship Id="rId4" Type="http://schemas.openxmlformats.org/officeDocument/2006/relationships/image" Target="../media/image25.png"/></Relationships>
</file>

<file path=ppt/slides/_rels/slide4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9.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0.xml"/><Relationship Id="rId1" Type="http://schemas.openxmlformats.org/officeDocument/2006/relationships/slideLayout" Target="../slideLayouts/slideLayout16.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78EB9CE-3CED-C4F7-095B-F3E499065150}"/>
              </a:ext>
            </a:extLst>
          </p:cNvPr>
          <p:cNvPicPr>
            <a:picLocks noChangeAspect="1"/>
          </p:cNvPicPr>
          <p:nvPr/>
        </p:nvPicPr>
        <p:blipFill>
          <a:blip r:embed="rId3">
            <a:alphaModFix/>
            <a:extLst>
              <a:ext uri="{28A0092B-C50C-407E-A947-70E740481C1C}">
                <a14:useLocalDpi xmlns:a14="http://schemas.microsoft.com/office/drawing/2010/main" val="0"/>
              </a:ext>
            </a:extLst>
          </a:blip>
          <a:srcRect l="815" r="1980" b="12869"/>
          <a:stretch>
            <a:fillRect/>
          </a:stretch>
        </p:blipFill>
        <p:spPr>
          <a:xfrm>
            <a:off x="0" y="-1750"/>
            <a:ext cx="12192000" cy="7290352"/>
          </a:xfrm>
          <a:prstGeom prst="rect">
            <a:avLst/>
          </a:prstGeom>
        </p:spPr>
      </p:pic>
      <p:sp>
        <p:nvSpPr>
          <p:cNvPr id="13" name="Rounded Rectangle 7">
            <a:extLst>
              <a:ext uri="{FF2B5EF4-FFF2-40B4-BE49-F238E27FC236}">
                <a16:creationId xmlns:a16="http://schemas.microsoft.com/office/drawing/2014/main" id="{BE687EC7-D925-8A1D-6217-EA8283FB0D99}"/>
              </a:ext>
            </a:extLst>
          </p:cNvPr>
          <p:cNvSpPr/>
          <p:nvPr/>
        </p:nvSpPr>
        <p:spPr>
          <a:xfrm>
            <a:off x="-320675" y="-1750"/>
            <a:ext cx="12979399" cy="7668177"/>
          </a:xfrm>
          <a:prstGeom prst="roundRect">
            <a:avLst>
              <a:gd name="adj" fmla="val 4682"/>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 name="Title 1"/>
          <p:cNvSpPr>
            <a:spLocks noGrp="1"/>
          </p:cNvSpPr>
          <p:nvPr>
            <p:ph type="ctrTitle"/>
          </p:nvPr>
        </p:nvSpPr>
        <p:spPr>
          <a:xfrm>
            <a:off x="1314373" y="1040004"/>
            <a:ext cx="9563254" cy="2215991"/>
          </a:xfrm>
          <a:noFill/>
        </p:spPr>
        <p:txBody>
          <a:bodyPr wrap="square" lIns="0" tIns="0" rIns="0" bIns="0" rtlCol="0" anchor="t">
            <a:spAutoFit/>
          </a:bodyPr>
          <a:lstStyle/>
          <a:p>
            <a:pPr>
              <a:lnSpc>
                <a:spcPct val="100000"/>
              </a:lnSpc>
              <a:spcBef>
                <a:spcPts val="0"/>
              </a:spcBef>
              <a:defRPr/>
            </a:pPr>
            <a:r>
              <a:rPr lang="en-US" sz="4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Relay to results: </a:t>
            </a:r>
            <a:br>
              <a:rPr lang="en-US" sz="4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br>
            <a:r>
              <a:rPr lang="en-US" sz="4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Aligning marketing &amp; operations for the win</a:t>
            </a:r>
          </a:p>
        </p:txBody>
      </p:sp>
      <p:pic>
        <p:nvPicPr>
          <p:cNvPr id="1026" name="Picture 2">
            <a:extLst>
              <a:ext uri="{FF2B5EF4-FFF2-40B4-BE49-F238E27FC236}">
                <a16:creationId xmlns:a16="http://schemas.microsoft.com/office/drawing/2014/main" id="{5788AA87-0200-FF26-C2AC-54C48E9A0C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3646" y="3923591"/>
            <a:ext cx="1466850" cy="16573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BC37A741-102A-67AB-E3FD-CEFB736328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81638" y="3935623"/>
            <a:ext cx="1400175" cy="16954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7210DA2B-A89A-F85A-72B0-F83327D477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93411" y="3983248"/>
            <a:ext cx="1333500" cy="16002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2">
            <a:extLst>
              <a:ext uri="{FF2B5EF4-FFF2-40B4-BE49-F238E27FC236}">
                <a16:creationId xmlns:a16="http://schemas.microsoft.com/office/drawing/2014/main" id="{0A19C281-7817-AED7-1AC4-E8A049B3B32C}"/>
              </a:ext>
            </a:extLst>
          </p:cNvPr>
          <p:cNvSpPr txBox="1">
            <a:spLocks/>
          </p:cNvSpPr>
          <p:nvPr/>
        </p:nvSpPr>
        <p:spPr>
          <a:xfrm>
            <a:off x="2754839" y="5520064"/>
            <a:ext cx="2164463" cy="71553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3200" b="0" i="0" kern="1200">
                <a:solidFill>
                  <a:schemeClr val="tx1"/>
                </a:solidFill>
                <a:latin typeface="+mn-lt"/>
                <a:ea typeface="Titillium" charset="0"/>
                <a:cs typeface="Titillium"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200" b="1" i="0" u="none" strike="noStrike" kern="1200" cap="none" spc="300" normalizeH="0" baseline="0" noProof="0">
                <a:ln>
                  <a:noFill/>
                </a:ln>
                <a:solidFill>
                  <a:srgbClr val="FFFFFF"/>
                </a:solidFill>
                <a:effectLst/>
                <a:uLnTx/>
                <a:uFillTx/>
                <a:latin typeface="Aptos" panose="020B0004020202020204" pitchFamily="34" charset="0"/>
              </a:rPr>
              <a:t>ESTHER BONARDI</a:t>
            </a:r>
          </a:p>
          <a:p>
            <a:pPr marL="0" marR="0" lvl="0" indent="0" algn="ctr" defTabSz="914400" rtl="0" eaLnBrk="1" fontAlgn="auto" latinLnBrk="0" hangingPunct="1">
              <a:lnSpc>
                <a:spcPct val="100000"/>
              </a:lnSpc>
              <a:spcBef>
                <a:spcPct val="0"/>
              </a:spcBef>
              <a:spcAft>
                <a:spcPts val="0"/>
              </a:spcAft>
              <a:buClrTx/>
              <a:buSzTx/>
              <a:buFontTx/>
              <a:buNone/>
              <a:tabLst/>
              <a:defRPr/>
            </a:pPr>
            <a:r>
              <a:rPr lang="en-US" sz="1200" b="1" spc="300">
                <a:solidFill>
                  <a:srgbClr val="FFFFFF"/>
                </a:solidFill>
                <a:latin typeface="Aptos" panose="020B0004020202020204" pitchFamily="34" charset="0"/>
              </a:rPr>
              <a:t>RENTCAFE</a:t>
            </a:r>
            <a:endParaRPr kumimoji="0" lang="en-US" sz="1200" b="1" i="0" u="none" strike="noStrike" kern="1200" cap="none" spc="300" normalizeH="0" baseline="0" noProof="0">
              <a:ln>
                <a:noFill/>
              </a:ln>
              <a:solidFill>
                <a:srgbClr val="FFFFFF"/>
              </a:solidFill>
              <a:effectLst/>
              <a:uLnTx/>
              <a:uFillTx/>
              <a:latin typeface="Aptos" panose="020B0004020202020204" pitchFamily="34" charset="0"/>
            </a:endParaRPr>
          </a:p>
        </p:txBody>
      </p:sp>
      <p:sp>
        <p:nvSpPr>
          <p:cNvPr id="5" name="Title 2">
            <a:extLst>
              <a:ext uri="{FF2B5EF4-FFF2-40B4-BE49-F238E27FC236}">
                <a16:creationId xmlns:a16="http://schemas.microsoft.com/office/drawing/2014/main" id="{2C1EFC2B-2D88-0C11-B139-CA1BD90BFC23}"/>
              </a:ext>
            </a:extLst>
          </p:cNvPr>
          <p:cNvSpPr txBox="1">
            <a:spLocks/>
          </p:cNvSpPr>
          <p:nvPr/>
        </p:nvSpPr>
        <p:spPr>
          <a:xfrm>
            <a:off x="5017563" y="5520064"/>
            <a:ext cx="2328324" cy="71553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3200" b="0" i="0" kern="1200">
                <a:solidFill>
                  <a:schemeClr val="tx1"/>
                </a:solidFill>
                <a:latin typeface="+mn-lt"/>
                <a:ea typeface="Titillium" charset="0"/>
                <a:cs typeface="Titillium"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200" b="1" i="0" u="none" strike="noStrike" kern="1200" cap="none" spc="300" normalizeH="0" baseline="0" noProof="0">
                <a:ln>
                  <a:noFill/>
                </a:ln>
                <a:solidFill>
                  <a:srgbClr val="FFFFFF"/>
                </a:solidFill>
                <a:effectLst/>
                <a:uLnTx/>
                <a:uFillTx/>
                <a:latin typeface="Aptos" panose="020B0004020202020204" pitchFamily="34" charset="0"/>
              </a:rPr>
              <a:t>DIANA NORBURY</a:t>
            </a:r>
          </a:p>
          <a:p>
            <a:pPr marL="0" marR="0" lvl="0" indent="0" algn="ctr" defTabSz="914400" rtl="0" eaLnBrk="1" fontAlgn="auto" latinLnBrk="0" hangingPunct="1">
              <a:lnSpc>
                <a:spcPct val="100000"/>
              </a:lnSpc>
              <a:spcBef>
                <a:spcPct val="0"/>
              </a:spcBef>
              <a:spcAft>
                <a:spcPts val="0"/>
              </a:spcAft>
              <a:buClrTx/>
              <a:buSzTx/>
              <a:buFontTx/>
              <a:buNone/>
              <a:tabLst/>
              <a:defRPr/>
            </a:pPr>
            <a:r>
              <a:rPr lang="en-US" sz="1200" b="1" spc="300">
                <a:solidFill>
                  <a:srgbClr val="FFFFFF"/>
                </a:solidFill>
                <a:latin typeface="Aptos" panose="020B0004020202020204" pitchFamily="34" charset="0"/>
              </a:rPr>
              <a:t>PILLAR PROPERTIES</a:t>
            </a:r>
            <a:endParaRPr kumimoji="0" lang="en-US" sz="1200" b="1" i="0" u="none" strike="noStrike" kern="1200" cap="none" spc="300" normalizeH="0" baseline="0" noProof="0">
              <a:ln>
                <a:noFill/>
              </a:ln>
              <a:solidFill>
                <a:srgbClr val="FFFFFF"/>
              </a:solidFill>
              <a:effectLst/>
              <a:uLnTx/>
              <a:uFillTx/>
              <a:latin typeface="Aptos" panose="020B0004020202020204" pitchFamily="34" charset="0"/>
            </a:endParaRPr>
          </a:p>
        </p:txBody>
      </p:sp>
      <p:sp>
        <p:nvSpPr>
          <p:cNvPr id="6" name="Title 2">
            <a:extLst>
              <a:ext uri="{FF2B5EF4-FFF2-40B4-BE49-F238E27FC236}">
                <a16:creationId xmlns:a16="http://schemas.microsoft.com/office/drawing/2014/main" id="{B59040EF-CFF2-0AAA-A827-A617FAB2E909}"/>
              </a:ext>
            </a:extLst>
          </p:cNvPr>
          <p:cNvSpPr txBox="1">
            <a:spLocks/>
          </p:cNvSpPr>
          <p:nvPr/>
        </p:nvSpPr>
        <p:spPr>
          <a:xfrm>
            <a:off x="7395999" y="5520064"/>
            <a:ext cx="2328324" cy="71553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3200" b="0" i="0" kern="1200">
                <a:solidFill>
                  <a:schemeClr val="tx1"/>
                </a:solidFill>
                <a:latin typeface="+mn-lt"/>
                <a:ea typeface="Titillium" charset="0"/>
                <a:cs typeface="Titillium"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200" b="1" i="0" u="none" strike="noStrike" kern="1200" cap="none" spc="300" normalizeH="0" baseline="0" noProof="0">
                <a:ln>
                  <a:noFill/>
                </a:ln>
                <a:solidFill>
                  <a:srgbClr val="FFFFFF"/>
                </a:solidFill>
                <a:effectLst/>
                <a:uLnTx/>
                <a:uFillTx/>
                <a:latin typeface="Aptos" panose="020B0004020202020204" pitchFamily="34" charset="0"/>
              </a:rPr>
              <a:t>SIERRA BERG</a:t>
            </a:r>
          </a:p>
          <a:p>
            <a:pPr marL="0" marR="0" lvl="0" indent="0" algn="ctr" defTabSz="914400" rtl="0" eaLnBrk="1" fontAlgn="auto" latinLnBrk="0" hangingPunct="1">
              <a:lnSpc>
                <a:spcPct val="100000"/>
              </a:lnSpc>
              <a:spcBef>
                <a:spcPct val="0"/>
              </a:spcBef>
              <a:spcAft>
                <a:spcPts val="0"/>
              </a:spcAft>
              <a:buClrTx/>
              <a:buSzTx/>
              <a:buFontTx/>
              <a:buNone/>
              <a:tabLst/>
              <a:defRPr/>
            </a:pPr>
            <a:r>
              <a:rPr lang="en-US" sz="1200" b="1" spc="300">
                <a:solidFill>
                  <a:srgbClr val="FFFFFF"/>
                </a:solidFill>
                <a:latin typeface="Aptos" panose="020B0004020202020204" pitchFamily="34" charset="0"/>
              </a:rPr>
              <a:t>PILLAR PROPERTIES</a:t>
            </a:r>
            <a:endParaRPr kumimoji="0" lang="en-US" sz="1200" b="1" i="0" u="none" strike="noStrike" kern="1200" cap="none" spc="300" normalizeH="0" baseline="0" noProof="0">
              <a:ln>
                <a:noFill/>
              </a:ln>
              <a:solidFill>
                <a:srgbClr val="FFFFFF"/>
              </a:solidFill>
              <a:effectLst/>
              <a:uLnTx/>
              <a:uFillTx/>
              <a:latin typeface="Aptos" panose="020B0004020202020204" pitchFamily="34" charset="0"/>
            </a:endParaRPr>
          </a:p>
        </p:txBody>
      </p:sp>
      <p:sp>
        <p:nvSpPr>
          <p:cNvPr id="14" name="Rectangle 13">
            <a:extLst>
              <a:ext uri="{FF2B5EF4-FFF2-40B4-BE49-F238E27FC236}">
                <a16:creationId xmlns:a16="http://schemas.microsoft.com/office/drawing/2014/main" id="{299F0767-7E47-4F01-39AC-89A84539A1AC}"/>
              </a:ext>
            </a:extLst>
          </p:cNvPr>
          <p:cNvSpPr/>
          <p:nvPr/>
        </p:nvSpPr>
        <p:spPr>
          <a:xfrm rot="10800000">
            <a:off x="5638800" y="341759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15" name="Picture 14">
            <a:extLst>
              <a:ext uri="{FF2B5EF4-FFF2-40B4-BE49-F238E27FC236}">
                <a16:creationId xmlns:a16="http://schemas.microsoft.com/office/drawing/2014/main" id="{322C45F1-4A59-B799-08C0-DF936905DA2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grpSp>
        <p:nvGrpSpPr>
          <p:cNvPr id="16" name="Group 15">
            <a:extLst>
              <a:ext uri="{FF2B5EF4-FFF2-40B4-BE49-F238E27FC236}">
                <a16:creationId xmlns:a16="http://schemas.microsoft.com/office/drawing/2014/main" id="{7D459EE4-7537-34E9-94FC-4A24D543248A}"/>
              </a:ext>
            </a:extLst>
          </p:cNvPr>
          <p:cNvGrpSpPr/>
          <p:nvPr/>
        </p:nvGrpSpPr>
        <p:grpSpPr>
          <a:xfrm>
            <a:off x="-50112" y="213576"/>
            <a:ext cx="7613472" cy="461519"/>
            <a:chOff x="-50112" y="213576"/>
            <a:chExt cx="7613472" cy="461519"/>
          </a:xfrm>
        </p:grpSpPr>
        <p:pic>
          <p:nvPicPr>
            <p:cNvPr id="17" name="Picture 16">
              <a:extLst>
                <a:ext uri="{FF2B5EF4-FFF2-40B4-BE49-F238E27FC236}">
                  <a16:creationId xmlns:a16="http://schemas.microsoft.com/office/drawing/2014/main" id="{8B906BF2-F260-370F-C993-46FED54E14D4}"/>
                </a:ext>
              </a:extLst>
            </p:cNvPr>
            <p:cNvPicPr>
              <a:picLocks noChangeAspect="1"/>
            </p:cNvPicPr>
            <p:nvPr/>
          </p:nvPicPr>
          <p:blipFill>
            <a:blip r:embed="rId8"/>
            <a:stretch>
              <a:fillRect/>
            </a:stretch>
          </p:blipFill>
          <p:spPr>
            <a:xfrm>
              <a:off x="-50112" y="213576"/>
              <a:ext cx="3115110" cy="461519"/>
            </a:xfrm>
            <a:prstGeom prst="roundRect">
              <a:avLst>
                <a:gd name="adj" fmla="val 8976"/>
              </a:avLst>
            </a:prstGeom>
          </p:spPr>
        </p:pic>
        <p:sp>
          <p:nvSpPr>
            <p:cNvPr id="18" name="TextBox 17">
              <a:extLst>
                <a:ext uri="{FF2B5EF4-FFF2-40B4-BE49-F238E27FC236}">
                  <a16:creationId xmlns:a16="http://schemas.microsoft.com/office/drawing/2014/main" id="{72533CF0-0BAD-8DB5-ED41-8A1CB5862FC2}"/>
                </a:ext>
              </a:extLst>
            </p:cNvPr>
            <p:cNvSpPr txBox="1"/>
            <p:nvPr/>
          </p:nvSpPr>
          <p:spPr>
            <a:xfrm>
              <a:off x="374911" y="378008"/>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lang="en-US" sz="1600" b="1" spc="6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MASTERCLASS</a:t>
              </a:r>
              <a:endPar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grpSp>
    </p:spTree>
    <p:extLst>
      <p:ext uri="{BB962C8B-B14F-4D97-AF65-F5344CB8AC3E}">
        <p14:creationId xmlns:p14="http://schemas.microsoft.com/office/powerpoint/2010/main" val="52016904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3D2D986-E1F3-F2B7-537B-A9492BDE95DE}"/>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aturation sat="232000"/>
                    </a14:imgEffect>
                    <a14:imgEffect>
                      <a14:brightnessContrast bright="-66000"/>
                    </a14:imgEffect>
                  </a14:imgLayer>
                </a14:imgProps>
              </a:ext>
              <a:ext uri="{28A0092B-C50C-407E-A947-70E740481C1C}">
                <a14:useLocalDpi xmlns:a14="http://schemas.microsoft.com/office/drawing/2010/main" val="0"/>
              </a:ext>
            </a:extLst>
          </a:blip>
          <a:srcRect l="1137" r="693"/>
          <a:stretch>
            <a:fillRect/>
          </a:stretch>
        </p:blipFill>
        <p:spPr>
          <a:xfrm>
            <a:off x="0" y="0"/>
            <a:ext cx="12337143" cy="6858000"/>
          </a:xfrm>
          <a:prstGeom prst="rect">
            <a:avLst/>
          </a:prstGeom>
        </p:spPr>
      </p:pic>
      <p:sp>
        <p:nvSpPr>
          <p:cNvPr id="2" name="TextBox 1">
            <a:extLst>
              <a:ext uri="{FF2B5EF4-FFF2-40B4-BE49-F238E27FC236}">
                <a16:creationId xmlns:a16="http://schemas.microsoft.com/office/drawing/2014/main" id="{1461CEC8-CF0C-34C7-E749-1F93EF7F9EED}"/>
              </a:ext>
            </a:extLst>
          </p:cNvPr>
          <p:cNvSpPr txBox="1"/>
          <p:nvPr/>
        </p:nvSpPr>
        <p:spPr>
          <a:xfrm>
            <a:off x="961297" y="2348953"/>
            <a:ext cx="9039953" cy="2369880"/>
          </a:xfrm>
          <a:prstGeom prst="rect">
            <a:avLst/>
          </a:prstGeom>
          <a:noFill/>
        </p:spPr>
        <p:txBody>
          <a:bodyPr wrap="square" lIns="0" tIns="0" rIns="0" bIns="0" rtlCol="0" anchor="t">
            <a:spAutoFit/>
          </a:bodyPr>
          <a:lstStyle/>
          <a:p>
            <a:pPr marR="0" lvl="0" algn="l" defTabSz="914400" rtl="0" eaLnBrk="1" fontAlgn="auto" latinLnBrk="0" hangingPunct="1">
              <a:lnSpc>
                <a:spcPct val="100000"/>
              </a:lnSpc>
              <a:spcBef>
                <a:spcPts val="0"/>
              </a:spcBef>
              <a:spcAft>
                <a:spcPts val="1200"/>
              </a:spcAft>
              <a:buClrTx/>
              <a:buSzTx/>
              <a:tabLst/>
              <a:defRPr/>
            </a:pPr>
            <a:r>
              <a:rPr kumimoji="0" lang="en-US" sz="2500" b="1" i="0" u="none" strike="noStrike" kern="1200" cap="none" spc="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Success is built across marketing </a:t>
            </a:r>
            <a:r>
              <a:rPr lang="en-US" sz="2500" b="1">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and</a:t>
            </a:r>
            <a:r>
              <a:rPr kumimoji="0" lang="en-US" sz="2500" b="1" i="0" u="none" strike="noStrike" kern="1200" cap="none" spc="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 operations</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500" b="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Marketing drives visibility &amp; generates leads</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sz="2500">
                <a:solidFill>
                  <a:schemeClr val="bg1"/>
                </a:solidFill>
                <a:latin typeface="Open Sans" panose="020B0606030504020204" pitchFamily="34" charset="0"/>
                <a:ea typeface="Open Sans" panose="020B0606030504020204" pitchFamily="34" charset="0"/>
                <a:cs typeface="Open Sans" panose="020B0606030504020204" pitchFamily="34" charset="0"/>
              </a:rPr>
              <a:t>Operations closes leases &amp; delivers the customer experience</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endParaRPr kumimoji="0" lang="en-US" sz="2400" b="0" i="0" u="none" strike="noStrike" kern="1200" cap="none" spc="0" normalizeH="0" baseline="0" noProof="0">
              <a:ln>
                <a:noFill/>
              </a:ln>
              <a:solidFill>
                <a:schemeClr val="bg1"/>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 name="TextBox 2">
            <a:extLst>
              <a:ext uri="{FF2B5EF4-FFF2-40B4-BE49-F238E27FC236}">
                <a16:creationId xmlns:a16="http://schemas.microsoft.com/office/drawing/2014/main" id="{1808CC0B-C0F5-3274-E541-DC47F2358AE4}"/>
              </a:ext>
            </a:extLst>
          </p:cNvPr>
          <p:cNvSpPr txBox="1"/>
          <p:nvPr/>
        </p:nvSpPr>
        <p:spPr>
          <a:xfrm>
            <a:off x="909070" y="1030753"/>
            <a:ext cx="10651559" cy="602153"/>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800" b="1" i="0" u="none" strike="noStrike" kern="1200" cap="none" spc="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Marketing &amp; operations</a:t>
            </a:r>
          </a:p>
        </p:txBody>
      </p:sp>
      <p:sp>
        <p:nvSpPr>
          <p:cNvPr id="4" name="Rectangle 3">
            <a:extLst>
              <a:ext uri="{FF2B5EF4-FFF2-40B4-BE49-F238E27FC236}">
                <a16:creationId xmlns:a16="http://schemas.microsoft.com/office/drawing/2014/main" id="{B32DF9B5-EA49-954E-C3E0-8287A4C8ADD8}"/>
              </a:ext>
            </a:extLst>
          </p:cNvPr>
          <p:cNvSpPr/>
          <p:nvPr/>
        </p:nvSpPr>
        <p:spPr>
          <a:xfrm rot="10800000">
            <a:off x="909071" y="191944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5" name="TextBox 4">
            <a:extLst>
              <a:ext uri="{FF2B5EF4-FFF2-40B4-BE49-F238E27FC236}">
                <a16:creationId xmlns:a16="http://schemas.microsoft.com/office/drawing/2014/main" id="{A118B510-D826-01F7-F3DA-771DFBD54125}"/>
              </a:ext>
            </a:extLst>
          </p:cNvPr>
          <p:cNvSpPr txBox="1"/>
          <p:nvPr/>
        </p:nvSpPr>
        <p:spPr>
          <a:xfrm>
            <a:off x="909070" y="688627"/>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GETTING INTO POSITION</a:t>
            </a:r>
          </a:p>
        </p:txBody>
      </p:sp>
      <p:grpSp>
        <p:nvGrpSpPr>
          <p:cNvPr id="7" name="Group 6">
            <a:extLst>
              <a:ext uri="{FF2B5EF4-FFF2-40B4-BE49-F238E27FC236}">
                <a16:creationId xmlns:a16="http://schemas.microsoft.com/office/drawing/2014/main" id="{68DBF7DB-5E73-7B5A-D76A-B937E8127AC8}"/>
              </a:ext>
            </a:extLst>
          </p:cNvPr>
          <p:cNvGrpSpPr/>
          <p:nvPr/>
        </p:nvGrpSpPr>
        <p:grpSpPr>
          <a:xfrm>
            <a:off x="-142895" y="5511202"/>
            <a:ext cx="9410054" cy="1122980"/>
            <a:chOff x="-173279" y="5243709"/>
            <a:chExt cx="9410054" cy="1122980"/>
          </a:xfrm>
        </p:grpSpPr>
        <p:grpSp>
          <p:nvGrpSpPr>
            <p:cNvPr id="8" name="Group 7">
              <a:extLst>
                <a:ext uri="{FF2B5EF4-FFF2-40B4-BE49-F238E27FC236}">
                  <a16:creationId xmlns:a16="http://schemas.microsoft.com/office/drawing/2014/main" id="{1BA2CBB4-1A5C-72BF-1723-7EF4EC83A9A3}"/>
                </a:ext>
              </a:extLst>
            </p:cNvPr>
            <p:cNvGrpSpPr/>
            <p:nvPr/>
          </p:nvGrpSpPr>
          <p:grpSpPr>
            <a:xfrm>
              <a:off x="-173279" y="5472649"/>
              <a:ext cx="9410054" cy="894040"/>
              <a:chOff x="-173279" y="5472649"/>
              <a:chExt cx="9410054" cy="894040"/>
            </a:xfrm>
          </p:grpSpPr>
          <p:sp>
            <p:nvSpPr>
              <p:cNvPr id="13" name="Rectangle: Rounded Corners 12">
                <a:extLst>
                  <a:ext uri="{FF2B5EF4-FFF2-40B4-BE49-F238E27FC236}">
                    <a16:creationId xmlns:a16="http://schemas.microsoft.com/office/drawing/2014/main" id="{B9AED545-C151-6B2E-6487-3DBDFD483209}"/>
                  </a:ext>
                </a:extLst>
              </p:cNvPr>
              <p:cNvSpPr/>
              <p:nvPr/>
            </p:nvSpPr>
            <p:spPr>
              <a:xfrm>
                <a:off x="-173279" y="5472649"/>
                <a:ext cx="6447079" cy="894040"/>
              </a:xfrm>
              <a:prstGeom prst="roundRect">
                <a:avLst/>
              </a:prstGeom>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spc="300">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4" name="TextBox 13">
                <a:extLst>
                  <a:ext uri="{FF2B5EF4-FFF2-40B4-BE49-F238E27FC236}">
                    <a16:creationId xmlns:a16="http://schemas.microsoft.com/office/drawing/2014/main" id="{319E2ADF-23E2-C028-6BA7-B5161DA28679}"/>
                  </a:ext>
                </a:extLst>
              </p:cNvPr>
              <p:cNvSpPr txBox="1"/>
              <p:nvPr/>
            </p:nvSpPr>
            <p:spPr>
              <a:xfrm>
                <a:off x="366120" y="5834900"/>
                <a:ext cx="8870655" cy="307777"/>
              </a:xfrm>
              <a:prstGeom prst="rect">
                <a:avLst/>
              </a:prstGeom>
              <a:noFill/>
            </p:spPr>
            <p:txBody>
              <a:bodyPr wrap="square" lIns="0" tIns="0" rIns="0" bIns="0" rtlCol="0" anchor="t">
                <a:spAutoFit/>
              </a:bodyPr>
              <a:lstStyle/>
              <a:p>
                <a:pPr>
                  <a:spcAft>
                    <a:spcPts val="1200"/>
                  </a:spcAft>
                  <a:defRPr/>
                </a:pPr>
                <a:r>
                  <a:rPr lang="en-US" sz="2000">
                    <a:solidFill>
                      <a:schemeClr val="bg1"/>
                    </a:solidFill>
                    <a:latin typeface="Open Sans Light" panose="020B0606030504020204" pitchFamily="34" charset="0"/>
                    <a:ea typeface="Open Sans Light" panose="020B0606030504020204" pitchFamily="34" charset="0"/>
                    <a:cs typeface="Open Sans Light" panose="020B0606030504020204" pitchFamily="34" charset="0"/>
                  </a:rPr>
                  <a:t>The challenge isn’t effort . . . it’s alignment.</a:t>
                </a:r>
                <a:endParaRPr kumimoji="0" lang="en-US" sz="2000" b="0" i="0" u="none" strike="noStrike" kern="1200" cap="none" spc="0" normalizeH="0" baseline="0" noProof="0">
                  <a:ln>
                    <a:noFill/>
                  </a:ln>
                  <a:solidFill>
                    <a:schemeClr val="bg1"/>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grpSp>
          <p:nvGrpSpPr>
            <p:cNvPr id="10" name="Group 9">
              <a:extLst>
                <a:ext uri="{FF2B5EF4-FFF2-40B4-BE49-F238E27FC236}">
                  <a16:creationId xmlns:a16="http://schemas.microsoft.com/office/drawing/2014/main" id="{1E606422-2783-1E0F-ED5E-D7CE0D93BCC9}"/>
                </a:ext>
              </a:extLst>
            </p:cNvPr>
            <p:cNvGrpSpPr/>
            <p:nvPr/>
          </p:nvGrpSpPr>
          <p:grpSpPr>
            <a:xfrm>
              <a:off x="-173278" y="5243709"/>
              <a:ext cx="8706443" cy="461519"/>
              <a:chOff x="-173278" y="5149401"/>
              <a:chExt cx="8706443" cy="461519"/>
            </a:xfrm>
          </p:grpSpPr>
          <p:pic>
            <p:nvPicPr>
              <p:cNvPr id="11" name="Picture 10">
                <a:extLst>
                  <a:ext uri="{FF2B5EF4-FFF2-40B4-BE49-F238E27FC236}">
                    <a16:creationId xmlns:a16="http://schemas.microsoft.com/office/drawing/2014/main" id="{09EFD2EA-4ADC-24D2-4EA0-69CEADA776FF}"/>
                  </a:ext>
                </a:extLst>
              </p:cNvPr>
              <p:cNvPicPr>
                <a:picLocks noChangeAspect="1"/>
              </p:cNvPicPr>
              <p:nvPr/>
            </p:nvPicPr>
            <p:blipFill>
              <a:blip r:embed="rId5"/>
              <a:stretch>
                <a:fillRect/>
              </a:stretch>
            </p:blipFill>
            <p:spPr>
              <a:xfrm>
                <a:off x="-173278" y="5149401"/>
                <a:ext cx="3115110" cy="461519"/>
              </a:xfrm>
              <a:prstGeom prst="roundRect">
                <a:avLst>
                  <a:gd name="adj" fmla="val 8976"/>
                </a:avLst>
              </a:prstGeom>
            </p:spPr>
          </p:pic>
          <p:sp>
            <p:nvSpPr>
              <p:cNvPr id="12" name="TextBox 11">
                <a:extLst>
                  <a:ext uri="{FF2B5EF4-FFF2-40B4-BE49-F238E27FC236}">
                    <a16:creationId xmlns:a16="http://schemas.microsoft.com/office/drawing/2014/main" id="{1B83C7D9-E3F1-7F4D-26B6-54F6AA082C1F}"/>
                  </a:ext>
                </a:extLst>
              </p:cNvPr>
              <p:cNvSpPr txBox="1"/>
              <p:nvPr/>
            </p:nvSpPr>
            <p:spPr>
              <a:xfrm>
                <a:off x="130545" y="5215079"/>
                <a:ext cx="8402620" cy="338554"/>
              </a:xfrm>
              <a:prstGeom prst="rect">
                <a:avLst/>
              </a:prstGeom>
              <a:noFill/>
            </p:spPr>
            <p:txBody>
              <a:bodyPr wrap="square" lIns="91440" tIns="45720" rIns="91440" bIns="45720" rtlCol="0" anchor="t">
                <a:spAutoFit/>
              </a:bodyPr>
              <a:lstStyle/>
              <a:p>
                <a:pPr>
                  <a:defRPr/>
                </a:pPr>
                <a:r>
                  <a:rPr lang="en-US" sz="1600"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THE CHALLENGE</a:t>
                </a:r>
                <a:endParaRPr kumimoji="0" lang="en-US" sz="1600" b="1" i="0" u="none" strike="noStrike" kern="1200" cap="none" spc="3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grpSp>
      </p:grpSp>
      <p:pic>
        <p:nvPicPr>
          <p:cNvPr id="15" name="Picture 14">
            <a:extLst>
              <a:ext uri="{FF2B5EF4-FFF2-40B4-BE49-F238E27FC236}">
                <a16:creationId xmlns:a16="http://schemas.microsoft.com/office/drawing/2014/main" id="{180348D7-C3C2-77FA-54D6-5028C44CBAA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90206983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4B6072-44E3-4CE1-EE6B-1EC5B420F771}"/>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l="4303" t="6076" r="4578" b="3924"/>
          <a:stretch>
            <a:fillRect/>
          </a:stretch>
        </p:blipFill>
        <p:spPr>
          <a:xfrm>
            <a:off x="0" y="0"/>
            <a:ext cx="12192000" cy="6858000"/>
          </a:xfrm>
          <a:prstGeom prst="rect">
            <a:avLst/>
          </a:prstGeom>
        </p:spPr>
      </p:pic>
      <p:sp>
        <p:nvSpPr>
          <p:cNvPr id="8" name="Rectangle 7">
            <a:extLst>
              <a:ext uri="{FF2B5EF4-FFF2-40B4-BE49-F238E27FC236}">
                <a16:creationId xmlns:a16="http://schemas.microsoft.com/office/drawing/2014/main" id="{DD3E4715-8EF7-A863-463E-E1BE399A2EB6}"/>
              </a:ext>
            </a:extLst>
          </p:cNvPr>
          <p:cNvSpPr/>
          <p:nvPr/>
        </p:nvSpPr>
        <p:spPr>
          <a:xfrm>
            <a:off x="1" y="0"/>
            <a:ext cx="12192000" cy="68580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F37C451-47A2-1AAE-5C94-5C8ED74FF309}"/>
              </a:ext>
            </a:extLst>
          </p:cNvPr>
          <p:cNvSpPr txBox="1"/>
          <p:nvPr/>
        </p:nvSpPr>
        <p:spPr>
          <a:xfrm>
            <a:off x="961297" y="2181617"/>
            <a:ext cx="9871803" cy="430887"/>
          </a:xfrm>
          <a:prstGeom prst="rect">
            <a:avLst/>
          </a:prstGeom>
          <a:noFill/>
        </p:spPr>
        <p:txBody>
          <a:bodyPr wrap="square" lIns="0" tIns="0" rIns="0" bIns="0" rtlCol="0" anchor="t">
            <a:spAutoFit/>
          </a:bodyPr>
          <a:lstStyle/>
          <a:p>
            <a:pPr>
              <a:spcAft>
                <a:spcPts val="1200"/>
              </a:spcAft>
              <a:defRPr/>
            </a:pPr>
            <a:r>
              <a:rPr lang="en-US" sz="2800">
                <a:solidFill>
                  <a:schemeClr val="bg1"/>
                </a:solidFill>
                <a:latin typeface="Open Sans" panose="020B0606030504020204" pitchFamily="34" charset="0"/>
                <a:ea typeface="Open Sans" panose="020B0606030504020204" pitchFamily="34" charset="0"/>
                <a:cs typeface="Open Sans" panose="020B0606030504020204" pitchFamily="34" charset="0"/>
              </a:rPr>
              <a:t>Each stage moves you closer to financial success</a:t>
            </a:r>
          </a:p>
        </p:txBody>
      </p:sp>
      <p:sp>
        <p:nvSpPr>
          <p:cNvPr id="4" name="TextBox 3">
            <a:extLst>
              <a:ext uri="{FF2B5EF4-FFF2-40B4-BE49-F238E27FC236}">
                <a16:creationId xmlns:a16="http://schemas.microsoft.com/office/drawing/2014/main" id="{C43A349C-BA44-0EEE-B0F6-FF61E440A9E1}"/>
              </a:ext>
            </a:extLst>
          </p:cNvPr>
          <p:cNvSpPr txBox="1"/>
          <p:nvPr/>
        </p:nvSpPr>
        <p:spPr>
          <a:xfrm>
            <a:off x="909070" y="1105313"/>
            <a:ext cx="8283848" cy="613694"/>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lang="en-US" sz="4800" b="1">
                <a:solidFill>
                  <a:schemeClr val="bg1"/>
                </a:solidFill>
                <a:latin typeface="Open Sans ExtraBold" pitchFamily="2" charset="0"/>
                <a:ea typeface="Open Sans ExtraBold" pitchFamily="2" charset="0"/>
                <a:cs typeface="Open Sans ExtraBold" pitchFamily="2" charset="0"/>
              </a:rPr>
              <a:t>Four legs: One outcome</a:t>
            </a:r>
            <a:endParaRPr kumimoji="0" lang="en-US" sz="4800" b="1" u="none" strike="noStrike" kern="1200" cap="none" spc="0" normalizeH="0" baseline="0" noProof="0">
              <a:ln>
                <a:noFill/>
              </a:ln>
              <a:solidFill>
                <a:schemeClr val="bg1"/>
              </a:solidFill>
              <a:effectLst/>
              <a:uLnTx/>
              <a:uFillTx/>
              <a:latin typeface="Open Sans ExtraBold" pitchFamily="2" charset="0"/>
              <a:ea typeface="Open Sans ExtraBold" pitchFamily="2" charset="0"/>
              <a:cs typeface="Open Sans ExtraBold" pitchFamily="2" charset="0"/>
            </a:endParaRPr>
          </a:p>
        </p:txBody>
      </p:sp>
      <p:sp>
        <p:nvSpPr>
          <p:cNvPr id="5" name="Rectangle 4">
            <a:extLst>
              <a:ext uri="{FF2B5EF4-FFF2-40B4-BE49-F238E27FC236}">
                <a16:creationId xmlns:a16="http://schemas.microsoft.com/office/drawing/2014/main" id="{D5D5A153-43A5-1C6A-02EE-96ADB19B441F}"/>
              </a:ext>
            </a:extLst>
          </p:cNvPr>
          <p:cNvSpPr/>
          <p:nvPr/>
        </p:nvSpPr>
        <p:spPr>
          <a:xfrm rot="10800000">
            <a:off x="985661" y="1856525"/>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6" name="TextBox 5">
            <a:extLst>
              <a:ext uri="{FF2B5EF4-FFF2-40B4-BE49-F238E27FC236}">
                <a16:creationId xmlns:a16="http://schemas.microsoft.com/office/drawing/2014/main" id="{21D1B887-00DF-1497-3D1F-6267941AB93D}"/>
              </a:ext>
            </a:extLst>
          </p:cNvPr>
          <p:cNvSpPr txBox="1"/>
          <p:nvPr/>
        </p:nvSpPr>
        <p:spPr>
          <a:xfrm>
            <a:off x="909070" y="763187"/>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lang="en-US" sz="1600" b="1" spc="6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EVERY LEG MATTERS. EVERY STEP COUNTS.</a:t>
            </a:r>
            <a:endPar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grpSp>
        <p:nvGrpSpPr>
          <p:cNvPr id="39" name="Group 38">
            <a:extLst>
              <a:ext uri="{FF2B5EF4-FFF2-40B4-BE49-F238E27FC236}">
                <a16:creationId xmlns:a16="http://schemas.microsoft.com/office/drawing/2014/main" id="{839C1696-9B1C-A5A8-A5FB-9111CFEAAAB3}"/>
              </a:ext>
            </a:extLst>
          </p:cNvPr>
          <p:cNvGrpSpPr/>
          <p:nvPr/>
        </p:nvGrpSpPr>
        <p:grpSpPr>
          <a:xfrm>
            <a:off x="66500" y="3220014"/>
            <a:ext cx="11879141" cy="1728804"/>
            <a:chOff x="295990" y="3475929"/>
            <a:chExt cx="11879141" cy="1728804"/>
          </a:xfrm>
        </p:grpSpPr>
        <p:sp>
          <p:nvSpPr>
            <p:cNvPr id="9" name="AutoShape 2" descr="13 Triple Crown Winners Horse Racing Art Horses Names &amp; Silks Print SFASTUDIO - Picture 2 of 9">
              <a:extLst>
                <a:ext uri="{FF2B5EF4-FFF2-40B4-BE49-F238E27FC236}">
                  <a16:creationId xmlns:a16="http://schemas.microsoft.com/office/drawing/2014/main" id="{395139B3-14FE-3225-86D4-03F7DB86F82F}"/>
                </a:ext>
              </a:extLst>
            </p:cNvPr>
            <p:cNvSpPr>
              <a:spLocks noChangeAspect="1" noChangeArrowheads="1"/>
            </p:cNvSpPr>
            <p:nvPr/>
          </p:nvSpPr>
          <p:spPr bwMode="auto">
            <a:xfrm>
              <a:off x="5725671" y="489993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0" name="Rounded Rectangle 7">
              <a:extLst>
                <a:ext uri="{FF2B5EF4-FFF2-40B4-BE49-F238E27FC236}">
                  <a16:creationId xmlns:a16="http://schemas.microsoft.com/office/drawing/2014/main" id="{5118EB84-8EF2-C503-A384-296BEAB9BA8E}"/>
                </a:ext>
              </a:extLst>
            </p:cNvPr>
            <p:cNvSpPr/>
            <p:nvPr/>
          </p:nvSpPr>
          <p:spPr>
            <a:xfrm>
              <a:off x="441277" y="3475929"/>
              <a:ext cx="11733854" cy="1540771"/>
            </a:xfrm>
            <a:prstGeom prst="roundRect">
              <a:avLst>
                <a:gd name="adj" fmla="val 4682"/>
              </a:avLst>
            </a:prstGeom>
            <a:solidFill>
              <a:schemeClr val="tx1">
                <a:alpha val="5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1" name="TextBox 10">
              <a:extLst>
                <a:ext uri="{FF2B5EF4-FFF2-40B4-BE49-F238E27FC236}">
                  <a16:creationId xmlns:a16="http://schemas.microsoft.com/office/drawing/2014/main" id="{946F90E3-48B0-5F8A-BEAB-744C87480C13}"/>
                </a:ext>
              </a:extLst>
            </p:cNvPr>
            <p:cNvSpPr txBox="1"/>
            <p:nvPr/>
          </p:nvSpPr>
          <p:spPr>
            <a:xfrm>
              <a:off x="295990" y="3938539"/>
              <a:ext cx="2752723" cy="615553"/>
            </a:xfrm>
            <a:prstGeom prst="rect">
              <a:avLst/>
            </a:prstGeom>
            <a:noFill/>
          </p:spPr>
          <p:txBody>
            <a:bodyPr wrap="square" lIns="0" tIns="0" rIns="0" bIns="0" rtlCol="0" anchor="t">
              <a:spAutoFit/>
            </a:bodyPr>
            <a:lstStyle/>
            <a:p>
              <a:pPr marL="0" marR="0" lvl="0" indent="0" algn="ctr" defTabSz="914400" rtl="0" eaLnBrk="1" fontAlgn="auto" latinLnBrk="0" hangingPunct="1">
                <a:spcBef>
                  <a:spcPts val="0"/>
                </a:spcBef>
                <a:spcAft>
                  <a:spcPts val="0"/>
                </a:spcAft>
                <a:buClrTx/>
                <a:buSzTx/>
                <a:buFontTx/>
                <a:buNone/>
                <a:tabLst/>
                <a:defRPr/>
              </a:pPr>
              <a:r>
                <a:rPr lang="en-US" sz="2000"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MARKETING</a:t>
              </a:r>
            </a:p>
            <a:p>
              <a:pPr marL="0" marR="0" lvl="0" indent="0" algn="ctr" defTabSz="914400" rtl="0" eaLnBrk="1" fontAlgn="auto" latinLnBrk="0" hangingPunct="1">
                <a:spcBef>
                  <a:spcPts val="0"/>
                </a:spcBef>
                <a:spcAft>
                  <a:spcPts val="0"/>
                </a:spcAft>
                <a:buClrTx/>
                <a:buSzTx/>
                <a:buFontTx/>
                <a:buNone/>
                <a:tabLst/>
                <a:defRPr/>
              </a:pPr>
              <a:r>
                <a:rPr lang="en-US" sz="2000" b="1" spc="300">
                  <a:solidFill>
                    <a:srgbClr val="FFFFFF"/>
                  </a:solidFill>
                  <a:latin typeface="Open Sans ExtraBold" panose="020B0606030504020204" pitchFamily="34" charset="0"/>
                  <a:ea typeface="Open Sans ExtraBold" panose="020B0606030504020204" pitchFamily="34" charset="0"/>
                  <a:cs typeface="Open Sans ExtraBold" panose="020B0606030504020204" pitchFamily="34" charset="0"/>
                </a:rPr>
                <a:t>STRATEGY</a:t>
              </a:r>
              <a:endParaRPr kumimoji="0" lang="en-US" sz="2000" b="1" i="0" u="none" strike="noStrike" kern="1200" cap="none" spc="3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12" name="TextBox 11">
              <a:extLst>
                <a:ext uri="{FF2B5EF4-FFF2-40B4-BE49-F238E27FC236}">
                  <a16:creationId xmlns:a16="http://schemas.microsoft.com/office/drawing/2014/main" id="{AED664F1-A158-021C-1433-AC0129BC10B8}"/>
                </a:ext>
              </a:extLst>
            </p:cNvPr>
            <p:cNvSpPr txBox="1"/>
            <p:nvPr/>
          </p:nvSpPr>
          <p:spPr>
            <a:xfrm>
              <a:off x="3460704" y="3938540"/>
              <a:ext cx="2752723" cy="615553"/>
            </a:xfrm>
            <a:prstGeom prst="rect">
              <a:avLst/>
            </a:prstGeom>
            <a:noFill/>
          </p:spPr>
          <p:txBody>
            <a:bodyPr wrap="square" lIns="0" tIns="0" rIns="0" bIns="0" rtlCol="0" anchor="t">
              <a:spAutoFit/>
            </a:bodyPr>
            <a:lstStyle>
              <a:defPPr>
                <a:defRPr lang="en-US"/>
              </a:defPPr>
              <a:lvl1pPr marR="0" lvl="0" indent="0" algn="ctr" fontAlgn="auto">
                <a:lnSpc>
                  <a:spcPct val="150000"/>
                </a:lnSpc>
                <a:spcBef>
                  <a:spcPts val="0"/>
                </a:spcBef>
                <a:spcAft>
                  <a:spcPts val="0"/>
                </a:spcAft>
                <a:buClrTx/>
                <a:buSzTx/>
                <a:buFontTx/>
                <a:buNone/>
                <a:tabLst/>
                <a:defRPr sz="2000"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pPr>
                <a:lnSpc>
                  <a:spcPct val="100000"/>
                </a:lnSpc>
              </a:pPr>
              <a:r>
                <a:rPr lang="en-US"/>
                <a:t>LEASING STRATEGY</a:t>
              </a:r>
            </a:p>
          </p:txBody>
        </p:sp>
        <p:sp>
          <p:nvSpPr>
            <p:cNvPr id="13" name="TextBox 12">
              <a:extLst>
                <a:ext uri="{FF2B5EF4-FFF2-40B4-BE49-F238E27FC236}">
                  <a16:creationId xmlns:a16="http://schemas.microsoft.com/office/drawing/2014/main" id="{50EF815F-9A7B-A958-BF31-0CD451F239C3}"/>
                </a:ext>
              </a:extLst>
            </p:cNvPr>
            <p:cNvSpPr txBox="1"/>
            <p:nvPr/>
          </p:nvSpPr>
          <p:spPr>
            <a:xfrm>
              <a:off x="9422408" y="3953260"/>
              <a:ext cx="2752723" cy="615553"/>
            </a:xfrm>
            <a:prstGeom prst="rect">
              <a:avLst/>
            </a:prstGeom>
            <a:noFill/>
          </p:spPr>
          <p:txBody>
            <a:bodyPr wrap="square" lIns="0" tIns="0" rIns="0" bIns="0" rtlCol="0" anchor="t">
              <a:spAutoFit/>
            </a:bodyPr>
            <a:lstStyle>
              <a:defPPr>
                <a:defRPr lang="en-US"/>
              </a:defPPr>
              <a:lvl1pPr marR="0" lvl="0" indent="0" algn="ctr" fontAlgn="auto">
                <a:lnSpc>
                  <a:spcPct val="150000"/>
                </a:lnSpc>
                <a:spcBef>
                  <a:spcPts val="0"/>
                </a:spcBef>
                <a:spcAft>
                  <a:spcPts val="0"/>
                </a:spcAft>
                <a:buClrTx/>
                <a:buSzTx/>
                <a:buFontTx/>
                <a:buNone/>
                <a:tabLst/>
                <a:defRPr sz="2000"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pPr>
                <a:lnSpc>
                  <a:spcPct val="100000"/>
                </a:lnSpc>
              </a:pPr>
              <a:r>
                <a:rPr lang="en-US"/>
                <a:t>FINANCIAL </a:t>
              </a:r>
            </a:p>
            <a:p>
              <a:pPr>
                <a:lnSpc>
                  <a:spcPct val="100000"/>
                </a:lnSpc>
              </a:pPr>
              <a:r>
                <a:rPr lang="en-US"/>
                <a:t>PERFORMANCE</a:t>
              </a:r>
            </a:p>
          </p:txBody>
        </p:sp>
        <p:grpSp>
          <p:nvGrpSpPr>
            <p:cNvPr id="28" name="Group 27">
              <a:extLst>
                <a:ext uri="{FF2B5EF4-FFF2-40B4-BE49-F238E27FC236}">
                  <a16:creationId xmlns:a16="http://schemas.microsoft.com/office/drawing/2014/main" id="{6116E67E-81EE-63B9-1D61-B064AD8746FD}"/>
                </a:ext>
              </a:extLst>
            </p:cNvPr>
            <p:cNvGrpSpPr/>
            <p:nvPr/>
          </p:nvGrpSpPr>
          <p:grpSpPr>
            <a:xfrm>
              <a:off x="2999983" y="3978658"/>
              <a:ext cx="786018" cy="462304"/>
              <a:chOff x="3217912" y="4005543"/>
              <a:chExt cx="786018" cy="462304"/>
            </a:xfrm>
          </p:grpSpPr>
          <p:sp>
            <p:nvSpPr>
              <p:cNvPr id="23" name="Chevron 6">
                <a:extLst>
                  <a:ext uri="{FF2B5EF4-FFF2-40B4-BE49-F238E27FC236}">
                    <a16:creationId xmlns:a16="http://schemas.microsoft.com/office/drawing/2014/main" id="{81435B99-8035-88BA-5508-E967E665709C}"/>
                  </a:ext>
                </a:extLst>
              </p:cNvPr>
              <p:cNvSpPr/>
              <p:nvPr/>
            </p:nvSpPr>
            <p:spPr>
              <a:xfrm>
                <a:off x="3217912"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Chevron 6">
                <a:extLst>
                  <a:ext uri="{FF2B5EF4-FFF2-40B4-BE49-F238E27FC236}">
                    <a16:creationId xmlns:a16="http://schemas.microsoft.com/office/drawing/2014/main" id="{0EEFEFA3-49B6-A983-EF3B-9AE0815CC334}"/>
                  </a:ext>
                </a:extLst>
              </p:cNvPr>
              <p:cNvSpPr/>
              <p:nvPr/>
            </p:nvSpPr>
            <p:spPr>
              <a:xfrm>
                <a:off x="3629718"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sp>
          <p:nvSpPr>
            <p:cNvPr id="27" name="TextBox 26">
              <a:extLst>
                <a:ext uri="{FF2B5EF4-FFF2-40B4-BE49-F238E27FC236}">
                  <a16:creationId xmlns:a16="http://schemas.microsoft.com/office/drawing/2014/main" id="{EA9BBEA3-8723-907D-5EF0-F54458446F7E}"/>
                </a:ext>
              </a:extLst>
            </p:cNvPr>
            <p:cNvSpPr txBox="1"/>
            <p:nvPr/>
          </p:nvSpPr>
          <p:spPr>
            <a:xfrm>
              <a:off x="6370598" y="3938539"/>
              <a:ext cx="2752723" cy="615553"/>
            </a:xfrm>
            <a:prstGeom prst="rect">
              <a:avLst/>
            </a:prstGeom>
            <a:noFill/>
          </p:spPr>
          <p:txBody>
            <a:bodyPr wrap="square" lIns="0" tIns="0" rIns="0" bIns="0" rtlCol="0" anchor="t">
              <a:spAutoFit/>
            </a:bodyPr>
            <a:lstStyle/>
            <a:p>
              <a:pPr marL="0" marR="0" lvl="0" indent="0" algn="ctr" defTabSz="914400" rtl="0" eaLnBrk="1" fontAlgn="auto" latinLnBrk="0" hangingPunct="1">
                <a:spcBef>
                  <a:spcPts val="0"/>
                </a:spcBef>
                <a:spcAft>
                  <a:spcPts val="0"/>
                </a:spcAft>
                <a:buClrTx/>
                <a:buSzTx/>
                <a:buFontTx/>
                <a:buNone/>
                <a:tabLst/>
                <a:defRPr/>
              </a:pPr>
              <a:r>
                <a:rPr lang="en-US" sz="2000"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RESIDENT</a:t>
              </a:r>
            </a:p>
            <a:p>
              <a:pPr marL="0" marR="0" lvl="0" indent="0" algn="ctr" defTabSz="914400" rtl="0" eaLnBrk="1" fontAlgn="auto" latinLnBrk="0" hangingPunct="1">
                <a:spcBef>
                  <a:spcPts val="0"/>
                </a:spcBef>
                <a:spcAft>
                  <a:spcPts val="0"/>
                </a:spcAft>
                <a:buClrTx/>
                <a:buSzTx/>
                <a:buFontTx/>
                <a:buNone/>
                <a:tabLst/>
                <a:defRPr/>
              </a:pPr>
              <a:r>
                <a:rPr lang="en-US" sz="2000"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STRATEGY</a:t>
              </a:r>
            </a:p>
          </p:txBody>
        </p:sp>
        <p:grpSp>
          <p:nvGrpSpPr>
            <p:cNvPr id="29" name="Group 28">
              <a:extLst>
                <a:ext uri="{FF2B5EF4-FFF2-40B4-BE49-F238E27FC236}">
                  <a16:creationId xmlns:a16="http://schemas.microsoft.com/office/drawing/2014/main" id="{DAE69EBA-BA42-CBE7-55F5-51D06841B3AA}"/>
                </a:ext>
              </a:extLst>
            </p:cNvPr>
            <p:cNvGrpSpPr/>
            <p:nvPr/>
          </p:nvGrpSpPr>
          <p:grpSpPr>
            <a:xfrm>
              <a:off x="5803253" y="3988536"/>
              <a:ext cx="786018" cy="462304"/>
              <a:chOff x="3217912" y="4005543"/>
              <a:chExt cx="786018" cy="462304"/>
            </a:xfrm>
          </p:grpSpPr>
          <p:sp>
            <p:nvSpPr>
              <p:cNvPr id="30" name="Chevron 6">
                <a:extLst>
                  <a:ext uri="{FF2B5EF4-FFF2-40B4-BE49-F238E27FC236}">
                    <a16:creationId xmlns:a16="http://schemas.microsoft.com/office/drawing/2014/main" id="{FABD118D-3453-9757-1665-B28F5E62D313}"/>
                  </a:ext>
                </a:extLst>
              </p:cNvPr>
              <p:cNvSpPr/>
              <p:nvPr/>
            </p:nvSpPr>
            <p:spPr>
              <a:xfrm>
                <a:off x="3217912"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1" name="Chevron 6">
                <a:extLst>
                  <a:ext uri="{FF2B5EF4-FFF2-40B4-BE49-F238E27FC236}">
                    <a16:creationId xmlns:a16="http://schemas.microsoft.com/office/drawing/2014/main" id="{0AF61CD2-0484-F7CC-E50D-07B6AB280EDD}"/>
                  </a:ext>
                </a:extLst>
              </p:cNvPr>
              <p:cNvSpPr/>
              <p:nvPr/>
            </p:nvSpPr>
            <p:spPr>
              <a:xfrm>
                <a:off x="3629718"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grpSp>
          <p:nvGrpSpPr>
            <p:cNvPr id="32" name="Group 31">
              <a:extLst>
                <a:ext uri="{FF2B5EF4-FFF2-40B4-BE49-F238E27FC236}">
                  <a16:creationId xmlns:a16="http://schemas.microsoft.com/office/drawing/2014/main" id="{23A16B58-1956-9523-BE59-0A23A9087EBD}"/>
                </a:ext>
              </a:extLst>
            </p:cNvPr>
            <p:cNvGrpSpPr/>
            <p:nvPr/>
          </p:nvGrpSpPr>
          <p:grpSpPr>
            <a:xfrm>
              <a:off x="8763674" y="3978658"/>
              <a:ext cx="786018" cy="462304"/>
              <a:chOff x="2788648" y="4005543"/>
              <a:chExt cx="786018" cy="462304"/>
            </a:xfrm>
          </p:grpSpPr>
          <p:sp>
            <p:nvSpPr>
              <p:cNvPr id="33" name="Chevron 6">
                <a:extLst>
                  <a:ext uri="{FF2B5EF4-FFF2-40B4-BE49-F238E27FC236}">
                    <a16:creationId xmlns:a16="http://schemas.microsoft.com/office/drawing/2014/main" id="{F86B7439-7A37-F8C7-5D91-B67002637B77}"/>
                  </a:ext>
                </a:extLst>
              </p:cNvPr>
              <p:cNvSpPr/>
              <p:nvPr/>
            </p:nvSpPr>
            <p:spPr>
              <a:xfrm>
                <a:off x="2788648"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4" name="Chevron 6">
                <a:extLst>
                  <a:ext uri="{FF2B5EF4-FFF2-40B4-BE49-F238E27FC236}">
                    <a16:creationId xmlns:a16="http://schemas.microsoft.com/office/drawing/2014/main" id="{5D4E5D9B-5467-8BA6-57DA-E8699F470DFD}"/>
                  </a:ext>
                </a:extLst>
              </p:cNvPr>
              <p:cNvSpPr/>
              <p:nvPr/>
            </p:nvSpPr>
            <p:spPr>
              <a:xfrm>
                <a:off x="3200454"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grpSp>
      <p:pic>
        <p:nvPicPr>
          <p:cNvPr id="16" name="Picture 15">
            <a:extLst>
              <a:ext uri="{FF2B5EF4-FFF2-40B4-BE49-F238E27FC236}">
                <a16:creationId xmlns:a16="http://schemas.microsoft.com/office/drawing/2014/main" id="{A8C8248B-34E0-EFB1-EB0C-EDA90CA7D4C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295543332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B204D16-A8F6-CDA2-0796-0E497F3F8F9B}"/>
              </a:ext>
            </a:extLst>
          </p:cNvPr>
          <p:cNvSpPr txBox="1"/>
          <p:nvPr/>
        </p:nvSpPr>
        <p:spPr>
          <a:xfrm>
            <a:off x="909070" y="1209047"/>
            <a:ext cx="11418077" cy="551946"/>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400" b="1" i="0" u="none" strike="noStrike" kern="1200" cap="none" spc="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Stronger handoffs = better outcomes</a:t>
            </a:r>
          </a:p>
        </p:txBody>
      </p:sp>
      <p:sp>
        <p:nvSpPr>
          <p:cNvPr id="23" name="Rectangle 22">
            <a:extLst>
              <a:ext uri="{FF2B5EF4-FFF2-40B4-BE49-F238E27FC236}">
                <a16:creationId xmlns:a16="http://schemas.microsoft.com/office/drawing/2014/main" id="{F518D0E3-54FA-2536-EADC-D78D2ACE04DB}"/>
              </a:ext>
            </a:extLst>
          </p:cNvPr>
          <p:cNvSpPr/>
          <p:nvPr/>
        </p:nvSpPr>
        <p:spPr>
          <a:xfrm rot="10800000">
            <a:off x="909071" y="191944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1" name="TextBox 20">
            <a:extLst>
              <a:ext uri="{FF2B5EF4-FFF2-40B4-BE49-F238E27FC236}">
                <a16:creationId xmlns:a16="http://schemas.microsoft.com/office/drawing/2014/main" id="{89B212FC-D515-36F7-FA01-2CE48C2FD053}"/>
              </a:ext>
            </a:extLst>
          </p:cNvPr>
          <p:cNvSpPr txBox="1"/>
          <p:nvPr/>
        </p:nvSpPr>
        <p:spPr>
          <a:xfrm>
            <a:off x="909070" y="3124492"/>
            <a:ext cx="9039953" cy="1600438"/>
          </a:xfrm>
          <a:prstGeom prst="rect">
            <a:avLst/>
          </a:prstGeom>
          <a:noFill/>
        </p:spPr>
        <p:txBody>
          <a:bodyPr wrap="square" lIns="0" tIns="0" rIns="0" bIns="0" rtlCol="0" anchor="t">
            <a:spAutoFit/>
          </a:bodyPr>
          <a:lstStyle/>
          <a:p>
            <a:pPr marL="800100" lvl="1" indent="-342900">
              <a:spcAft>
                <a:spcPts val="1200"/>
              </a:spcAft>
              <a:buFont typeface="Arial" panose="020B0604020202020204" pitchFamily="34" charset="0"/>
              <a:buChar char="•"/>
              <a:defRPr/>
            </a:pPr>
            <a:r>
              <a:rPr lang="en-US" sz="2800">
                <a:solidFill>
                  <a:schemeClr val="bg1"/>
                </a:solidFill>
                <a:latin typeface="Open Sans" panose="020B0606030504020204" pitchFamily="34" charset="0"/>
                <a:ea typeface="Open Sans" panose="020B0606030504020204" pitchFamily="34" charset="0"/>
                <a:cs typeface="Open Sans" panose="020B0606030504020204" pitchFamily="34" charset="0"/>
              </a:rPr>
              <a:t>What does marketing need from operations?</a:t>
            </a:r>
          </a:p>
          <a:p>
            <a:pPr marL="800100" lvl="1" indent="-342900">
              <a:spcAft>
                <a:spcPts val="1200"/>
              </a:spcAft>
              <a:buFont typeface="Arial" panose="020B0604020202020204" pitchFamily="34" charset="0"/>
              <a:buChar char="•"/>
              <a:defRPr/>
            </a:pPr>
            <a:r>
              <a:rPr kumimoji="0" lang="en-US" sz="280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What does operations need from marketing?</a:t>
            </a:r>
          </a:p>
          <a:p>
            <a:pPr marL="800100" lvl="1" indent="-342900">
              <a:spcAft>
                <a:spcPts val="1200"/>
              </a:spcAft>
              <a:buFont typeface="Arial" panose="020B0604020202020204" pitchFamily="34" charset="0"/>
              <a:buChar char="•"/>
              <a:defRPr/>
            </a:pPr>
            <a:r>
              <a:rPr lang="en-US" sz="2800">
                <a:solidFill>
                  <a:schemeClr val="bg1"/>
                </a:solidFill>
                <a:latin typeface="Open Sans" panose="020B0606030504020204" pitchFamily="34" charset="0"/>
                <a:ea typeface="Open Sans" panose="020B0606030504020204" pitchFamily="34" charset="0"/>
                <a:cs typeface="Open Sans" panose="020B0606030504020204" pitchFamily="34" charset="0"/>
              </a:rPr>
              <a:t>Where are we dropping the baton?</a:t>
            </a:r>
            <a:endParaRPr kumimoji="0" lang="en-US" sz="280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 name="TextBox 1">
            <a:extLst>
              <a:ext uri="{FF2B5EF4-FFF2-40B4-BE49-F238E27FC236}">
                <a16:creationId xmlns:a16="http://schemas.microsoft.com/office/drawing/2014/main" id="{B8536880-71A1-5926-8A7D-31B8562EFD83}"/>
              </a:ext>
            </a:extLst>
          </p:cNvPr>
          <p:cNvSpPr txBox="1"/>
          <p:nvPr/>
        </p:nvSpPr>
        <p:spPr>
          <a:xfrm>
            <a:off x="909070" y="688627"/>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TEAM ALIGNMENT WINS THE RACE</a:t>
            </a:r>
          </a:p>
        </p:txBody>
      </p:sp>
      <p:sp>
        <p:nvSpPr>
          <p:cNvPr id="7" name="TextBox 6">
            <a:extLst>
              <a:ext uri="{FF2B5EF4-FFF2-40B4-BE49-F238E27FC236}">
                <a16:creationId xmlns:a16="http://schemas.microsoft.com/office/drawing/2014/main" id="{C01547FE-D48D-7E31-F2E1-D56FCFD474F2}"/>
              </a:ext>
            </a:extLst>
          </p:cNvPr>
          <p:cNvSpPr txBox="1"/>
          <p:nvPr/>
        </p:nvSpPr>
        <p:spPr>
          <a:xfrm>
            <a:off x="961297" y="2339507"/>
            <a:ext cx="9871803" cy="492443"/>
          </a:xfrm>
          <a:prstGeom prst="rect">
            <a:avLst/>
          </a:prstGeom>
          <a:noFill/>
        </p:spPr>
        <p:txBody>
          <a:bodyPr wrap="square" lIns="0" tIns="0" rIns="0" bIns="0" rtlCol="0" anchor="t">
            <a:spAutoFit/>
          </a:bodyPr>
          <a:lstStyle/>
          <a:p>
            <a:pPr marR="0" lvl="0" algn="l" defTabSz="914400" rtl="0" eaLnBrk="1" fontAlgn="auto" latinLnBrk="0" hangingPunct="1">
              <a:lnSpc>
                <a:spcPct val="100000"/>
              </a:lnSpc>
              <a:spcBef>
                <a:spcPts val="0"/>
              </a:spcBef>
              <a:spcAft>
                <a:spcPts val="1200"/>
              </a:spcAft>
              <a:buClrTx/>
              <a:buSzTx/>
              <a:tabLst/>
              <a:defRPr/>
            </a:pPr>
            <a:r>
              <a:rPr kumimoji="0" lang="en-US" sz="3200" b="0" i="0" u="none" strike="noStrike" kern="1200" cap="none"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Align teams, </a:t>
            </a:r>
            <a:r>
              <a:rPr lang="en-US" sz="3200">
                <a:solidFill>
                  <a:schemeClr val="bg1"/>
                </a:solidFill>
                <a:latin typeface="Open Sans" panose="020B0606030504020204" pitchFamily="34" charset="0"/>
                <a:ea typeface="Open Sans" panose="020B0606030504020204" pitchFamily="34" charset="0"/>
                <a:cs typeface="Open Sans" panose="020B0606030504020204" pitchFamily="34" charset="0"/>
              </a:rPr>
              <a:t>clarify</a:t>
            </a:r>
            <a:r>
              <a:rPr kumimoji="0" lang="en-US" sz="3200" b="0" i="0" u="none" strike="noStrike" kern="1200" cap="none"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 ownership</a:t>
            </a:r>
            <a:r>
              <a:rPr lang="en-US" sz="3200">
                <a:solidFill>
                  <a:schemeClr val="bg1"/>
                </a:solidFill>
                <a:latin typeface="Open Sans" panose="020B0606030504020204" pitchFamily="34" charset="0"/>
                <a:ea typeface="Open Sans" panose="020B0606030504020204" pitchFamily="34" charset="0"/>
                <a:cs typeface="Open Sans" panose="020B0606030504020204" pitchFamily="34" charset="0"/>
              </a:rPr>
              <a:t> &amp; move faster</a:t>
            </a:r>
            <a:endParaRPr kumimoji="0" lang="en-US" sz="3200" b="0" i="0" u="none" strike="noStrike" kern="1200" cap="none"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45443843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A7DB5B-2EF1-34EC-5DB1-2D8E3A10446F}"/>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F10254CE-31C5-68C3-D9DE-03D564B6C189}"/>
              </a:ext>
            </a:extLst>
          </p:cNvPr>
          <p:cNvGrpSpPr/>
          <p:nvPr/>
        </p:nvGrpSpPr>
        <p:grpSpPr>
          <a:xfrm>
            <a:off x="0" y="0"/>
            <a:ext cx="12558260" cy="7182790"/>
            <a:chOff x="-366260" y="-167574"/>
            <a:chExt cx="12558260" cy="7182790"/>
          </a:xfrm>
        </p:grpSpPr>
        <p:pic>
          <p:nvPicPr>
            <p:cNvPr id="5" name="Picture 4">
              <a:extLst>
                <a:ext uri="{FF2B5EF4-FFF2-40B4-BE49-F238E27FC236}">
                  <a16:creationId xmlns:a16="http://schemas.microsoft.com/office/drawing/2014/main" id="{F85D3691-F47A-F1BD-554C-D8A50F79E743}"/>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r="1511"/>
            <a:stretch>
              <a:fillRect/>
            </a:stretch>
          </p:blipFill>
          <p:spPr>
            <a:xfrm>
              <a:off x="-366260" y="-157216"/>
              <a:ext cx="12558260" cy="7172432"/>
            </a:xfrm>
            <a:prstGeom prst="rect">
              <a:avLst/>
            </a:prstGeom>
            <a:ln>
              <a:noFill/>
            </a:ln>
          </p:spPr>
        </p:pic>
        <p:sp>
          <p:nvSpPr>
            <p:cNvPr id="4" name="Rectangle 3">
              <a:extLst>
                <a:ext uri="{FF2B5EF4-FFF2-40B4-BE49-F238E27FC236}">
                  <a16:creationId xmlns:a16="http://schemas.microsoft.com/office/drawing/2014/main" id="{017F5BEF-18BF-CF93-49A7-04D993E032DF}"/>
                </a:ext>
              </a:extLst>
            </p:cNvPr>
            <p:cNvSpPr/>
            <p:nvPr/>
          </p:nvSpPr>
          <p:spPr>
            <a:xfrm>
              <a:off x="-366260" y="-167574"/>
              <a:ext cx="12558260" cy="7182789"/>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3" name="Rectangle 22">
            <a:extLst>
              <a:ext uri="{FF2B5EF4-FFF2-40B4-BE49-F238E27FC236}">
                <a16:creationId xmlns:a16="http://schemas.microsoft.com/office/drawing/2014/main" id="{841F5D87-A0AE-1BFD-0464-280776FF670D}"/>
              </a:ext>
            </a:extLst>
          </p:cNvPr>
          <p:cNvSpPr/>
          <p:nvPr/>
        </p:nvSpPr>
        <p:spPr>
          <a:xfrm rot="10800000">
            <a:off x="5653314" y="2318970"/>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114D807F-EF93-75E2-E9FA-7B63EE5B2D71}"/>
              </a:ext>
            </a:extLst>
          </p:cNvPr>
          <p:cNvSpPr txBox="1"/>
          <p:nvPr/>
        </p:nvSpPr>
        <p:spPr>
          <a:xfrm>
            <a:off x="2632403" y="1732088"/>
            <a:ext cx="7188449" cy="30104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4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LEG ONE: MARKETING STRATEGY</a:t>
            </a:r>
          </a:p>
        </p:txBody>
      </p:sp>
      <p:pic>
        <p:nvPicPr>
          <p:cNvPr id="2" name="Picture 1">
            <a:extLst>
              <a:ext uri="{FF2B5EF4-FFF2-40B4-BE49-F238E27FC236}">
                <a16:creationId xmlns:a16="http://schemas.microsoft.com/office/drawing/2014/main" id="{031EF10C-F837-EA68-4977-A0045AEEA3D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
        <p:nvSpPr>
          <p:cNvPr id="8" name="TextBox 7">
            <a:extLst>
              <a:ext uri="{FF2B5EF4-FFF2-40B4-BE49-F238E27FC236}">
                <a16:creationId xmlns:a16="http://schemas.microsoft.com/office/drawing/2014/main" id="{EFE4CE3A-EB76-7BD4-1211-300D84FF026B}"/>
              </a:ext>
            </a:extLst>
          </p:cNvPr>
          <p:cNvSpPr txBox="1"/>
          <p:nvPr/>
        </p:nvSpPr>
        <p:spPr>
          <a:xfrm>
            <a:off x="1054552" y="2641383"/>
            <a:ext cx="10308213" cy="212365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UNIT-LEVEL MEDIA &amp; VIRTUAL TOURS</a:t>
            </a:r>
          </a:p>
        </p:txBody>
      </p:sp>
    </p:spTree>
    <p:extLst>
      <p:ext uri="{BB962C8B-B14F-4D97-AF65-F5344CB8AC3E}">
        <p14:creationId xmlns:p14="http://schemas.microsoft.com/office/powerpoint/2010/main" val="398009865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9F487-02C2-CB3F-64FE-C4D3596FB16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9D8CE6B-8229-646D-AF7D-9D8D63EE19F5}"/>
              </a:ext>
            </a:extLst>
          </p:cNvPr>
          <p:cNvPicPr>
            <a:picLocks noChangeAspect="1"/>
          </p:cNvPicPr>
          <p:nvPr/>
        </p:nvPicPr>
        <p:blipFill>
          <a:blip r:embed="rId5">
            <a:alphaModFix amt="85000"/>
            <a:extLst>
              <a:ext uri="{28A0092B-C50C-407E-A947-70E740481C1C}">
                <a14:useLocalDpi xmlns:a14="http://schemas.microsoft.com/office/drawing/2010/main" val="0"/>
              </a:ext>
            </a:extLst>
          </a:blip>
          <a:srcRect l="4614" t="6854" r="4541" b="4212"/>
          <a:stretch>
            <a:fillRect/>
          </a:stretch>
        </p:blipFill>
        <p:spPr>
          <a:xfrm>
            <a:off x="-1" y="0"/>
            <a:ext cx="12537103" cy="6903720"/>
          </a:xfrm>
          <a:prstGeom prst="rect">
            <a:avLst/>
          </a:prstGeom>
        </p:spPr>
      </p:pic>
      <p:sp>
        <p:nvSpPr>
          <p:cNvPr id="3" name="Rectangle 2">
            <a:extLst>
              <a:ext uri="{FF2B5EF4-FFF2-40B4-BE49-F238E27FC236}">
                <a16:creationId xmlns:a16="http://schemas.microsoft.com/office/drawing/2014/main" id="{3BB83B93-D5A7-B590-F8E5-8822AD6AF8C7}"/>
              </a:ext>
            </a:extLst>
          </p:cNvPr>
          <p:cNvSpPr/>
          <p:nvPr/>
        </p:nvSpPr>
        <p:spPr>
          <a:xfrm>
            <a:off x="0" y="0"/>
            <a:ext cx="12537102" cy="68580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6" name="TextBox 5">
            <a:extLst>
              <a:ext uri="{FF2B5EF4-FFF2-40B4-BE49-F238E27FC236}">
                <a16:creationId xmlns:a16="http://schemas.microsoft.com/office/drawing/2014/main" id="{AE4762BE-611D-E3FF-83CC-D79F8C13EB15}"/>
              </a:ext>
            </a:extLst>
          </p:cNvPr>
          <p:cNvSpPr txBox="1"/>
          <p:nvPr/>
        </p:nvSpPr>
        <p:spPr>
          <a:xfrm>
            <a:off x="821100" y="1047810"/>
            <a:ext cx="10143243" cy="602153"/>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800" b="1" i="0" u="none" strike="noStrike" kern="1200" cap="none" spc="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Unit-level </a:t>
            </a:r>
            <a:r>
              <a:rPr lang="en-US" sz="4800" b="1">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media &amp; virtual tours</a:t>
            </a:r>
            <a:endParaRPr kumimoji="0" lang="en-US" sz="4800" b="1" i="0" u="none" strike="noStrike" kern="1200" cap="none" spc="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7" name="Rectangle 6">
            <a:extLst>
              <a:ext uri="{FF2B5EF4-FFF2-40B4-BE49-F238E27FC236}">
                <a16:creationId xmlns:a16="http://schemas.microsoft.com/office/drawing/2014/main" id="{19835F95-97B5-991C-63C2-F4963B37E2B3}"/>
              </a:ext>
            </a:extLst>
          </p:cNvPr>
          <p:cNvSpPr/>
          <p:nvPr/>
        </p:nvSpPr>
        <p:spPr>
          <a:xfrm rot="10800000">
            <a:off x="909071" y="191944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2" name="Rounded Rectangle 11">
            <a:extLst>
              <a:ext uri="{FF2B5EF4-FFF2-40B4-BE49-F238E27FC236}">
                <a16:creationId xmlns:a16="http://schemas.microsoft.com/office/drawing/2014/main" id="{99DDC36A-FD48-96FF-5955-0C2576D0C644}"/>
              </a:ext>
            </a:extLst>
          </p:cNvPr>
          <p:cNvSpPr/>
          <p:nvPr/>
        </p:nvSpPr>
        <p:spPr>
          <a:xfrm>
            <a:off x="274730" y="2589149"/>
            <a:ext cx="9792137" cy="3456046"/>
          </a:xfrm>
          <a:prstGeom prst="roundRect">
            <a:avLst>
              <a:gd name="adj" fmla="val 7241"/>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nvGrpSpPr>
          <p:cNvPr id="47" name="Group 46">
            <a:extLst>
              <a:ext uri="{FF2B5EF4-FFF2-40B4-BE49-F238E27FC236}">
                <a16:creationId xmlns:a16="http://schemas.microsoft.com/office/drawing/2014/main" id="{C7FC7E68-E39E-5E53-B753-BA9712DFFC36}"/>
              </a:ext>
            </a:extLst>
          </p:cNvPr>
          <p:cNvGrpSpPr/>
          <p:nvPr/>
        </p:nvGrpSpPr>
        <p:grpSpPr>
          <a:xfrm>
            <a:off x="-50112" y="213576"/>
            <a:ext cx="7613472" cy="461519"/>
            <a:chOff x="-50112" y="213576"/>
            <a:chExt cx="7613472" cy="461519"/>
          </a:xfrm>
        </p:grpSpPr>
        <p:pic>
          <p:nvPicPr>
            <p:cNvPr id="35" name="Picture 34">
              <a:extLst>
                <a:ext uri="{FF2B5EF4-FFF2-40B4-BE49-F238E27FC236}">
                  <a16:creationId xmlns:a16="http://schemas.microsoft.com/office/drawing/2014/main" id="{D696FF5C-97EA-0D53-82B0-81E678263A06}"/>
                </a:ext>
              </a:extLst>
            </p:cNvPr>
            <p:cNvPicPr>
              <a:picLocks noChangeAspect="1"/>
            </p:cNvPicPr>
            <p:nvPr/>
          </p:nvPicPr>
          <p:blipFill>
            <a:blip r:embed="rId6"/>
            <a:stretch>
              <a:fillRect/>
            </a:stretch>
          </p:blipFill>
          <p:spPr>
            <a:xfrm>
              <a:off x="-50112" y="213576"/>
              <a:ext cx="3115110" cy="461519"/>
            </a:xfrm>
            <a:prstGeom prst="roundRect">
              <a:avLst>
                <a:gd name="adj" fmla="val 8976"/>
              </a:avLst>
            </a:prstGeom>
          </p:spPr>
        </p:pic>
        <p:sp>
          <p:nvSpPr>
            <p:cNvPr id="8" name="TextBox 7">
              <a:extLst>
                <a:ext uri="{FF2B5EF4-FFF2-40B4-BE49-F238E27FC236}">
                  <a16:creationId xmlns:a16="http://schemas.microsoft.com/office/drawing/2014/main" id="{90D4FAF2-27B8-6DEC-BF0E-AF2D4C55046E}"/>
                </a:ext>
              </a:extLst>
            </p:cNvPr>
            <p:cNvSpPr txBox="1"/>
            <p:nvPr/>
          </p:nvSpPr>
          <p:spPr>
            <a:xfrm>
              <a:off x="374911" y="378008"/>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lang="en-US" sz="1600" b="1" spc="6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THE WARMUP</a:t>
              </a:r>
              <a:endPar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grpSp>
      <p:grpSp>
        <p:nvGrpSpPr>
          <p:cNvPr id="33" name="Group 32">
            <a:extLst>
              <a:ext uri="{FF2B5EF4-FFF2-40B4-BE49-F238E27FC236}">
                <a16:creationId xmlns:a16="http://schemas.microsoft.com/office/drawing/2014/main" id="{91F1121B-0A0F-5388-04F0-8C211467554F}"/>
              </a:ext>
            </a:extLst>
          </p:cNvPr>
          <p:cNvGrpSpPr/>
          <p:nvPr/>
        </p:nvGrpSpPr>
        <p:grpSpPr>
          <a:xfrm>
            <a:off x="413123" y="2553605"/>
            <a:ext cx="7751623" cy="3289696"/>
            <a:chOff x="776530" y="2569597"/>
            <a:chExt cx="7751623" cy="3289696"/>
          </a:xfrm>
        </p:grpSpPr>
        <p:grpSp>
          <p:nvGrpSpPr>
            <p:cNvPr id="13" name="Group 12">
              <a:extLst>
                <a:ext uri="{FF2B5EF4-FFF2-40B4-BE49-F238E27FC236}">
                  <a16:creationId xmlns:a16="http://schemas.microsoft.com/office/drawing/2014/main" id="{1DC6FB2C-EE7D-882E-07CD-A8F312D4244F}"/>
                </a:ext>
              </a:extLst>
            </p:cNvPr>
            <p:cNvGrpSpPr/>
            <p:nvPr/>
          </p:nvGrpSpPr>
          <p:grpSpPr>
            <a:xfrm>
              <a:off x="776530" y="3416724"/>
              <a:ext cx="2661557" cy="2337935"/>
              <a:chOff x="613049" y="2374614"/>
              <a:chExt cx="2661557" cy="2337935"/>
            </a:xfrm>
          </p:grpSpPr>
          <p:sp>
            <p:nvSpPr>
              <p:cNvPr id="14" name="Title 2">
                <a:extLst>
                  <a:ext uri="{FF2B5EF4-FFF2-40B4-BE49-F238E27FC236}">
                    <a16:creationId xmlns:a16="http://schemas.microsoft.com/office/drawing/2014/main" id="{06A4C785-726B-4A59-81F2-D464568B368E}"/>
                  </a:ext>
                </a:extLst>
              </p:cNvPr>
              <p:cNvSpPr txBox="1">
                <a:spLocks/>
              </p:cNvSpPr>
              <p:nvPr/>
            </p:nvSpPr>
            <p:spPr>
              <a:xfrm>
                <a:off x="1201615" y="3151696"/>
                <a:ext cx="1836734" cy="614462"/>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50800" tIns="50800" rIns="50800" bIns="50800" anchor="t" anchorCtr="0">
                <a:noAutofit/>
              </a:bodyPr>
              <a:lstStyle>
                <a:lvl1pPr marL="0" marR="0" indent="0"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1pPr>
                <a:lvl2pPr marL="0" marR="0" indent="578632"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2pPr>
                <a:lvl3pPr marL="0" marR="0" indent="1157265"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3pPr>
                <a:lvl4pPr marL="0" marR="0" indent="1735897"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4pPr>
                <a:lvl5pPr marL="0" marR="0" indent="2314529"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5pPr>
                <a:lvl6pPr marL="0" marR="0" indent="2893162"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6pPr>
                <a:lvl7pPr marL="0" marR="0" indent="3471794"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7pPr>
                <a:lvl8pPr marL="0" marR="0" indent="4050426"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8pPr>
                <a:lvl9pPr marL="0" marR="0" indent="4629059"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9pPr>
              </a:lstStyle>
              <a:p>
                <a:pPr marL="0" marR="0" lvl="0" indent="0" algn="ctr" defTabSz="1044753" rtl="0" eaLnBrk="1" fontAlgn="auto" latinLnBrk="0" hangingPunct="1">
                  <a:lnSpc>
                    <a:spcPct val="80000"/>
                  </a:lnSpc>
                  <a:spcBef>
                    <a:spcPts val="0"/>
                  </a:spcBef>
                  <a:spcAft>
                    <a:spcPts val="0"/>
                  </a:spcAft>
                  <a:buClrTx/>
                  <a:buSzTx/>
                  <a:buFontTx/>
                  <a:buNone/>
                  <a:tabLst/>
                  <a:defRPr/>
                </a:pPr>
                <a:r>
                  <a:rPr kumimoji="0" lang="en-US" sz="5400" b="1" i="0" u="none" strike="noStrike" kern="1200" cap="none" spc="3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sym typeface="Helvetica Neue Medium"/>
                  </a:rPr>
                  <a:t>40</a:t>
                </a:r>
                <a:r>
                  <a:rPr kumimoji="0" lang="en-US" sz="4000" b="0" i="0" u="none" strike="noStrike" kern="1200" cap="none" spc="300" normalizeH="0" baseline="0" noProof="0">
                    <a:ln>
                      <a:noFill/>
                    </a:ln>
                    <a:solidFill>
                      <a:srgbClr val="FFFFFF"/>
                    </a:solidFill>
                    <a:effectLst/>
                    <a:uLnTx/>
                    <a:uFillTx/>
                    <a:latin typeface="Open Sans Light" panose="020B0606030504020204" pitchFamily="34" charset="0"/>
                    <a:ea typeface="Open Sans Light" panose="020B0606030504020204" pitchFamily="34" charset="0"/>
                    <a:cs typeface="Open Sans Light" panose="020B0606030504020204" pitchFamily="34" charset="0"/>
                    <a:sym typeface="Helvetica Neue Medium"/>
                  </a:rPr>
                  <a:t>%</a:t>
                </a:r>
                <a:endParaRPr kumimoji="0" lang="en-US" sz="4000" b="0" i="0" u="none" strike="noStrike" kern="1200" cap="none" spc="600" normalizeH="0" baseline="0" noProof="0">
                  <a:ln>
                    <a:noFill/>
                  </a:ln>
                  <a:solidFill>
                    <a:srgbClr val="FFFFFF"/>
                  </a:solidFill>
                  <a:effectLst/>
                  <a:uLnTx/>
                  <a:uFillTx/>
                  <a:latin typeface="Open Sans Light" panose="020B0606030504020204" pitchFamily="34" charset="0"/>
                  <a:ea typeface="Open Sans Light" panose="020B0606030504020204" pitchFamily="34" charset="0"/>
                  <a:cs typeface="Open Sans Light" panose="020B0606030504020204" pitchFamily="34" charset="0"/>
                  <a:sym typeface="Helvetica Neue Medium"/>
                </a:endParaRPr>
              </a:p>
            </p:txBody>
          </p:sp>
          <p:sp>
            <p:nvSpPr>
              <p:cNvPr id="15" name="Title 2">
                <a:extLst>
                  <a:ext uri="{FF2B5EF4-FFF2-40B4-BE49-F238E27FC236}">
                    <a16:creationId xmlns:a16="http://schemas.microsoft.com/office/drawing/2014/main" id="{4C8075C0-8049-B4CD-2231-66C99B251CC1}"/>
                  </a:ext>
                </a:extLst>
              </p:cNvPr>
              <p:cNvSpPr txBox="1">
                <a:spLocks/>
              </p:cNvSpPr>
              <p:nvPr/>
            </p:nvSpPr>
            <p:spPr>
              <a:xfrm>
                <a:off x="613049" y="3949038"/>
                <a:ext cx="2661557" cy="763511"/>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3200" b="0" i="0" kern="1200">
                    <a:solidFill>
                      <a:schemeClr val="tx1"/>
                    </a:solidFill>
                    <a:latin typeface="+mn-lt"/>
                    <a:ea typeface="Titillium" charset="0"/>
                    <a:cs typeface="Titillium" charset="0"/>
                  </a:defRPr>
                </a:lvl1pPr>
              </a:lstStyle>
              <a:p>
                <a:pPr marL="0" marR="0" lvl="0" indent="0" algn="ctr" defTabSz="914400" rtl="0" eaLnBrk="1" fontAlgn="auto" latinLnBrk="0" hangingPunct="1">
                  <a:lnSpc>
                    <a:spcPct val="125000"/>
                  </a:lnSpc>
                  <a:spcBef>
                    <a:spcPct val="0"/>
                  </a:spcBef>
                  <a:spcAft>
                    <a:spcPts val="0"/>
                  </a:spcAft>
                  <a:buClrTx/>
                  <a:buSzTx/>
                  <a:buFontTx/>
                  <a:buNone/>
                  <a:tabLst/>
                  <a:defRPr/>
                </a:pPr>
                <a:r>
                  <a:rPr kumimoji="0" lang="en-US" sz="1400" b="1" i="0" u="none" strike="noStrike" kern="1200" cap="none" spc="4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MORE</a:t>
                </a:r>
              </a:p>
              <a:p>
                <a:pPr marL="0" marR="0" lvl="0" indent="0" algn="ctr" defTabSz="914400" rtl="0" eaLnBrk="1" fontAlgn="auto" latinLnBrk="0" hangingPunct="1">
                  <a:lnSpc>
                    <a:spcPct val="125000"/>
                  </a:lnSpc>
                  <a:spcBef>
                    <a:spcPct val="0"/>
                  </a:spcBef>
                  <a:spcAft>
                    <a:spcPts val="0"/>
                  </a:spcAft>
                  <a:buClrTx/>
                  <a:buSzTx/>
                  <a:buFontTx/>
                  <a:buNone/>
                  <a:tabLst/>
                  <a:defRPr/>
                </a:pPr>
                <a:r>
                  <a:rPr kumimoji="0" lang="en-US" sz="1400" b="1" i="0" u="none" strike="noStrike" kern="1200" cap="none" spc="4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LEADS</a:t>
                </a:r>
              </a:p>
              <a:p>
                <a:pPr marL="0" marR="0" lvl="0" indent="0" algn="ctr" defTabSz="914400" rtl="0" eaLnBrk="1" fontAlgn="auto" latinLnBrk="0" hangingPunct="1">
                  <a:lnSpc>
                    <a:spcPct val="125000"/>
                  </a:lnSpc>
                  <a:spcBef>
                    <a:spcPct val="0"/>
                  </a:spcBef>
                  <a:spcAft>
                    <a:spcPts val="0"/>
                  </a:spcAft>
                  <a:buClrTx/>
                  <a:buSzTx/>
                  <a:buFontTx/>
                  <a:buNone/>
                  <a:tabLst/>
                  <a:defRPr/>
                </a:pPr>
                <a:endParaRPr kumimoji="0" lang="en-US" sz="1400" b="1" i="0" u="none" strike="noStrike" kern="1200" cap="none" spc="4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pic>
            <p:nvPicPr>
              <p:cNvPr id="16" name="Picture 15">
                <a:extLst>
                  <a:ext uri="{FF2B5EF4-FFF2-40B4-BE49-F238E27FC236}">
                    <a16:creationId xmlns:a16="http://schemas.microsoft.com/office/drawing/2014/main" id="{9F788FE9-925E-145C-A99C-BE0A7262ACF6}"/>
                  </a:ext>
                </a:extLst>
              </p:cNvPr>
              <p:cNvPicPr>
                <a:picLocks noChangeAspect="1"/>
              </p:cNvPicPr>
              <p:nvPr/>
            </p:nvPicPr>
            <p:blipFill>
              <a:blip r:embed="rId7"/>
              <a:stretch>
                <a:fillRect/>
              </a:stretch>
            </p:blipFill>
            <p:spPr>
              <a:xfrm>
                <a:off x="1647705" y="2374614"/>
                <a:ext cx="696048" cy="538975"/>
              </a:xfrm>
              <a:prstGeom prst="rect">
                <a:avLst/>
              </a:prstGeom>
            </p:spPr>
          </p:pic>
        </p:grpSp>
        <p:grpSp>
          <p:nvGrpSpPr>
            <p:cNvPr id="17" name="Group 16">
              <a:extLst>
                <a:ext uri="{FF2B5EF4-FFF2-40B4-BE49-F238E27FC236}">
                  <a16:creationId xmlns:a16="http://schemas.microsoft.com/office/drawing/2014/main" id="{203AB118-B540-1A89-1B32-2C639B588F3B}"/>
                </a:ext>
              </a:extLst>
            </p:cNvPr>
            <p:cNvGrpSpPr/>
            <p:nvPr/>
          </p:nvGrpSpPr>
          <p:grpSpPr>
            <a:xfrm>
              <a:off x="3329637" y="3405175"/>
              <a:ext cx="2661557" cy="2349484"/>
              <a:chOff x="3315617" y="2363065"/>
              <a:chExt cx="2661557" cy="2349484"/>
            </a:xfrm>
          </p:grpSpPr>
          <p:pic>
            <p:nvPicPr>
              <p:cNvPr id="18" name="Picture 17">
                <a:extLst>
                  <a:ext uri="{FF2B5EF4-FFF2-40B4-BE49-F238E27FC236}">
                    <a16:creationId xmlns:a16="http://schemas.microsoft.com/office/drawing/2014/main" id="{13D07F66-EFA3-F71A-4DBE-F541BACEF444}"/>
                  </a:ext>
                </a:extLst>
              </p:cNvPr>
              <p:cNvPicPr>
                <a:picLocks noChangeAspect="1"/>
              </p:cNvPicPr>
              <p:nvPr/>
            </p:nvPicPr>
            <p:blipFill>
              <a:blip r:embed="rId8"/>
              <a:stretch>
                <a:fillRect/>
              </a:stretch>
            </p:blipFill>
            <p:spPr>
              <a:xfrm>
                <a:off x="4303181" y="2363065"/>
                <a:ext cx="738680" cy="563993"/>
              </a:xfrm>
              <a:prstGeom prst="rect">
                <a:avLst/>
              </a:prstGeom>
            </p:spPr>
          </p:pic>
          <p:sp>
            <p:nvSpPr>
              <p:cNvPr id="19" name="Title 2">
                <a:extLst>
                  <a:ext uri="{FF2B5EF4-FFF2-40B4-BE49-F238E27FC236}">
                    <a16:creationId xmlns:a16="http://schemas.microsoft.com/office/drawing/2014/main" id="{0038743D-9815-055C-B4A9-384FD3522AAD}"/>
                  </a:ext>
                </a:extLst>
              </p:cNvPr>
              <p:cNvSpPr txBox="1">
                <a:spLocks/>
              </p:cNvSpPr>
              <p:nvPr/>
            </p:nvSpPr>
            <p:spPr>
              <a:xfrm>
                <a:off x="3876771" y="3113952"/>
                <a:ext cx="1836734" cy="614462"/>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50800" tIns="50800" rIns="50800" bIns="50800" anchor="t" anchorCtr="0">
                <a:noAutofit/>
              </a:bodyPr>
              <a:lstStyle>
                <a:lvl1pPr marL="0" marR="0" indent="0"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1pPr>
                <a:lvl2pPr marL="0" marR="0" indent="578632"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2pPr>
                <a:lvl3pPr marL="0" marR="0" indent="1157265"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3pPr>
                <a:lvl4pPr marL="0" marR="0" indent="1735897"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4pPr>
                <a:lvl5pPr marL="0" marR="0" indent="2314529"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5pPr>
                <a:lvl6pPr marL="0" marR="0" indent="2893162"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6pPr>
                <a:lvl7pPr marL="0" marR="0" indent="3471794"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7pPr>
                <a:lvl8pPr marL="0" marR="0" indent="4050426"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8pPr>
                <a:lvl9pPr marL="0" marR="0" indent="4629059"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9pPr>
              </a:lstStyle>
              <a:p>
                <a:pPr marL="0" marR="0" lvl="0" indent="0" algn="ctr" defTabSz="1044753" rtl="0" eaLnBrk="1" fontAlgn="auto" latinLnBrk="0" hangingPunct="1">
                  <a:lnSpc>
                    <a:spcPct val="80000"/>
                  </a:lnSpc>
                  <a:spcBef>
                    <a:spcPts val="0"/>
                  </a:spcBef>
                  <a:spcAft>
                    <a:spcPts val="0"/>
                  </a:spcAft>
                  <a:buClrTx/>
                  <a:buSzTx/>
                  <a:buFontTx/>
                  <a:buNone/>
                  <a:tabLst/>
                  <a:defRPr/>
                </a:pPr>
                <a:r>
                  <a:rPr kumimoji="0" lang="en-US" sz="5400" b="1" i="0" u="none" strike="noStrike" kern="1200" cap="none" spc="3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sym typeface="Helvetica Neue Medium"/>
                  </a:rPr>
                  <a:t>72</a:t>
                </a:r>
                <a:r>
                  <a:rPr kumimoji="0" lang="en-US" sz="4000" b="0" i="0" u="none" strike="noStrike" kern="1200" cap="none" spc="300" normalizeH="0" baseline="0" noProof="0">
                    <a:ln>
                      <a:noFill/>
                    </a:ln>
                    <a:solidFill>
                      <a:srgbClr val="FFFFFF"/>
                    </a:solidFill>
                    <a:effectLst/>
                    <a:uLnTx/>
                    <a:uFillTx/>
                    <a:latin typeface="Open Sans Light" panose="020B0606030504020204" pitchFamily="34" charset="0"/>
                    <a:ea typeface="Open Sans Light" panose="020B0606030504020204" pitchFamily="34" charset="0"/>
                    <a:cs typeface="Open Sans Light" panose="020B0606030504020204" pitchFamily="34" charset="0"/>
                    <a:sym typeface="Helvetica Neue Medium"/>
                  </a:rPr>
                  <a:t>%</a:t>
                </a:r>
              </a:p>
            </p:txBody>
          </p:sp>
          <p:sp>
            <p:nvSpPr>
              <p:cNvPr id="20" name="Title 2">
                <a:extLst>
                  <a:ext uri="{FF2B5EF4-FFF2-40B4-BE49-F238E27FC236}">
                    <a16:creationId xmlns:a16="http://schemas.microsoft.com/office/drawing/2014/main" id="{8955C28B-E444-88B8-6D7B-A953B03C4BD8}"/>
                  </a:ext>
                </a:extLst>
              </p:cNvPr>
              <p:cNvSpPr txBox="1">
                <a:spLocks/>
              </p:cNvSpPr>
              <p:nvPr/>
            </p:nvSpPr>
            <p:spPr>
              <a:xfrm>
                <a:off x="3315617" y="3949038"/>
                <a:ext cx="2661557" cy="763511"/>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3200" b="0" i="0" kern="1200">
                    <a:solidFill>
                      <a:schemeClr val="tx1"/>
                    </a:solidFill>
                    <a:latin typeface="+mn-lt"/>
                    <a:ea typeface="Titillium" charset="0"/>
                    <a:cs typeface="Titillium" charset="0"/>
                  </a:defRPr>
                </a:lvl1pPr>
              </a:lstStyle>
              <a:p>
                <a:pPr marL="0" marR="0" lvl="0" indent="0" algn="ctr" defTabSz="914400" rtl="0" eaLnBrk="1" fontAlgn="auto" latinLnBrk="0" hangingPunct="1">
                  <a:lnSpc>
                    <a:spcPct val="125000"/>
                  </a:lnSpc>
                  <a:spcBef>
                    <a:spcPct val="0"/>
                  </a:spcBef>
                  <a:spcAft>
                    <a:spcPts val="0"/>
                  </a:spcAft>
                  <a:buClrTx/>
                  <a:buSzTx/>
                  <a:buFontTx/>
                  <a:buNone/>
                  <a:tabLst/>
                  <a:defRPr/>
                </a:pPr>
                <a:r>
                  <a:rPr kumimoji="0" lang="en-US" sz="1400" b="1" i="0" u="none" strike="noStrike" kern="1200" cap="none" spc="4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MORE </a:t>
                </a:r>
              </a:p>
              <a:p>
                <a:pPr marL="0" marR="0" lvl="0" indent="0" algn="ctr" defTabSz="914400" rtl="0" eaLnBrk="1" fontAlgn="auto" latinLnBrk="0" hangingPunct="1">
                  <a:lnSpc>
                    <a:spcPct val="125000"/>
                  </a:lnSpc>
                  <a:spcBef>
                    <a:spcPct val="0"/>
                  </a:spcBef>
                  <a:spcAft>
                    <a:spcPts val="0"/>
                  </a:spcAft>
                  <a:buClrTx/>
                  <a:buSzTx/>
                  <a:buFontTx/>
                  <a:buNone/>
                  <a:tabLst/>
                  <a:defRPr/>
                </a:pPr>
                <a:r>
                  <a:rPr kumimoji="0" lang="en-US" sz="1400" b="1" i="0" u="none" strike="noStrike" kern="1200" cap="none" spc="4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LEASES</a:t>
                </a:r>
              </a:p>
              <a:p>
                <a:pPr marL="0" marR="0" lvl="0" indent="0" algn="ctr" defTabSz="914400" rtl="0" eaLnBrk="1" fontAlgn="auto" latinLnBrk="0" hangingPunct="1">
                  <a:lnSpc>
                    <a:spcPct val="125000"/>
                  </a:lnSpc>
                  <a:spcBef>
                    <a:spcPct val="0"/>
                  </a:spcBef>
                  <a:spcAft>
                    <a:spcPts val="0"/>
                  </a:spcAft>
                  <a:buClrTx/>
                  <a:buSzTx/>
                  <a:buFontTx/>
                  <a:buNone/>
                  <a:tabLst/>
                  <a:defRPr/>
                </a:pPr>
                <a:endParaRPr kumimoji="0" lang="en-US" sz="1400" b="1" i="0" u="none" strike="noStrike" kern="1200" cap="none" spc="4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grpSp>
        <p:grpSp>
          <p:nvGrpSpPr>
            <p:cNvPr id="21" name="Group 20">
              <a:extLst>
                <a:ext uri="{FF2B5EF4-FFF2-40B4-BE49-F238E27FC236}">
                  <a16:creationId xmlns:a16="http://schemas.microsoft.com/office/drawing/2014/main" id="{D7D2B74E-03C5-8C63-CA06-8B8E804F6241}"/>
                </a:ext>
              </a:extLst>
            </p:cNvPr>
            <p:cNvGrpSpPr/>
            <p:nvPr/>
          </p:nvGrpSpPr>
          <p:grpSpPr>
            <a:xfrm>
              <a:off x="5866596" y="3353117"/>
              <a:ext cx="2661557" cy="2506176"/>
              <a:chOff x="6027823" y="2311007"/>
              <a:chExt cx="2661557" cy="2506176"/>
            </a:xfrm>
          </p:grpSpPr>
          <p:pic>
            <p:nvPicPr>
              <p:cNvPr id="22" name="Picture 21" descr="A key with a house on it&#10;&#10;Description automatically generated">
                <a:extLst>
                  <a:ext uri="{FF2B5EF4-FFF2-40B4-BE49-F238E27FC236}">
                    <a16:creationId xmlns:a16="http://schemas.microsoft.com/office/drawing/2014/main" id="{F17FFD86-7787-4D1C-C5E7-E0FB22C02F7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032488" y="2311007"/>
                <a:ext cx="692099" cy="685108"/>
              </a:xfrm>
              <a:prstGeom prst="rect">
                <a:avLst/>
              </a:prstGeom>
            </p:spPr>
          </p:pic>
          <p:sp>
            <p:nvSpPr>
              <p:cNvPr id="23" name="Title 2">
                <a:extLst>
                  <a:ext uri="{FF2B5EF4-FFF2-40B4-BE49-F238E27FC236}">
                    <a16:creationId xmlns:a16="http://schemas.microsoft.com/office/drawing/2014/main" id="{D596FE65-5448-4FFA-0CEF-9677D5420F26}"/>
                  </a:ext>
                </a:extLst>
              </p:cNvPr>
              <p:cNvSpPr txBox="1">
                <a:spLocks/>
              </p:cNvSpPr>
              <p:nvPr/>
            </p:nvSpPr>
            <p:spPr>
              <a:xfrm>
                <a:off x="6582787" y="3085334"/>
                <a:ext cx="1836734" cy="614462"/>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50800" tIns="50800" rIns="50800" bIns="50800" anchor="t" anchorCtr="0">
                <a:noAutofit/>
              </a:bodyPr>
              <a:lstStyle>
                <a:lvl1pPr marL="0" marR="0" indent="0"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1pPr>
                <a:lvl2pPr marL="0" marR="0" indent="578632"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2pPr>
                <a:lvl3pPr marL="0" marR="0" indent="1157265"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3pPr>
                <a:lvl4pPr marL="0" marR="0" indent="1735897"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4pPr>
                <a:lvl5pPr marL="0" marR="0" indent="2314529"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5pPr>
                <a:lvl6pPr marL="0" marR="0" indent="2893162"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6pPr>
                <a:lvl7pPr marL="0" marR="0" indent="3471794"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7pPr>
                <a:lvl8pPr marL="0" marR="0" indent="4050426"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8pPr>
                <a:lvl9pPr marL="0" marR="0" indent="4629059" algn="ctr" defTabSz="1044753" rtl="0" latinLnBrk="0">
                  <a:lnSpc>
                    <a:spcPct val="100000"/>
                  </a:lnSpc>
                  <a:spcBef>
                    <a:spcPts val="0"/>
                  </a:spcBef>
                  <a:spcAft>
                    <a:spcPts val="0"/>
                  </a:spcAft>
                  <a:buClrTx/>
                  <a:buSzTx/>
                  <a:buFontTx/>
                  <a:buNone/>
                  <a:tabLst/>
                  <a:defRPr sz="14175" b="0" i="0" u="none" strike="noStrike" cap="none" spc="0" baseline="0">
                    <a:solidFill>
                      <a:srgbClr val="000000"/>
                    </a:solidFill>
                    <a:uFillTx/>
                    <a:latin typeface="+mn-lt"/>
                    <a:ea typeface="+mn-ea"/>
                    <a:cs typeface="+mn-cs"/>
                    <a:sym typeface="Helvetica Neue Medium"/>
                  </a:defRPr>
                </a:lvl9pPr>
              </a:lstStyle>
              <a:p>
                <a:pPr marL="0" marR="0" lvl="0" indent="0" algn="ctr" defTabSz="1044753" rtl="0" eaLnBrk="1" fontAlgn="auto" latinLnBrk="0" hangingPunct="1">
                  <a:lnSpc>
                    <a:spcPct val="80000"/>
                  </a:lnSpc>
                  <a:spcBef>
                    <a:spcPts val="0"/>
                  </a:spcBef>
                  <a:spcAft>
                    <a:spcPts val="0"/>
                  </a:spcAft>
                  <a:buClrTx/>
                  <a:buSzTx/>
                  <a:buFontTx/>
                  <a:buNone/>
                  <a:tabLst/>
                  <a:defRPr/>
                </a:pPr>
                <a:r>
                  <a:rPr kumimoji="0" lang="en-US" sz="5400" b="1" i="0" u="none" strike="noStrike" kern="1200" cap="none" spc="3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sym typeface="Helvetica Neue Medium"/>
                  </a:rPr>
                  <a:t>38</a:t>
                </a:r>
                <a:r>
                  <a:rPr kumimoji="0" lang="en-US" sz="4000" b="0" i="0" u="none" strike="noStrike" kern="1200" cap="none" spc="300" normalizeH="0" baseline="0" noProof="0">
                    <a:ln>
                      <a:noFill/>
                    </a:ln>
                    <a:solidFill>
                      <a:srgbClr val="FFFFFF"/>
                    </a:solidFill>
                    <a:effectLst/>
                    <a:uLnTx/>
                    <a:uFillTx/>
                    <a:latin typeface="Open Sans Light" panose="020B0606030504020204" pitchFamily="34" charset="0"/>
                    <a:ea typeface="Open Sans Light" panose="020B0606030504020204" pitchFamily="34" charset="0"/>
                    <a:cs typeface="Open Sans Light" panose="020B0606030504020204" pitchFamily="34" charset="0"/>
                    <a:sym typeface="Helvetica Neue Medium"/>
                  </a:rPr>
                  <a:t>%</a:t>
                </a:r>
              </a:p>
            </p:txBody>
          </p:sp>
          <p:sp>
            <p:nvSpPr>
              <p:cNvPr id="24" name="Title 2">
                <a:extLst>
                  <a:ext uri="{FF2B5EF4-FFF2-40B4-BE49-F238E27FC236}">
                    <a16:creationId xmlns:a16="http://schemas.microsoft.com/office/drawing/2014/main" id="{E9509D65-0A0C-7ABA-9986-656C571E9E57}"/>
                  </a:ext>
                </a:extLst>
              </p:cNvPr>
              <p:cNvSpPr txBox="1">
                <a:spLocks/>
              </p:cNvSpPr>
              <p:nvPr/>
            </p:nvSpPr>
            <p:spPr>
              <a:xfrm>
                <a:off x="6027823" y="4053672"/>
                <a:ext cx="2661557" cy="763511"/>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3200" b="0" i="0" kern="1200">
                    <a:solidFill>
                      <a:schemeClr val="tx1"/>
                    </a:solidFill>
                    <a:latin typeface="+mn-lt"/>
                    <a:ea typeface="Titillium" charset="0"/>
                    <a:cs typeface="Titillium" charset="0"/>
                  </a:defRPr>
                </a:lvl1pPr>
              </a:lstStyle>
              <a:p>
                <a:pPr marL="0" marR="0" lvl="0" indent="0" algn="ctr" defTabSz="914400" rtl="0" eaLnBrk="1" fontAlgn="auto" latinLnBrk="0" hangingPunct="1">
                  <a:lnSpc>
                    <a:spcPct val="125000"/>
                  </a:lnSpc>
                  <a:spcBef>
                    <a:spcPct val="0"/>
                  </a:spcBef>
                  <a:spcAft>
                    <a:spcPts val="0"/>
                  </a:spcAft>
                  <a:buClrTx/>
                  <a:buSzTx/>
                  <a:buFontTx/>
                  <a:buNone/>
                  <a:tabLst/>
                  <a:defRPr/>
                </a:pPr>
                <a:r>
                  <a:rPr kumimoji="0" lang="en-US" sz="1400" b="1" i="0" u="none" strike="noStrike" kern="1200" cap="none" spc="4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HIGHER </a:t>
                </a:r>
              </a:p>
              <a:p>
                <a:pPr marL="0" marR="0" lvl="0" indent="0" algn="ctr" defTabSz="914400" rtl="0" eaLnBrk="1" fontAlgn="auto" latinLnBrk="0" hangingPunct="1">
                  <a:lnSpc>
                    <a:spcPct val="125000"/>
                  </a:lnSpc>
                  <a:spcBef>
                    <a:spcPct val="0"/>
                  </a:spcBef>
                  <a:spcAft>
                    <a:spcPts val="0"/>
                  </a:spcAft>
                  <a:buClrTx/>
                  <a:buSzTx/>
                  <a:buFontTx/>
                  <a:buNone/>
                  <a:tabLst/>
                  <a:defRPr/>
                </a:pPr>
                <a:r>
                  <a:rPr kumimoji="0" lang="en-US" sz="1400" b="1" i="0" u="none" strike="noStrike" kern="1200" cap="none" spc="4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LEAD-TO-LEASE CONVERSION RATE</a:t>
                </a:r>
              </a:p>
              <a:p>
                <a:pPr marL="0" marR="0" lvl="0" indent="0" algn="ctr" defTabSz="914400" rtl="0" eaLnBrk="1" fontAlgn="auto" latinLnBrk="0" hangingPunct="1">
                  <a:lnSpc>
                    <a:spcPct val="125000"/>
                  </a:lnSpc>
                  <a:spcBef>
                    <a:spcPct val="0"/>
                  </a:spcBef>
                  <a:spcAft>
                    <a:spcPts val="0"/>
                  </a:spcAft>
                  <a:buClrTx/>
                  <a:buSzTx/>
                  <a:buFontTx/>
                  <a:buNone/>
                  <a:tabLst/>
                  <a:defRPr/>
                </a:pPr>
                <a:endParaRPr kumimoji="0" lang="en-US" sz="1400" b="1" i="0" u="none" strike="noStrike" kern="1200" cap="none" spc="4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grpSp>
        <p:cxnSp>
          <p:nvCxnSpPr>
            <p:cNvPr id="25" name="Straight Connector 24">
              <a:extLst>
                <a:ext uri="{FF2B5EF4-FFF2-40B4-BE49-F238E27FC236}">
                  <a16:creationId xmlns:a16="http://schemas.microsoft.com/office/drawing/2014/main" id="{9D48B8B2-D2CE-2323-C1DC-E85E2B550045}"/>
                </a:ext>
              </a:extLst>
            </p:cNvPr>
            <p:cNvCxnSpPr>
              <a:cxnSpLocks/>
            </p:cNvCxnSpPr>
            <p:nvPr/>
          </p:nvCxnSpPr>
          <p:spPr>
            <a:xfrm>
              <a:off x="5892722" y="3621510"/>
              <a:ext cx="0" cy="1410586"/>
            </a:xfrm>
            <a:prstGeom prst="line">
              <a:avLst/>
            </a:prstGeom>
            <a:ln w="3175">
              <a:solidFill>
                <a:schemeClr val="bg1">
                  <a:alpha val="45392"/>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C3A9C45-331D-9C11-A98A-7A4FE47EBD60}"/>
                </a:ext>
              </a:extLst>
            </p:cNvPr>
            <p:cNvCxnSpPr>
              <a:cxnSpLocks/>
            </p:cNvCxnSpPr>
            <p:nvPr/>
          </p:nvCxnSpPr>
          <p:spPr>
            <a:xfrm>
              <a:off x="3486549" y="3621510"/>
              <a:ext cx="0" cy="1410586"/>
            </a:xfrm>
            <a:prstGeom prst="line">
              <a:avLst/>
            </a:prstGeom>
            <a:ln w="3175">
              <a:solidFill>
                <a:schemeClr val="bg1">
                  <a:alpha val="45392"/>
                </a:schemeClr>
              </a:solidFill>
            </a:ln>
          </p:spPr>
          <p:style>
            <a:lnRef idx="2">
              <a:schemeClr val="accent1"/>
            </a:lnRef>
            <a:fillRef idx="0">
              <a:schemeClr val="accent1"/>
            </a:fillRef>
            <a:effectRef idx="1">
              <a:schemeClr val="accent1"/>
            </a:effectRef>
            <a:fontRef idx="minor">
              <a:schemeClr val="tx1"/>
            </a:fontRef>
          </p:style>
        </p:cxnSp>
        <p:grpSp>
          <p:nvGrpSpPr>
            <p:cNvPr id="30" name="Group 29">
              <a:extLst>
                <a:ext uri="{FF2B5EF4-FFF2-40B4-BE49-F238E27FC236}">
                  <a16:creationId xmlns:a16="http://schemas.microsoft.com/office/drawing/2014/main" id="{45ED376C-9BD1-3FBE-1EAB-0E87D7E926EC}"/>
                </a:ext>
              </a:extLst>
            </p:cNvPr>
            <p:cNvGrpSpPr/>
            <p:nvPr/>
          </p:nvGrpSpPr>
          <p:grpSpPr>
            <a:xfrm>
              <a:off x="776530" y="2569597"/>
              <a:ext cx="7751621" cy="565260"/>
              <a:chOff x="2757259" y="152891"/>
              <a:chExt cx="7119976" cy="556488"/>
            </a:xfrm>
          </p:grpSpPr>
          <p:sp>
            <p:nvSpPr>
              <p:cNvPr id="31" name="Title 1">
                <a:extLst>
                  <a:ext uri="{FF2B5EF4-FFF2-40B4-BE49-F238E27FC236}">
                    <a16:creationId xmlns:a16="http://schemas.microsoft.com/office/drawing/2014/main" id="{BEB24067-050F-2D94-8276-5EFC02DD419F}"/>
                  </a:ext>
                </a:extLst>
              </p:cNvPr>
              <p:cNvSpPr txBox="1">
                <a:spLocks/>
              </p:cNvSpPr>
              <p:nvPr/>
            </p:nvSpPr>
            <p:spPr>
              <a:xfrm>
                <a:off x="2757259" y="152891"/>
                <a:ext cx="7119976" cy="514291"/>
              </a:xfrm>
              <a:prstGeom prst="rect">
                <a:avLst/>
              </a:prstGeom>
              <a:noFill/>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67733" tIns="67733" rIns="67733" bIns="67733" anchor="ctr">
                <a:noAutofit/>
              </a:bodyPr>
              <a:lstStyle>
                <a:lvl1pPr marL="0" marR="0" indent="0" algn="ctr" defTabSz="309560" rtl="0" latinLnBrk="0">
                  <a:lnSpc>
                    <a:spcPct val="100000"/>
                  </a:lnSpc>
                  <a:spcBef>
                    <a:spcPts val="0"/>
                  </a:spcBef>
                  <a:spcAft>
                    <a:spcPts val="0"/>
                  </a:spcAft>
                  <a:buClrTx/>
                  <a:buSzTx/>
                  <a:buFontTx/>
                  <a:buNone/>
                  <a:tabLst/>
                  <a:defRPr sz="4200" b="0" i="0" u="none" strike="noStrike" cap="none" spc="0" baseline="0">
                    <a:solidFill>
                      <a:srgbClr val="000000"/>
                    </a:solidFill>
                    <a:uFillTx/>
                    <a:latin typeface="+mn-lt"/>
                    <a:ea typeface="+mn-ea"/>
                    <a:cs typeface="+mn-cs"/>
                    <a:sym typeface="Helvetica Neue Medium"/>
                  </a:defRPr>
                </a:lvl1pPr>
                <a:lvl2pPr marL="0" marR="0" indent="171449" algn="ctr" defTabSz="309560" rtl="0" latinLnBrk="0">
                  <a:lnSpc>
                    <a:spcPct val="100000"/>
                  </a:lnSpc>
                  <a:spcBef>
                    <a:spcPts val="0"/>
                  </a:spcBef>
                  <a:spcAft>
                    <a:spcPts val="0"/>
                  </a:spcAft>
                  <a:buClrTx/>
                  <a:buSzTx/>
                  <a:buFontTx/>
                  <a:buNone/>
                  <a:tabLst/>
                  <a:defRPr sz="4200" b="0" i="0" u="none" strike="noStrike" cap="none" spc="0" baseline="0">
                    <a:solidFill>
                      <a:srgbClr val="000000"/>
                    </a:solidFill>
                    <a:uFillTx/>
                    <a:latin typeface="+mn-lt"/>
                    <a:ea typeface="+mn-ea"/>
                    <a:cs typeface="+mn-cs"/>
                    <a:sym typeface="Helvetica Neue Medium"/>
                  </a:defRPr>
                </a:lvl2pPr>
                <a:lvl3pPr marL="0" marR="0" indent="342898" algn="ctr" defTabSz="309560" rtl="0" latinLnBrk="0">
                  <a:lnSpc>
                    <a:spcPct val="100000"/>
                  </a:lnSpc>
                  <a:spcBef>
                    <a:spcPts val="0"/>
                  </a:spcBef>
                  <a:spcAft>
                    <a:spcPts val="0"/>
                  </a:spcAft>
                  <a:buClrTx/>
                  <a:buSzTx/>
                  <a:buFontTx/>
                  <a:buNone/>
                  <a:tabLst/>
                  <a:defRPr sz="4200" b="0" i="0" u="none" strike="noStrike" cap="none" spc="0" baseline="0">
                    <a:solidFill>
                      <a:srgbClr val="000000"/>
                    </a:solidFill>
                    <a:uFillTx/>
                    <a:latin typeface="+mn-lt"/>
                    <a:ea typeface="+mn-ea"/>
                    <a:cs typeface="+mn-cs"/>
                    <a:sym typeface="Helvetica Neue Medium"/>
                  </a:defRPr>
                </a:lvl3pPr>
                <a:lvl4pPr marL="0" marR="0" indent="514346" algn="ctr" defTabSz="309560" rtl="0" latinLnBrk="0">
                  <a:lnSpc>
                    <a:spcPct val="100000"/>
                  </a:lnSpc>
                  <a:spcBef>
                    <a:spcPts val="0"/>
                  </a:spcBef>
                  <a:spcAft>
                    <a:spcPts val="0"/>
                  </a:spcAft>
                  <a:buClrTx/>
                  <a:buSzTx/>
                  <a:buFontTx/>
                  <a:buNone/>
                  <a:tabLst/>
                  <a:defRPr sz="4200" b="0" i="0" u="none" strike="noStrike" cap="none" spc="0" baseline="0">
                    <a:solidFill>
                      <a:srgbClr val="000000"/>
                    </a:solidFill>
                    <a:uFillTx/>
                    <a:latin typeface="+mn-lt"/>
                    <a:ea typeface="+mn-ea"/>
                    <a:cs typeface="+mn-cs"/>
                    <a:sym typeface="Helvetica Neue Medium"/>
                  </a:defRPr>
                </a:lvl4pPr>
                <a:lvl5pPr marL="0" marR="0" indent="685795" algn="ctr" defTabSz="309560" rtl="0" latinLnBrk="0">
                  <a:lnSpc>
                    <a:spcPct val="100000"/>
                  </a:lnSpc>
                  <a:spcBef>
                    <a:spcPts val="0"/>
                  </a:spcBef>
                  <a:spcAft>
                    <a:spcPts val="0"/>
                  </a:spcAft>
                  <a:buClrTx/>
                  <a:buSzTx/>
                  <a:buFontTx/>
                  <a:buNone/>
                  <a:tabLst/>
                  <a:defRPr sz="4200" b="0" i="0" u="none" strike="noStrike" cap="none" spc="0" baseline="0">
                    <a:solidFill>
                      <a:srgbClr val="000000"/>
                    </a:solidFill>
                    <a:uFillTx/>
                    <a:latin typeface="+mn-lt"/>
                    <a:ea typeface="+mn-ea"/>
                    <a:cs typeface="+mn-cs"/>
                    <a:sym typeface="Helvetica Neue Medium"/>
                  </a:defRPr>
                </a:lvl5pPr>
                <a:lvl6pPr marL="0" marR="0" indent="857244" algn="ctr" defTabSz="309560" rtl="0" latinLnBrk="0">
                  <a:lnSpc>
                    <a:spcPct val="100000"/>
                  </a:lnSpc>
                  <a:spcBef>
                    <a:spcPts val="0"/>
                  </a:spcBef>
                  <a:spcAft>
                    <a:spcPts val="0"/>
                  </a:spcAft>
                  <a:buClrTx/>
                  <a:buSzTx/>
                  <a:buFontTx/>
                  <a:buNone/>
                  <a:tabLst/>
                  <a:defRPr sz="4200" b="0" i="0" u="none" strike="noStrike" cap="none" spc="0" baseline="0">
                    <a:solidFill>
                      <a:srgbClr val="000000"/>
                    </a:solidFill>
                    <a:uFillTx/>
                    <a:latin typeface="+mn-lt"/>
                    <a:ea typeface="+mn-ea"/>
                    <a:cs typeface="+mn-cs"/>
                    <a:sym typeface="Helvetica Neue Medium"/>
                  </a:defRPr>
                </a:lvl6pPr>
                <a:lvl7pPr marL="0" marR="0" indent="1028693" algn="ctr" defTabSz="309560" rtl="0" latinLnBrk="0">
                  <a:lnSpc>
                    <a:spcPct val="100000"/>
                  </a:lnSpc>
                  <a:spcBef>
                    <a:spcPts val="0"/>
                  </a:spcBef>
                  <a:spcAft>
                    <a:spcPts val="0"/>
                  </a:spcAft>
                  <a:buClrTx/>
                  <a:buSzTx/>
                  <a:buFontTx/>
                  <a:buNone/>
                  <a:tabLst/>
                  <a:defRPr sz="4200" b="0" i="0" u="none" strike="noStrike" cap="none" spc="0" baseline="0">
                    <a:solidFill>
                      <a:srgbClr val="000000"/>
                    </a:solidFill>
                    <a:uFillTx/>
                    <a:latin typeface="+mn-lt"/>
                    <a:ea typeface="+mn-ea"/>
                    <a:cs typeface="+mn-cs"/>
                    <a:sym typeface="Helvetica Neue Medium"/>
                  </a:defRPr>
                </a:lvl7pPr>
                <a:lvl8pPr marL="0" marR="0" indent="1200141" algn="ctr" defTabSz="309560" rtl="0" latinLnBrk="0">
                  <a:lnSpc>
                    <a:spcPct val="100000"/>
                  </a:lnSpc>
                  <a:spcBef>
                    <a:spcPts val="0"/>
                  </a:spcBef>
                  <a:spcAft>
                    <a:spcPts val="0"/>
                  </a:spcAft>
                  <a:buClrTx/>
                  <a:buSzTx/>
                  <a:buFontTx/>
                  <a:buNone/>
                  <a:tabLst/>
                  <a:defRPr sz="4200" b="0" i="0" u="none" strike="noStrike" cap="none" spc="0" baseline="0">
                    <a:solidFill>
                      <a:srgbClr val="000000"/>
                    </a:solidFill>
                    <a:uFillTx/>
                    <a:latin typeface="+mn-lt"/>
                    <a:ea typeface="+mn-ea"/>
                    <a:cs typeface="+mn-cs"/>
                    <a:sym typeface="Helvetica Neue Medium"/>
                  </a:defRPr>
                </a:lvl8pPr>
                <a:lvl9pPr marL="0" marR="0" indent="1371590" algn="ctr" defTabSz="309560" rtl="0" latinLnBrk="0">
                  <a:lnSpc>
                    <a:spcPct val="100000"/>
                  </a:lnSpc>
                  <a:spcBef>
                    <a:spcPts val="0"/>
                  </a:spcBef>
                  <a:spcAft>
                    <a:spcPts val="0"/>
                  </a:spcAft>
                  <a:buClrTx/>
                  <a:buSzTx/>
                  <a:buFontTx/>
                  <a:buNone/>
                  <a:tabLst/>
                  <a:defRPr sz="4200" b="0" i="0" u="none" strike="noStrike" cap="none" spc="0" baseline="0">
                    <a:solidFill>
                      <a:srgbClr val="000000"/>
                    </a:solidFill>
                    <a:uFillTx/>
                    <a:latin typeface="+mn-lt"/>
                    <a:ea typeface="+mn-ea"/>
                    <a:cs typeface="+mn-cs"/>
                    <a:sym typeface="Helvetica Neue Medium"/>
                  </a:defRPr>
                </a:lvl9pPr>
              </a:lstStyle>
              <a:p>
                <a:pPr marL="0" marR="0" lvl="0" indent="0" algn="ctr" defTabSz="309560" rtl="0" eaLnBrk="1" fontAlgn="auto" latinLnBrk="0" hangingPunct="1">
                  <a:lnSpc>
                    <a:spcPct val="250000"/>
                  </a:lnSpc>
                  <a:spcBef>
                    <a:spcPts val="0"/>
                  </a:spcBef>
                  <a:spcAft>
                    <a:spcPts val="0"/>
                  </a:spcAft>
                  <a:buClrTx/>
                  <a:buSzTx/>
                  <a:buFontTx/>
                  <a:buNone/>
                  <a:tabLst/>
                  <a:defRPr/>
                </a:pPr>
                <a:r>
                  <a:rPr kumimoji="0" lang="en-US" sz="1600" b="1" i="0" u="none" strike="noStrike" kern="1200" cap="none" spc="5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sym typeface="Helvetica Neue Medium"/>
                  </a:rPr>
                  <a:t>UNIT-LEVEL VIRTUAL TOURS   CASE STUDY</a:t>
                </a:r>
              </a:p>
            </p:txBody>
          </p:sp>
          <p:cxnSp>
            <p:nvCxnSpPr>
              <p:cNvPr id="32" name="Straight Connector 31">
                <a:extLst>
                  <a:ext uri="{FF2B5EF4-FFF2-40B4-BE49-F238E27FC236}">
                    <a16:creationId xmlns:a16="http://schemas.microsoft.com/office/drawing/2014/main" id="{E1B715D0-C7FD-50B1-72C5-7188884CA984}"/>
                  </a:ext>
                </a:extLst>
              </p:cNvPr>
              <p:cNvCxnSpPr>
                <a:cxnSpLocks/>
              </p:cNvCxnSpPr>
              <p:nvPr/>
            </p:nvCxnSpPr>
            <p:spPr>
              <a:xfrm>
                <a:off x="7425934" y="400486"/>
                <a:ext cx="0" cy="308893"/>
              </a:xfrm>
              <a:prstGeom prst="line">
                <a:avLst/>
              </a:prstGeom>
              <a:ln w="3175">
                <a:solidFill>
                  <a:schemeClr val="bg1"/>
                </a:solidFill>
              </a:ln>
            </p:spPr>
            <p:style>
              <a:lnRef idx="1">
                <a:schemeClr val="accent1"/>
              </a:lnRef>
              <a:fillRef idx="0">
                <a:schemeClr val="accent1"/>
              </a:fillRef>
              <a:effectRef idx="0">
                <a:schemeClr val="accent1"/>
              </a:effectRef>
              <a:fontRef idx="minor">
                <a:schemeClr val="tx1"/>
              </a:fontRef>
            </p:style>
          </p:cxnSp>
        </p:grpSp>
      </p:grpSp>
      <p:pic>
        <p:nvPicPr>
          <p:cNvPr id="2" name="20260422-1930-14.7603717">
            <a:hlinkClick r:id="" action="ppaction://media"/>
            <a:extLst>
              <a:ext uri="{FF2B5EF4-FFF2-40B4-BE49-F238E27FC236}">
                <a16:creationId xmlns:a16="http://schemas.microsoft.com/office/drawing/2014/main" id="{D87858D6-45D8-B30D-3BC0-C96D965FFA38}"/>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8476199" y="1818721"/>
            <a:ext cx="9436368" cy="4718184"/>
          </a:xfrm>
          <a:prstGeom prst="rect">
            <a:avLst/>
          </a:prstGeom>
        </p:spPr>
      </p:pic>
      <p:pic>
        <p:nvPicPr>
          <p:cNvPr id="9" name="Picture 8">
            <a:extLst>
              <a:ext uri="{FF2B5EF4-FFF2-40B4-BE49-F238E27FC236}">
                <a16:creationId xmlns:a16="http://schemas.microsoft.com/office/drawing/2014/main" id="{05173543-D4E3-06BE-EC6C-DCFA3994E63C}"/>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rot="16200000">
            <a:off x="8422250" y="1380473"/>
            <a:ext cx="5171982" cy="5594682"/>
          </a:xfrm>
          <a:prstGeom prst="rect">
            <a:avLst/>
          </a:prstGeom>
        </p:spPr>
      </p:pic>
    </p:spTree>
    <p:extLst>
      <p:ext uri="{BB962C8B-B14F-4D97-AF65-F5344CB8AC3E}">
        <p14:creationId xmlns:p14="http://schemas.microsoft.com/office/powerpoint/2010/main" val="165394942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9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39351-00FF-1141-3279-B9837FB4A7E4}"/>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C2447463-979D-281B-12A7-59FBBC361AAF}"/>
              </a:ext>
            </a:extLst>
          </p:cNvPr>
          <p:cNvPicPr>
            <a:picLocks noChangeAspect="1"/>
          </p:cNvPicPr>
          <p:nvPr/>
        </p:nvPicPr>
        <p:blipFill>
          <a:blip r:embed="rId5">
            <a:alphaModFix amt="85000"/>
            <a:extLst>
              <a:ext uri="{BEBA8EAE-BF5A-486C-A8C5-ECC9F3942E4B}">
                <a14:imgProps xmlns:a14="http://schemas.microsoft.com/office/drawing/2010/main">
                  <a14:imgLayer r:embed="rId6">
                    <a14:imgEffect>
                      <a14:saturation sat="400000"/>
                    </a14:imgEffect>
                    <a14:imgEffect>
                      <a14:brightnessContrast bright="-70000"/>
                    </a14:imgEffect>
                  </a14:imgLayer>
                </a14:imgProps>
              </a:ext>
              <a:ext uri="{28A0092B-C50C-407E-A947-70E740481C1C}">
                <a14:useLocalDpi xmlns:a14="http://schemas.microsoft.com/office/drawing/2010/main" val="0"/>
              </a:ext>
            </a:extLst>
          </a:blip>
          <a:srcRect l="4614" t="6854" r="4541" b="4212"/>
          <a:stretch>
            <a:fillRect/>
          </a:stretch>
        </p:blipFill>
        <p:spPr>
          <a:xfrm>
            <a:off x="-1" y="0"/>
            <a:ext cx="12537103" cy="6903720"/>
          </a:xfrm>
          <a:prstGeom prst="rect">
            <a:avLst/>
          </a:prstGeom>
        </p:spPr>
      </p:pic>
      <p:sp>
        <p:nvSpPr>
          <p:cNvPr id="21" name="TextBox 20">
            <a:extLst>
              <a:ext uri="{FF2B5EF4-FFF2-40B4-BE49-F238E27FC236}">
                <a16:creationId xmlns:a16="http://schemas.microsoft.com/office/drawing/2014/main" id="{E46505DD-CE98-1CF5-3B4D-C3FC6B3F3010}"/>
              </a:ext>
            </a:extLst>
          </p:cNvPr>
          <p:cNvSpPr txBox="1"/>
          <p:nvPr/>
        </p:nvSpPr>
        <p:spPr>
          <a:xfrm>
            <a:off x="1015143" y="2071537"/>
            <a:ext cx="5134702" cy="1785104"/>
          </a:xfrm>
          <a:prstGeom prst="rect">
            <a:avLst/>
          </a:prstGeom>
          <a:noFill/>
        </p:spPr>
        <p:txBody>
          <a:bodyPr wrap="square" lIns="0" tIns="0" rIns="0" bIns="0" rtlCol="0" anchor="t">
            <a:spAutoFit/>
          </a:bodyPr>
          <a:lstStyle/>
          <a:p>
            <a:pPr>
              <a:spcAft>
                <a:spcPts val="1200"/>
              </a:spcAft>
              <a:defRPr/>
            </a:pPr>
            <a:r>
              <a:rPr lang="en-US" sz="2400" b="1" spc="2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Value</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Strong visuals give AI confidence in what it’s recommending</a:t>
            </a:r>
          </a:p>
          <a:p>
            <a:pPr marL="342900" indent="-342900">
              <a:spcAft>
                <a:spcPts val="1200"/>
              </a:spcAft>
              <a:buFont typeface="Arial" panose="020B0604020202020204" pitchFamily="34" charset="0"/>
              <a:buChar char="•"/>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Media is a conversion driver</a:t>
            </a:r>
            <a:endParaRPr lang="en-US" sz="240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2" name="TextBox 21">
            <a:extLst>
              <a:ext uri="{FF2B5EF4-FFF2-40B4-BE49-F238E27FC236}">
                <a16:creationId xmlns:a16="http://schemas.microsoft.com/office/drawing/2014/main" id="{36C07A3A-B474-F3F3-4353-32188B1F6962}"/>
              </a:ext>
            </a:extLst>
          </p:cNvPr>
          <p:cNvSpPr txBox="1"/>
          <p:nvPr/>
        </p:nvSpPr>
        <p:spPr>
          <a:xfrm>
            <a:off x="909069" y="1042359"/>
            <a:ext cx="11180261" cy="602153"/>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lang="en-US" sz="4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Unit-level media &amp; virtual tours</a:t>
            </a:r>
            <a:endPar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3" name="Rectangle 22">
            <a:extLst>
              <a:ext uri="{FF2B5EF4-FFF2-40B4-BE49-F238E27FC236}">
                <a16:creationId xmlns:a16="http://schemas.microsoft.com/office/drawing/2014/main" id="{0B148AA4-A9E1-736E-AA9E-EEEFB36C02C3}"/>
              </a:ext>
            </a:extLst>
          </p:cNvPr>
          <p:cNvSpPr/>
          <p:nvPr/>
        </p:nvSpPr>
        <p:spPr>
          <a:xfrm rot="10800000">
            <a:off x="961297" y="1803037"/>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3" name="Picture 2">
            <a:extLst>
              <a:ext uri="{FF2B5EF4-FFF2-40B4-BE49-F238E27FC236}">
                <a16:creationId xmlns:a16="http://schemas.microsoft.com/office/drawing/2014/main" id="{49B33EE1-D995-FF23-47A4-1287EBEF1B00}"/>
              </a:ext>
            </a:extLst>
          </p:cNvPr>
          <p:cNvPicPr>
            <a:picLocks noChangeAspect="1"/>
          </p:cNvPicPr>
          <p:nvPr/>
        </p:nvPicPr>
        <p:blipFill>
          <a:blip r:embed="rId7"/>
          <a:stretch>
            <a:fillRect/>
          </a:stretch>
        </p:blipFill>
        <p:spPr>
          <a:xfrm>
            <a:off x="-90026" y="317447"/>
            <a:ext cx="2633721" cy="461519"/>
          </a:xfrm>
          <a:prstGeom prst="roundRect">
            <a:avLst>
              <a:gd name="adj" fmla="val 8976"/>
            </a:avLst>
          </a:prstGeom>
        </p:spPr>
      </p:pic>
      <p:sp>
        <p:nvSpPr>
          <p:cNvPr id="7" name="TextBox 6">
            <a:extLst>
              <a:ext uri="{FF2B5EF4-FFF2-40B4-BE49-F238E27FC236}">
                <a16:creationId xmlns:a16="http://schemas.microsoft.com/office/drawing/2014/main" id="{75207B4E-FEAD-67C0-CF55-123214D9EE2C}"/>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MARKETING</a:t>
            </a:r>
          </a:p>
        </p:txBody>
      </p:sp>
      <p:sp>
        <p:nvSpPr>
          <p:cNvPr id="5" name="TextBox 4">
            <a:extLst>
              <a:ext uri="{FF2B5EF4-FFF2-40B4-BE49-F238E27FC236}">
                <a16:creationId xmlns:a16="http://schemas.microsoft.com/office/drawing/2014/main" id="{D321222C-2D9C-42EF-8508-6B2DC21F5802}"/>
              </a:ext>
            </a:extLst>
          </p:cNvPr>
          <p:cNvSpPr txBox="1"/>
          <p:nvPr/>
        </p:nvSpPr>
        <p:spPr>
          <a:xfrm>
            <a:off x="1035021" y="4172793"/>
            <a:ext cx="5134702" cy="2092881"/>
          </a:xfrm>
          <a:prstGeom prst="rect">
            <a:avLst/>
          </a:prstGeom>
          <a:noFill/>
        </p:spPr>
        <p:txBody>
          <a:bodyPr wrap="square" lIns="0" tIns="0" rIns="0" bIns="0" rtlCol="0" anchor="t">
            <a:spAutoFit/>
          </a:bodyPr>
          <a:lstStyle/>
          <a:p>
            <a:pPr marR="0" lvl="0" algn="l" defTabSz="914400" rtl="0" eaLnBrk="1" fontAlgn="auto" latinLnBrk="0" hangingPunct="1">
              <a:lnSpc>
                <a:spcPct val="100000"/>
              </a:lnSpc>
              <a:spcBef>
                <a:spcPts val="0"/>
              </a:spcBef>
              <a:spcAft>
                <a:spcPts val="1200"/>
              </a:spcAft>
              <a:buClrTx/>
              <a:buSzTx/>
              <a:tabLst/>
              <a:defRPr/>
            </a:pPr>
            <a:r>
              <a:rPr kumimoji="0" lang="en-US" sz="2400" b="1" i="0" u="none" strike="noStrike" kern="1200" cap="none" spc="200" normalizeH="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Standards for success</a:t>
            </a:r>
          </a:p>
          <a:p>
            <a:pPr marL="342900" indent="-342900">
              <a:spcAft>
                <a:spcPts val="1200"/>
              </a:spcAft>
              <a:buFont typeface="Arial" panose="020B0604020202020204" pitchFamily="34" charset="0"/>
              <a:buChar char="•"/>
              <a:defRPr/>
            </a:pPr>
            <a:r>
              <a:rPr kumimoji="0" lang="en-US" sz="240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Unit-level media is no longer</a:t>
            </a: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 an</a:t>
            </a:r>
            <a:r>
              <a:rPr kumimoji="0" lang="en-US" sz="240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asset</a:t>
            </a: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a:t>
            </a:r>
            <a:r>
              <a:rPr kumimoji="0" lang="en-US" sz="240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it’s part of the operational workflow</a:t>
            </a:r>
            <a:endParaRPr lang="en-US" sz="240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R="0" lvl="0" algn="l" defTabSz="914400" rtl="0" eaLnBrk="1" fontAlgn="auto" latinLnBrk="0" hangingPunct="1">
              <a:lnSpc>
                <a:spcPct val="100000"/>
              </a:lnSpc>
              <a:spcBef>
                <a:spcPts val="0"/>
              </a:spcBef>
              <a:spcAft>
                <a:spcPts val="1200"/>
              </a:spcAft>
              <a:buClrTx/>
              <a:buSzTx/>
              <a:tabLst/>
              <a:defRPr/>
            </a:pPr>
            <a:endParaRPr kumimoji="0" lang="en-US" sz="20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13" name="20260422-1915-53.3569722">
            <a:hlinkClick r:id="" action="ppaction://media"/>
            <a:extLst>
              <a:ext uri="{FF2B5EF4-FFF2-40B4-BE49-F238E27FC236}">
                <a16:creationId xmlns:a16="http://schemas.microsoft.com/office/drawing/2014/main" id="{CD556D6B-B3F7-6052-4ED7-809B039B4261}"/>
              </a:ext>
            </a:extLst>
          </p:cNvPr>
          <p:cNvPicPr>
            <a:picLocks noChangeAspect="1"/>
          </p:cNvPicPr>
          <p:nvPr>
            <a:videoFile r:link="rId2"/>
            <p:extLst>
              <p:ext uri="{DAA4B4D4-6D71-4841-9C94-3DE7FCFB9230}">
                <p14:media xmlns:p14="http://schemas.microsoft.com/office/powerpoint/2010/main" r:embed="rId1"/>
              </p:ext>
            </p:extLst>
          </p:nvPr>
        </p:nvPicPr>
        <p:blipFill>
          <a:blip r:embed="rId8"/>
          <a:srcRect l="7817"/>
          <a:stretch>
            <a:fillRect/>
          </a:stretch>
        </p:blipFill>
        <p:spPr>
          <a:xfrm>
            <a:off x="6678084" y="1904971"/>
            <a:ext cx="8934730" cy="4667980"/>
          </a:xfrm>
          <a:prstGeom prst="rect">
            <a:avLst/>
          </a:prstGeom>
        </p:spPr>
      </p:pic>
      <p:pic>
        <p:nvPicPr>
          <p:cNvPr id="14" name="Picture 13">
            <a:extLst>
              <a:ext uri="{FF2B5EF4-FFF2-40B4-BE49-F238E27FC236}">
                <a16:creationId xmlns:a16="http://schemas.microsoft.com/office/drawing/2014/main" id="{56D50E2F-2850-F713-B1BE-C7437508854E}"/>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rot="16200000">
            <a:off x="6673479" y="1474668"/>
            <a:ext cx="5171982" cy="5594682"/>
          </a:xfrm>
          <a:prstGeom prst="rect">
            <a:avLst/>
          </a:prstGeom>
        </p:spPr>
      </p:pic>
    </p:spTree>
    <p:extLst>
      <p:ext uri="{BB962C8B-B14F-4D97-AF65-F5344CB8AC3E}">
        <p14:creationId xmlns:p14="http://schemas.microsoft.com/office/powerpoint/2010/main" val="226892245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11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39351-00FF-1141-3279-B9837FB4A7E4}"/>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3F593442-FC5F-3B63-566F-F2D08BA88B78}"/>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l="4506" t="3410" r="7048" b="6590"/>
          <a:stretch>
            <a:fillRect/>
          </a:stretch>
        </p:blipFill>
        <p:spPr>
          <a:xfrm>
            <a:off x="-70110" y="-25417"/>
            <a:ext cx="12414510" cy="7105812"/>
          </a:xfrm>
          <a:prstGeom prst="rect">
            <a:avLst/>
          </a:prstGeom>
        </p:spPr>
      </p:pic>
      <p:sp>
        <p:nvSpPr>
          <p:cNvPr id="9" name="Rectangle 8">
            <a:extLst>
              <a:ext uri="{FF2B5EF4-FFF2-40B4-BE49-F238E27FC236}">
                <a16:creationId xmlns:a16="http://schemas.microsoft.com/office/drawing/2014/main" id="{B27CD97D-E0E4-8ECD-F3B6-050F2A75BB58}"/>
              </a:ext>
            </a:extLst>
          </p:cNvPr>
          <p:cNvSpPr/>
          <p:nvPr/>
        </p:nvSpPr>
        <p:spPr>
          <a:xfrm>
            <a:off x="-90026" y="-25417"/>
            <a:ext cx="12434426" cy="70866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Open Sans Light" panose="020B0606030504020204" pitchFamily="34" charset="0"/>
              <a:ea typeface="Open Sans Light" panose="020B0606030504020204" pitchFamily="34" charset="0"/>
              <a:cs typeface="Open Sans Light" panose="020B0606030504020204" pitchFamily="34" charset="0"/>
            </a:endParaRPr>
          </a:p>
        </p:txBody>
      </p:sp>
      <p:grpSp>
        <p:nvGrpSpPr>
          <p:cNvPr id="38" name="Group 37">
            <a:extLst>
              <a:ext uri="{FF2B5EF4-FFF2-40B4-BE49-F238E27FC236}">
                <a16:creationId xmlns:a16="http://schemas.microsoft.com/office/drawing/2014/main" id="{4519850D-CBC7-232D-8E0F-219368E33000}"/>
              </a:ext>
            </a:extLst>
          </p:cNvPr>
          <p:cNvGrpSpPr/>
          <p:nvPr/>
        </p:nvGrpSpPr>
        <p:grpSpPr>
          <a:xfrm>
            <a:off x="-90026" y="317447"/>
            <a:ext cx="7613472" cy="461519"/>
            <a:chOff x="-90026" y="317447"/>
            <a:chExt cx="7613472" cy="461519"/>
          </a:xfrm>
        </p:grpSpPr>
        <p:pic>
          <p:nvPicPr>
            <p:cNvPr id="3" name="Picture 2">
              <a:extLst>
                <a:ext uri="{FF2B5EF4-FFF2-40B4-BE49-F238E27FC236}">
                  <a16:creationId xmlns:a16="http://schemas.microsoft.com/office/drawing/2014/main" id="{49B33EE1-D995-FF23-47A4-1287EBEF1B00}"/>
                </a:ext>
              </a:extLst>
            </p:cNvPr>
            <p:cNvPicPr>
              <a:picLocks noChangeAspect="1"/>
            </p:cNvPicPr>
            <p:nvPr/>
          </p:nvPicPr>
          <p:blipFill>
            <a:blip r:embed="rId4"/>
            <a:stretch>
              <a:fillRect/>
            </a:stretch>
          </p:blipFill>
          <p:spPr>
            <a:xfrm>
              <a:off x="-90026" y="317447"/>
              <a:ext cx="2949113" cy="461519"/>
            </a:xfrm>
            <a:prstGeom prst="roundRect">
              <a:avLst>
                <a:gd name="adj" fmla="val 8976"/>
              </a:avLst>
            </a:prstGeom>
          </p:spPr>
        </p:pic>
        <p:sp>
          <p:nvSpPr>
            <p:cNvPr id="7" name="TextBox 6">
              <a:extLst>
                <a:ext uri="{FF2B5EF4-FFF2-40B4-BE49-F238E27FC236}">
                  <a16:creationId xmlns:a16="http://schemas.microsoft.com/office/drawing/2014/main" id="{75207B4E-FEAD-67C0-CF55-123214D9EE2C}"/>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OPERATIONS</a:t>
              </a:r>
            </a:p>
          </p:txBody>
        </p:sp>
      </p:grpSp>
      <p:sp>
        <p:nvSpPr>
          <p:cNvPr id="5" name="TextBox 4">
            <a:extLst>
              <a:ext uri="{FF2B5EF4-FFF2-40B4-BE49-F238E27FC236}">
                <a16:creationId xmlns:a16="http://schemas.microsoft.com/office/drawing/2014/main" id="{D321222C-2D9C-42EF-8508-6B2DC21F5802}"/>
              </a:ext>
            </a:extLst>
          </p:cNvPr>
          <p:cNvSpPr txBox="1"/>
          <p:nvPr/>
        </p:nvSpPr>
        <p:spPr>
          <a:xfrm>
            <a:off x="366467" y="1166357"/>
            <a:ext cx="11679795" cy="584775"/>
          </a:xfrm>
          <a:prstGeom prst="rect">
            <a:avLst/>
          </a:prstGeom>
          <a:noFill/>
        </p:spPr>
        <p:txBody>
          <a:bodyPr wrap="square" lIns="0" tIns="0" rIns="0" bIns="0" rtlCol="0" anchor="t">
            <a:spAutoFit/>
          </a:bodyPr>
          <a:lstStyle/>
          <a:p>
            <a:pPr marR="0" lvl="0" algn="l" defTabSz="914400" rtl="0" eaLnBrk="1" fontAlgn="auto" latinLnBrk="0" hangingPunct="1">
              <a:lnSpc>
                <a:spcPct val="100000"/>
              </a:lnSpc>
              <a:spcBef>
                <a:spcPts val="0"/>
              </a:spcBef>
              <a:spcAft>
                <a:spcPts val="1200"/>
              </a:spcAft>
              <a:buClrTx/>
              <a:buSzTx/>
              <a:tabLst/>
              <a:defRPr/>
            </a:pPr>
            <a:r>
              <a:rPr lang="en-US" sz="3800" b="1">
                <a:solidFill>
                  <a:prstClr val="white"/>
                </a:solidFill>
                <a:latin typeface="Open Sans Light" panose="020B0606030504020204" pitchFamily="34" charset="0"/>
                <a:ea typeface="Open Sans Light" panose="020B0606030504020204" pitchFamily="34" charset="0"/>
                <a:cs typeface="Open Sans Light" panose="020B0606030504020204" pitchFamily="34" charset="0"/>
              </a:rPr>
              <a:t>Media isn’t a task … it’s an operational advantage</a:t>
            </a:r>
          </a:p>
        </p:txBody>
      </p:sp>
      <p:sp>
        <p:nvSpPr>
          <p:cNvPr id="14" name="Rounded Rectangle 14">
            <a:extLst>
              <a:ext uri="{FF2B5EF4-FFF2-40B4-BE49-F238E27FC236}">
                <a16:creationId xmlns:a16="http://schemas.microsoft.com/office/drawing/2014/main" id="{B8386220-B1DA-4EE0-AC25-E33EE2AE6FB4}"/>
              </a:ext>
            </a:extLst>
          </p:cNvPr>
          <p:cNvSpPr/>
          <p:nvPr/>
        </p:nvSpPr>
        <p:spPr>
          <a:xfrm>
            <a:off x="8185141" y="1984521"/>
            <a:ext cx="3861121" cy="4657551"/>
          </a:xfrm>
          <a:prstGeom prst="roundRect">
            <a:avLst>
              <a:gd name="adj" fmla="val 3566"/>
            </a:avLst>
          </a:prstGeom>
          <a:solidFill>
            <a:schemeClr val="tx1">
              <a:alpha val="70355"/>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600">
              <a:solidFill>
                <a:srgbClr val="000000"/>
              </a:solidFill>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5" name="Rounded Rectangle 1">
            <a:extLst>
              <a:ext uri="{FF2B5EF4-FFF2-40B4-BE49-F238E27FC236}">
                <a16:creationId xmlns:a16="http://schemas.microsoft.com/office/drawing/2014/main" id="{E2D0E965-B562-543D-1BA1-F2324C6101C2}"/>
              </a:ext>
            </a:extLst>
          </p:cNvPr>
          <p:cNvSpPr/>
          <p:nvPr/>
        </p:nvSpPr>
        <p:spPr>
          <a:xfrm>
            <a:off x="145738" y="1987989"/>
            <a:ext cx="3861121" cy="4657551"/>
          </a:xfrm>
          <a:prstGeom prst="roundRect">
            <a:avLst>
              <a:gd name="adj" fmla="val 3566"/>
            </a:avLst>
          </a:prstGeom>
          <a:solidFill>
            <a:schemeClr val="tx1">
              <a:alpha val="70355"/>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6" name="Rounded Rectangle 2">
            <a:extLst>
              <a:ext uri="{FF2B5EF4-FFF2-40B4-BE49-F238E27FC236}">
                <a16:creationId xmlns:a16="http://schemas.microsoft.com/office/drawing/2014/main" id="{4DB3A7DD-CE39-0637-2D91-383813B69BD2}"/>
              </a:ext>
            </a:extLst>
          </p:cNvPr>
          <p:cNvSpPr/>
          <p:nvPr/>
        </p:nvSpPr>
        <p:spPr>
          <a:xfrm>
            <a:off x="4165440" y="1987989"/>
            <a:ext cx="3861121" cy="4657551"/>
          </a:xfrm>
          <a:prstGeom prst="roundRect">
            <a:avLst>
              <a:gd name="adj" fmla="val 3566"/>
            </a:avLst>
          </a:prstGeom>
          <a:solidFill>
            <a:schemeClr val="tx1">
              <a:alpha val="70355"/>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600">
              <a:solidFill>
                <a:srgbClr val="000000"/>
              </a:solidFill>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1" name="TextBox 20">
            <a:extLst>
              <a:ext uri="{FF2B5EF4-FFF2-40B4-BE49-F238E27FC236}">
                <a16:creationId xmlns:a16="http://schemas.microsoft.com/office/drawing/2014/main" id="{E46505DD-CE98-1CF5-3B4D-C3FC6B3F3010}"/>
              </a:ext>
            </a:extLst>
          </p:cNvPr>
          <p:cNvSpPr txBox="1"/>
          <p:nvPr/>
        </p:nvSpPr>
        <p:spPr>
          <a:xfrm>
            <a:off x="379456" y="2358023"/>
            <a:ext cx="3601938" cy="692497"/>
          </a:xfrm>
          <a:prstGeom prst="rect">
            <a:avLst/>
          </a:prstGeom>
          <a:noFill/>
        </p:spPr>
        <p:txBody>
          <a:bodyPr wrap="square" lIns="0" tIns="0" rIns="0" bIns="0" rtlCol="0" anchor="t">
            <a:spAutoFit/>
          </a:bodyPr>
          <a:lstStyle/>
          <a:p>
            <a:pPr marR="0" lvl="0" defTabSz="914400" rtl="0" eaLnBrk="1" fontAlgn="auto" latinLnBrk="0" hangingPunct="1">
              <a:lnSpc>
                <a:spcPct val="100000"/>
              </a:lnSpc>
              <a:spcBef>
                <a:spcPts val="0"/>
              </a:spcBef>
              <a:spcAft>
                <a:spcPts val="600"/>
              </a:spcAft>
              <a:buClrTx/>
              <a:buSzTx/>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LEASING IN </a:t>
            </a:r>
          </a:p>
          <a:p>
            <a:pPr marR="0" lvl="0" defTabSz="914400" rtl="0" eaLnBrk="1" fontAlgn="auto" latinLnBrk="0" hangingPunct="1">
              <a:lnSpc>
                <a:spcPct val="100000"/>
              </a:lnSpc>
              <a:spcBef>
                <a:spcPts val="0"/>
              </a:spcBef>
              <a:spcAft>
                <a:spcPts val="600"/>
              </a:spcAft>
              <a:buClrTx/>
              <a:buSzTx/>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THE MOMENT</a:t>
            </a:r>
          </a:p>
        </p:txBody>
      </p:sp>
      <p:sp>
        <p:nvSpPr>
          <p:cNvPr id="18" name="TextBox 17">
            <a:extLst>
              <a:ext uri="{FF2B5EF4-FFF2-40B4-BE49-F238E27FC236}">
                <a16:creationId xmlns:a16="http://schemas.microsoft.com/office/drawing/2014/main" id="{6F2D921C-E1CB-AB93-28D6-833ED8C4B3BB}"/>
              </a:ext>
            </a:extLst>
          </p:cNvPr>
          <p:cNvSpPr txBox="1"/>
          <p:nvPr/>
        </p:nvSpPr>
        <p:spPr>
          <a:xfrm>
            <a:off x="4454240" y="2358023"/>
            <a:ext cx="1876087" cy="692497"/>
          </a:xfrm>
          <a:prstGeom prst="rect">
            <a:avLst/>
          </a:prstGeom>
          <a:noFill/>
        </p:spPr>
        <p:txBody>
          <a:bodyPr wrap="square" lIns="0" tIns="0" rIns="0" bIns="0" rtlCol="0" anchor="t">
            <a:spAutoFit/>
          </a:bodyPr>
          <a:lstStyle/>
          <a:p>
            <a:pPr marR="0" lvl="0" defTabSz="914400" rtl="0" eaLnBrk="1" fontAlgn="auto" latinLnBrk="0" hangingPunct="1">
              <a:lnSpc>
                <a:spcPct val="100000"/>
              </a:lnSpc>
              <a:spcBef>
                <a:spcPts val="0"/>
              </a:spcBef>
              <a:spcAft>
                <a:spcPts val="600"/>
              </a:spcAft>
              <a:buClrTx/>
              <a:buSzTx/>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TEAM </a:t>
            </a:r>
          </a:p>
          <a:p>
            <a:pPr marR="0" lvl="0" defTabSz="914400" rtl="0" eaLnBrk="1" fontAlgn="auto" latinLnBrk="0" hangingPunct="1">
              <a:lnSpc>
                <a:spcPct val="100000"/>
              </a:lnSpc>
              <a:spcBef>
                <a:spcPts val="0"/>
              </a:spcBef>
              <a:spcAft>
                <a:spcPts val="600"/>
              </a:spcAft>
              <a:buClrTx/>
              <a:buSzTx/>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BEHAVIOR</a:t>
            </a:r>
          </a:p>
        </p:txBody>
      </p:sp>
      <p:sp>
        <p:nvSpPr>
          <p:cNvPr id="19" name="TextBox 18">
            <a:extLst>
              <a:ext uri="{FF2B5EF4-FFF2-40B4-BE49-F238E27FC236}">
                <a16:creationId xmlns:a16="http://schemas.microsoft.com/office/drawing/2014/main" id="{45459D24-A9D0-5DCF-8A22-92403FA4B438}"/>
              </a:ext>
            </a:extLst>
          </p:cNvPr>
          <p:cNvSpPr txBox="1"/>
          <p:nvPr/>
        </p:nvSpPr>
        <p:spPr>
          <a:xfrm>
            <a:off x="8472206" y="2379842"/>
            <a:ext cx="3565081" cy="692497"/>
          </a:xfrm>
          <a:prstGeom prst="rect">
            <a:avLst/>
          </a:prstGeom>
          <a:noFill/>
        </p:spPr>
        <p:txBody>
          <a:bodyPr wrap="square" lIns="0" tIns="0" rIns="0" bIns="0" rtlCol="0" anchor="t">
            <a:spAutoFit/>
          </a:bodyPr>
          <a:lstStyle/>
          <a:p>
            <a:pPr marR="0" lvl="0" defTabSz="914400" rtl="0" eaLnBrk="1" fontAlgn="auto" latinLnBrk="0" hangingPunct="1">
              <a:lnSpc>
                <a:spcPct val="100000"/>
              </a:lnSpc>
              <a:spcBef>
                <a:spcPts val="0"/>
              </a:spcBef>
              <a:spcAft>
                <a:spcPts val="600"/>
              </a:spcAft>
              <a:buClrTx/>
              <a:buSzTx/>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BEYOND </a:t>
            </a:r>
          </a:p>
          <a:p>
            <a:pPr marR="0" lvl="0" defTabSz="914400" rtl="0" eaLnBrk="1" fontAlgn="auto" latinLnBrk="0" hangingPunct="1">
              <a:lnSpc>
                <a:spcPct val="100000"/>
              </a:lnSpc>
              <a:spcBef>
                <a:spcPts val="0"/>
              </a:spcBef>
              <a:spcAft>
                <a:spcPts val="600"/>
              </a:spcAft>
              <a:buClrTx/>
              <a:buSzTx/>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LEASING</a:t>
            </a:r>
          </a:p>
        </p:txBody>
      </p:sp>
      <p:sp>
        <p:nvSpPr>
          <p:cNvPr id="27" name="TextBox 26">
            <a:extLst>
              <a:ext uri="{FF2B5EF4-FFF2-40B4-BE49-F238E27FC236}">
                <a16:creationId xmlns:a16="http://schemas.microsoft.com/office/drawing/2014/main" id="{05A8E923-89E4-566E-5791-90CAD678BE79}"/>
              </a:ext>
            </a:extLst>
          </p:cNvPr>
          <p:cNvSpPr txBox="1"/>
          <p:nvPr/>
        </p:nvSpPr>
        <p:spPr>
          <a:xfrm>
            <a:off x="416781" y="3537207"/>
            <a:ext cx="3527287" cy="2062103"/>
          </a:xfrm>
          <a:prstGeom prst="rect">
            <a:avLst/>
          </a:prstGeom>
          <a:noFill/>
        </p:spPr>
        <p:txBody>
          <a:bodyPr wrap="square" lIns="0" tIns="0" rIns="0" bIns="0" rtlCol="0" anchor="t">
            <a:spAutoFit/>
          </a:bodyPr>
          <a:lstStyle/>
          <a:p>
            <a:pPr marL="239713" marR="0" lvl="0" indent="-239713" algn="l" defTabSz="914400" rtl="0" eaLnBrk="1" fontAlgn="auto" latinLnBrk="0" hangingPunct="1">
              <a:lnSpc>
                <a:spcPct val="100000"/>
              </a:lnSpc>
              <a:spcBef>
                <a:spcPts val="0"/>
              </a:spcBef>
              <a:spcAft>
                <a:spcPts val="1200"/>
              </a:spcAft>
              <a:buClrTx/>
              <a:buSzTx/>
              <a:buFont typeface="Arial" panose="020B0604020202020204" pitchFamily="34" charset="0"/>
              <a:buChar char="•"/>
              <a:defRPr/>
            </a:pPr>
            <a:r>
              <a:rPr kumimoji="0" lang="en-US" sz="190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Turn hard-to-lease units into high-visibility assets</a:t>
            </a:r>
          </a:p>
          <a:p>
            <a:pPr marL="239713" marR="0" lvl="0" indent="-239713" algn="l" defTabSz="914400" rtl="0" eaLnBrk="1" fontAlgn="auto" latinLnBrk="0" hangingPunct="1">
              <a:lnSpc>
                <a:spcPct val="100000"/>
              </a:lnSpc>
              <a:spcBef>
                <a:spcPts val="0"/>
              </a:spcBef>
              <a:spcAft>
                <a:spcPts val="1200"/>
              </a:spcAft>
              <a:buClrTx/>
              <a:buSzTx/>
              <a:buFont typeface="Arial" panose="020B0604020202020204" pitchFamily="34" charset="0"/>
              <a:buChar char="•"/>
              <a:defRPr/>
            </a:pPr>
            <a:r>
              <a:rPr lang="en-US" sz="1900">
                <a:solidFill>
                  <a:prstClr val="white"/>
                </a:solidFill>
                <a:latin typeface="Open Sans" panose="020B0606030504020204" pitchFamily="34" charset="0"/>
                <a:ea typeface="Open Sans" panose="020B0606030504020204" pitchFamily="34" charset="0"/>
                <a:cs typeface="Open Sans" panose="020B0606030504020204" pitchFamily="34" charset="0"/>
              </a:rPr>
              <a:t>Use media to help clients picture the space</a:t>
            </a:r>
          </a:p>
          <a:p>
            <a:pPr marL="239713" marR="0" lvl="0" indent="-239713" algn="l" defTabSz="914400" rtl="0" eaLnBrk="1" fontAlgn="auto" latinLnBrk="0" hangingPunct="1">
              <a:lnSpc>
                <a:spcPct val="100000"/>
              </a:lnSpc>
              <a:spcBef>
                <a:spcPts val="0"/>
              </a:spcBef>
              <a:spcAft>
                <a:spcPts val="1200"/>
              </a:spcAft>
              <a:buClrTx/>
              <a:buSzTx/>
              <a:buFont typeface="Arial" panose="020B0604020202020204" pitchFamily="34" charset="0"/>
              <a:buChar char="•"/>
              <a:defRPr/>
            </a:pPr>
            <a:r>
              <a:rPr kumimoji="0" lang="en-US" sz="190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“Rare floor plan” = urgency + demand</a:t>
            </a:r>
          </a:p>
        </p:txBody>
      </p:sp>
      <p:sp>
        <p:nvSpPr>
          <p:cNvPr id="28" name="TextBox 27">
            <a:extLst>
              <a:ext uri="{FF2B5EF4-FFF2-40B4-BE49-F238E27FC236}">
                <a16:creationId xmlns:a16="http://schemas.microsoft.com/office/drawing/2014/main" id="{280E14B1-FEE6-26A6-4220-7034B2A61DC8}"/>
              </a:ext>
            </a:extLst>
          </p:cNvPr>
          <p:cNvSpPr txBox="1"/>
          <p:nvPr/>
        </p:nvSpPr>
        <p:spPr>
          <a:xfrm>
            <a:off x="4494895" y="3537207"/>
            <a:ext cx="3530006" cy="2354491"/>
          </a:xfrm>
          <a:prstGeom prst="rect">
            <a:avLst/>
          </a:prstGeom>
          <a:noFill/>
        </p:spPr>
        <p:txBody>
          <a:bodyPr wrap="square" lIns="0" tIns="0" rIns="0" bIns="0" rtlCol="0" anchor="t">
            <a:spAutoFit/>
          </a:bodyPr>
          <a:lstStyle/>
          <a:p>
            <a:pPr marL="239395" marR="0" lvl="0" indent="-226695" algn="l" defTabSz="914400" rtl="0" eaLnBrk="1" fontAlgn="auto" latinLnBrk="0" hangingPunct="1">
              <a:lnSpc>
                <a:spcPct val="100000"/>
              </a:lnSpc>
              <a:spcBef>
                <a:spcPts val="0"/>
              </a:spcBef>
              <a:spcAft>
                <a:spcPts val="1200"/>
              </a:spcAft>
              <a:buClrTx/>
              <a:buSzTx/>
              <a:buFont typeface="Arial" panose="020B0604020202020204" pitchFamily="34" charset="0"/>
              <a:buChar char="•"/>
              <a:defRPr/>
            </a:pPr>
            <a:r>
              <a:rPr kumimoji="0" lang="en-US" sz="190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Shift mindset: </a:t>
            </a:r>
            <a:r>
              <a:rPr lang="en-US" sz="1900">
                <a:solidFill>
                  <a:prstClr val="white"/>
                </a:solidFill>
                <a:latin typeface="Open Sans" panose="020B0606030504020204" pitchFamily="34" charset="0"/>
                <a:ea typeface="Open Sans" panose="020B0606030504020204" pitchFamily="34" charset="0"/>
                <a:cs typeface="Open Sans" panose="020B0606030504020204" pitchFamily="34" charset="0"/>
              </a:rPr>
              <a:t>Teams</a:t>
            </a:r>
            <a:r>
              <a:rPr kumimoji="0" lang="en-US" sz="190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own their product</a:t>
            </a:r>
            <a:endParaRPr lang="en-US">
              <a:solidFill>
                <a:prstClr val="white"/>
              </a:solidFill>
              <a:latin typeface="Open Sans" panose="020B0606030504020204" pitchFamily="34" charset="0"/>
              <a:ea typeface="Open Sans" panose="020B0606030504020204" pitchFamily="34" charset="0"/>
              <a:cs typeface="Open Sans" panose="020B0606030504020204" pitchFamily="34" charset="0"/>
            </a:endParaRPr>
          </a:p>
          <a:p>
            <a:pPr marL="239395" marR="0" lvl="0" indent="-226695" algn="l" defTabSz="914400" rtl="0" eaLnBrk="1" fontAlgn="auto" latinLnBrk="0" hangingPunct="1">
              <a:lnSpc>
                <a:spcPct val="100000"/>
              </a:lnSpc>
              <a:spcBef>
                <a:spcPts val="0"/>
              </a:spcBef>
              <a:spcAft>
                <a:spcPts val="1200"/>
              </a:spcAft>
              <a:buClrTx/>
              <a:buSzTx/>
              <a:buFont typeface="Arial" panose="020B0604020202020204" pitchFamily="34" charset="0"/>
              <a:buChar char="•"/>
              <a:defRPr/>
            </a:pPr>
            <a:r>
              <a:rPr lang="en-US" sz="1900">
                <a:solidFill>
                  <a:prstClr val="white"/>
                </a:solidFill>
                <a:latin typeface="Open Sans" panose="020B0606030504020204" pitchFamily="34" charset="0"/>
                <a:ea typeface="Open Sans" panose="020B0606030504020204" pitchFamily="34" charset="0"/>
                <a:cs typeface="Open Sans" panose="020B0606030504020204" pitchFamily="34" charset="0"/>
              </a:rPr>
              <a:t>On-site teams closest to the story &amp; best at capturing it</a:t>
            </a:r>
          </a:p>
          <a:p>
            <a:pPr marL="239395" marR="0" lvl="0" indent="-226695" algn="l" defTabSz="914400" rtl="0" eaLnBrk="1" fontAlgn="auto" latinLnBrk="0" hangingPunct="1">
              <a:lnSpc>
                <a:spcPct val="100000"/>
              </a:lnSpc>
              <a:spcBef>
                <a:spcPts val="0"/>
              </a:spcBef>
              <a:spcAft>
                <a:spcPts val="1200"/>
              </a:spcAft>
              <a:buClrTx/>
              <a:buSzTx/>
              <a:buFont typeface="Arial" panose="020B0604020202020204" pitchFamily="34" charset="0"/>
              <a:buChar char="•"/>
              <a:defRPr/>
            </a:pPr>
            <a:r>
              <a:rPr kumimoji="0" lang="en-US" sz="190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Make media part of monthly performance + aged inventory strategy</a:t>
            </a:r>
            <a:endParaRPr lang="en-US" sz="190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30" name="TextBox 29">
            <a:extLst>
              <a:ext uri="{FF2B5EF4-FFF2-40B4-BE49-F238E27FC236}">
                <a16:creationId xmlns:a16="http://schemas.microsoft.com/office/drawing/2014/main" id="{A1159415-61A3-7690-590B-74E416480871}"/>
              </a:ext>
            </a:extLst>
          </p:cNvPr>
          <p:cNvSpPr txBox="1"/>
          <p:nvPr/>
        </p:nvSpPr>
        <p:spPr>
          <a:xfrm>
            <a:off x="8472206" y="3518958"/>
            <a:ext cx="3413816" cy="2354491"/>
          </a:xfrm>
          <a:prstGeom prst="rect">
            <a:avLst/>
          </a:prstGeom>
          <a:noFill/>
        </p:spPr>
        <p:txBody>
          <a:bodyPr wrap="square" lIns="0" tIns="0" rIns="0" bIns="0" rtlCol="0" anchor="t">
            <a:spAutoFit/>
          </a:bodyPr>
          <a:lstStyle/>
          <a:p>
            <a:pPr marL="239713" marR="0" lvl="0" indent="-239713" algn="l" defTabSz="914400" rtl="0" eaLnBrk="1" fontAlgn="auto" latinLnBrk="0" hangingPunct="1">
              <a:lnSpc>
                <a:spcPct val="100000"/>
              </a:lnSpc>
              <a:spcBef>
                <a:spcPts val="0"/>
              </a:spcBef>
              <a:spcAft>
                <a:spcPts val="1200"/>
              </a:spcAft>
              <a:buClrTx/>
              <a:buSzTx/>
              <a:buFont typeface="Arial" panose="020B0604020202020204" pitchFamily="34" charset="0"/>
              <a:buChar char="•"/>
              <a:defRPr/>
            </a:pPr>
            <a:r>
              <a:rPr kumimoji="0" lang="en-US" sz="190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Pre-move visuals = move-out accountability</a:t>
            </a:r>
          </a:p>
          <a:p>
            <a:pPr marL="239713" marR="0" lvl="0" indent="-239713" algn="l" defTabSz="914400" rtl="0" eaLnBrk="1" fontAlgn="auto" latinLnBrk="0" hangingPunct="1">
              <a:lnSpc>
                <a:spcPct val="100000"/>
              </a:lnSpc>
              <a:spcBef>
                <a:spcPts val="0"/>
              </a:spcBef>
              <a:spcAft>
                <a:spcPts val="1200"/>
              </a:spcAft>
              <a:buClrTx/>
              <a:buSzTx/>
              <a:buFont typeface="Arial" panose="020B0604020202020204" pitchFamily="34" charset="0"/>
              <a:buChar char="•"/>
              <a:defRPr/>
            </a:pPr>
            <a:r>
              <a:rPr kumimoji="0" lang="en-US" sz="190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Reduce disputes with documented unit condition</a:t>
            </a:r>
          </a:p>
          <a:p>
            <a:pPr marL="239713" marR="0" lvl="0" indent="-239713" algn="l" defTabSz="914400" rtl="0" eaLnBrk="1" fontAlgn="auto" latinLnBrk="0" hangingPunct="1">
              <a:lnSpc>
                <a:spcPct val="100000"/>
              </a:lnSpc>
              <a:spcBef>
                <a:spcPts val="0"/>
              </a:spcBef>
              <a:spcAft>
                <a:spcPts val="1200"/>
              </a:spcAft>
              <a:buClrTx/>
              <a:buSzTx/>
              <a:buFont typeface="Arial" panose="020B0604020202020204" pitchFamily="34" charset="0"/>
              <a:buChar char="•"/>
              <a:defRPr/>
            </a:pPr>
            <a:r>
              <a:rPr kumimoji="0" lang="en-US" sz="190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Future state: AI scans images → auto-generates maintenance + turns</a:t>
            </a:r>
          </a:p>
        </p:txBody>
      </p:sp>
      <p:pic>
        <p:nvPicPr>
          <p:cNvPr id="32" name="Picture 31">
            <a:extLst>
              <a:ext uri="{FF2B5EF4-FFF2-40B4-BE49-F238E27FC236}">
                <a16:creationId xmlns:a16="http://schemas.microsoft.com/office/drawing/2014/main" id="{007D6F0F-7E54-034C-D780-465BDC5E88E9}"/>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0142466" y="2337994"/>
            <a:ext cx="732285" cy="732285"/>
          </a:xfrm>
          <a:prstGeom prst="rect">
            <a:avLst/>
          </a:prstGeom>
        </p:spPr>
      </p:pic>
      <p:pic>
        <p:nvPicPr>
          <p:cNvPr id="34" name="Picture 33">
            <a:extLst>
              <a:ext uri="{FF2B5EF4-FFF2-40B4-BE49-F238E27FC236}">
                <a16:creationId xmlns:a16="http://schemas.microsoft.com/office/drawing/2014/main" id="{F3E88020-A1DC-8082-AC53-232FA072E7D2}"/>
              </a:ext>
            </a:extLst>
          </p:cNvPr>
          <p:cNvPicPr>
            <a:picLocks noChangeAspect="1"/>
          </p:cNvPicPr>
          <p:nvPr/>
        </p:nvPicPr>
        <p:blipFill>
          <a:blip r:embed="rId6"/>
          <a:stretch>
            <a:fillRect/>
          </a:stretch>
        </p:blipFill>
        <p:spPr>
          <a:xfrm>
            <a:off x="6410334" y="2337994"/>
            <a:ext cx="962382" cy="631458"/>
          </a:xfrm>
          <a:prstGeom prst="rect">
            <a:avLst/>
          </a:prstGeom>
        </p:spPr>
      </p:pic>
      <p:pic>
        <p:nvPicPr>
          <p:cNvPr id="35" name="Picture 34">
            <a:extLst>
              <a:ext uri="{FF2B5EF4-FFF2-40B4-BE49-F238E27FC236}">
                <a16:creationId xmlns:a16="http://schemas.microsoft.com/office/drawing/2014/main" id="{07DD87DF-53D5-F002-FC95-7FB9B45A9E56}"/>
              </a:ext>
            </a:extLst>
          </p:cNvPr>
          <p:cNvPicPr>
            <a:picLocks noChangeAspect="1"/>
          </p:cNvPicPr>
          <p:nvPr/>
        </p:nvPicPr>
        <p:blipFill>
          <a:blip r:embed="rId7">
            <a:alphaModFix/>
          </a:blip>
          <a:srcRect/>
          <a:stretch/>
        </p:blipFill>
        <p:spPr>
          <a:xfrm>
            <a:off x="2728389" y="2268597"/>
            <a:ext cx="966017" cy="901616"/>
          </a:xfrm>
          <a:prstGeom prst="rect">
            <a:avLst/>
          </a:prstGeom>
          <a:ln>
            <a:noFill/>
          </a:ln>
        </p:spPr>
      </p:pic>
      <p:sp>
        <p:nvSpPr>
          <p:cNvPr id="39" name="Rectangle 38">
            <a:extLst>
              <a:ext uri="{FF2B5EF4-FFF2-40B4-BE49-F238E27FC236}">
                <a16:creationId xmlns:a16="http://schemas.microsoft.com/office/drawing/2014/main" id="{E912BA3F-075B-CA9D-575D-B1264F8996A5}"/>
              </a:ext>
            </a:extLst>
          </p:cNvPr>
          <p:cNvSpPr/>
          <p:nvPr/>
        </p:nvSpPr>
        <p:spPr>
          <a:xfrm rot="10800000">
            <a:off x="470130" y="3221765"/>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40" name="Rectangle 39">
            <a:extLst>
              <a:ext uri="{FF2B5EF4-FFF2-40B4-BE49-F238E27FC236}">
                <a16:creationId xmlns:a16="http://schemas.microsoft.com/office/drawing/2014/main" id="{B3146347-EE53-3AF7-BC5C-594CCC8CF93E}"/>
              </a:ext>
            </a:extLst>
          </p:cNvPr>
          <p:cNvSpPr/>
          <p:nvPr/>
        </p:nvSpPr>
        <p:spPr>
          <a:xfrm rot="10800000">
            <a:off x="4484514" y="3238999"/>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41" name="Rectangle 40">
            <a:extLst>
              <a:ext uri="{FF2B5EF4-FFF2-40B4-BE49-F238E27FC236}">
                <a16:creationId xmlns:a16="http://schemas.microsoft.com/office/drawing/2014/main" id="{39DD1678-45AF-6588-6BBD-DB862A37AA70}"/>
              </a:ext>
            </a:extLst>
          </p:cNvPr>
          <p:cNvSpPr/>
          <p:nvPr/>
        </p:nvSpPr>
        <p:spPr>
          <a:xfrm rot="10800000">
            <a:off x="8563372" y="3238999"/>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Tree>
    <p:extLst>
      <p:ext uri="{BB962C8B-B14F-4D97-AF65-F5344CB8AC3E}">
        <p14:creationId xmlns:p14="http://schemas.microsoft.com/office/powerpoint/2010/main" val="3895273152"/>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B1A4F8-75EE-4F88-AC0D-5DEB6D445668}"/>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3139C844-C6A4-DFE8-DA0C-D4B3772BDC44}"/>
              </a:ext>
            </a:extLst>
          </p:cNvPr>
          <p:cNvPicPr>
            <a:picLocks noChangeAspect="1"/>
          </p:cNvPicPr>
          <p:nvPr/>
        </p:nvPicPr>
        <p:blipFill>
          <a:blip r:embed="rId3">
            <a:alphaModFix/>
            <a:extLst>
              <a:ext uri="{28A0092B-C50C-407E-A947-70E740481C1C}">
                <a14:useLocalDpi xmlns:a14="http://schemas.microsoft.com/office/drawing/2010/main" val="0"/>
              </a:ext>
            </a:extLst>
          </a:blip>
          <a:srcRect b="12869"/>
          <a:stretch>
            <a:fillRect/>
          </a:stretch>
        </p:blipFill>
        <p:spPr>
          <a:xfrm>
            <a:off x="-59635" y="-114300"/>
            <a:ext cx="12542543" cy="7290352"/>
          </a:xfrm>
          <a:prstGeom prst="rect">
            <a:avLst/>
          </a:prstGeom>
        </p:spPr>
      </p:pic>
      <p:pic>
        <p:nvPicPr>
          <p:cNvPr id="11" name="Picture 10">
            <a:extLst>
              <a:ext uri="{FF2B5EF4-FFF2-40B4-BE49-F238E27FC236}">
                <a16:creationId xmlns:a16="http://schemas.microsoft.com/office/drawing/2014/main" id="{2C0FE0C0-BDC5-4BFA-49B1-32E5CD84E7E8}"/>
              </a:ext>
            </a:extLst>
          </p:cNvPr>
          <p:cNvPicPr>
            <a:picLocks noChangeAspect="1"/>
          </p:cNvPicPr>
          <p:nvPr/>
        </p:nvPicPr>
        <p:blipFill>
          <a:blip r:embed="rId4">
            <a:alphaModFix/>
            <a:extLst>
              <a:ext uri="{BEBA8EAE-BF5A-486C-A8C5-ECC9F3942E4B}">
                <a14:imgProps xmlns:a14="http://schemas.microsoft.com/office/drawing/2010/main">
                  <a14:imgLayer r:embed="rId5">
                    <a14:imgEffect>
                      <a14:artisticBlur radius="60"/>
                    </a14:imgEffect>
                    <a14:imgEffect>
                      <a14:brightnessContrast bright="38000" contrast="-59000"/>
                    </a14:imgEffect>
                  </a14:imgLayer>
                </a14:imgProps>
              </a:ext>
              <a:ext uri="{28A0092B-C50C-407E-A947-70E740481C1C}">
                <a14:useLocalDpi xmlns:a14="http://schemas.microsoft.com/office/drawing/2010/main" val="0"/>
              </a:ext>
            </a:extLst>
          </a:blip>
          <a:srcRect l="4531" t="52447" r="12282" b="23181"/>
          <a:stretch>
            <a:fillRect/>
          </a:stretch>
        </p:blipFill>
        <p:spPr>
          <a:xfrm>
            <a:off x="1074959" y="3954179"/>
            <a:ext cx="10142054" cy="1982254"/>
          </a:xfrm>
          <a:prstGeom prst="roundRect">
            <a:avLst>
              <a:gd name="adj" fmla="val 8645"/>
            </a:avLst>
          </a:prstGeom>
        </p:spPr>
      </p:pic>
      <p:sp>
        <p:nvSpPr>
          <p:cNvPr id="8" name="Rectangle 7">
            <a:extLst>
              <a:ext uri="{FF2B5EF4-FFF2-40B4-BE49-F238E27FC236}">
                <a16:creationId xmlns:a16="http://schemas.microsoft.com/office/drawing/2014/main" id="{7EB8695F-AD96-6F8A-4FA4-913A59677AA1}"/>
              </a:ext>
            </a:extLst>
          </p:cNvPr>
          <p:cNvSpPr/>
          <p:nvPr/>
        </p:nvSpPr>
        <p:spPr>
          <a:xfrm>
            <a:off x="-29244" y="-102011"/>
            <a:ext cx="12542543" cy="7290352"/>
          </a:xfrm>
          <a:prstGeom prst="rect">
            <a:avLst/>
          </a:prstGeom>
          <a:solidFill>
            <a:schemeClr val="tx1">
              <a:alpha val="5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21" name="Group 20">
            <a:extLst>
              <a:ext uri="{FF2B5EF4-FFF2-40B4-BE49-F238E27FC236}">
                <a16:creationId xmlns:a16="http://schemas.microsoft.com/office/drawing/2014/main" id="{7CC9FE77-33F7-E486-5A46-414E58118498}"/>
              </a:ext>
            </a:extLst>
          </p:cNvPr>
          <p:cNvGrpSpPr/>
          <p:nvPr/>
        </p:nvGrpSpPr>
        <p:grpSpPr>
          <a:xfrm>
            <a:off x="1404369" y="4210767"/>
            <a:ext cx="9531855" cy="1815882"/>
            <a:chOff x="947169" y="4158185"/>
            <a:chExt cx="9041687" cy="1815882"/>
          </a:xfrm>
        </p:grpSpPr>
        <p:sp>
          <p:nvSpPr>
            <p:cNvPr id="19" name="TextBox 18">
              <a:extLst>
                <a:ext uri="{FF2B5EF4-FFF2-40B4-BE49-F238E27FC236}">
                  <a16:creationId xmlns:a16="http://schemas.microsoft.com/office/drawing/2014/main" id="{7F41ED0B-2F0A-9281-11AE-669AC7597D34}"/>
                </a:ext>
              </a:extLst>
            </p:cNvPr>
            <p:cNvSpPr txBox="1"/>
            <p:nvPr/>
          </p:nvSpPr>
          <p:spPr>
            <a:xfrm>
              <a:off x="2971800" y="4158185"/>
              <a:ext cx="7017056" cy="1815882"/>
            </a:xfrm>
            <a:prstGeom prst="rect">
              <a:avLst/>
            </a:prstGeom>
            <a:noFill/>
            <a:effectLst>
              <a:outerShdw blurRad="387980" dist="120636" dir="5400000" algn="t" rotWithShape="0">
                <a:prstClr val="black"/>
              </a:outerShdw>
            </a:effectLst>
          </p:spPr>
          <p:txBody>
            <a:bodyPr wrap="square" lIns="0" tIns="0" rIns="0" bIns="0" rtlCol="0" anchor="t">
              <a:spAutoFit/>
            </a:bodyPr>
            <a:lstStyle/>
            <a:p>
              <a:pPr marL="342900" indent="-342900">
                <a:spcAft>
                  <a:spcPts val="600"/>
                </a:spcAft>
                <a:buFont typeface="Arial" panose="020B0604020202020204" pitchFamily="34" charset="0"/>
                <a:buChar char="•"/>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Visual signals, like those gained from virtual tours, show real-world proof vs. “just polish”</a:t>
              </a:r>
            </a:p>
            <a:p>
              <a:pPr marL="342900" indent="-342900">
                <a:spcAft>
                  <a:spcPts val="600"/>
                </a:spcAft>
                <a:buFont typeface="Arial" panose="020B0604020202020204" pitchFamily="34" charset="0"/>
                <a:buChar char="•"/>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Visual signals make a business feel more credible &amp; easier to evaluate</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200" b="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 </a:t>
              </a:r>
            </a:p>
          </p:txBody>
        </p:sp>
        <p:pic>
          <p:nvPicPr>
            <p:cNvPr id="20" name="Google Shape;630;p65">
              <a:extLst>
                <a:ext uri="{FF2B5EF4-FFF2-40B4-BE49-F238E27FC236}">
                  <a16:creationId xmlns:a16="http://schemas.microsoft.com/office/drawing/2014/main" id="{D964D15D-109C-2A44-57EA-799C06357860}"/>
                </a:ext>
              </a:extLst>
            </p:cNvPr>
            <p:cNvPicPr preferRelativeResize="0"/>
            <p:nvPr/>
          </p:nvPicPr>
          <p:blipFill>
            <a:blip r:embed="rId6">
              <a:alphaModFix/>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947169" y="4395973"/>
              <a:ext cx="1729209" cy="884250"/>
            </a:xfrm>
            <a:prstGeom prst="rect">
              <a:avLst/>
            </a:prstGeom>
            <a:noFill/>
            <a:ln>
              <a:noFill/>
            </a:ln>
          </p:spPr>
        </p:pic>
      </p:grpSp>
      <p:sp>
        <p:nvSpPr>
          <p:cNvPr id="3" name="TextBox 2">
            <a:extLst>
              <a:ext uri="{FF2B5EF4-FFF2-40B4-BE49-F238E27FC236}">
                <a16:creationId xmlns:a16="http://schemas.microsoft.com/office/drawing/2014/main" id="{67426603-E743-77A1-DA55-0E1914586216}"/>
              </a:ext>
            </a:extLst>
          </p:cNvPr>
          <p:cNvSpPr txBox="1"/>
          <p:nvPr/>
        </p:nvSpPr>
        <p:spPr>
          <a:xfrm>
            <a:off x="996334" y="2541149"/>
            <a:ext cx="10996067" cy="110799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Every image, tour &amp; video strengthens how AI engines understand and recommend you</a:t>
            </a:r>
          </a:p>
        </p:txBody>
      </p:sp>
      <p:sp>
        <p:nvSpPr>
          <p:cNvPr id="4" name="TextBox 3">
            <a:extLst>
              <a:ext uri="{FF2B5EF4-FFF2-40B4-BE49-F238E27FC236}">
                <a16:creationId xmlns:a16="http://schemas.microsoft.com/office/drawing/2014/main" id="{DECC3F41-CFDE-D6DB-065E-7B264EE75A52}"/>
              </a:ext>
            </a:extLst>
          </p:cNvPr>
          <p:cNvSpPr txBox="1"/>
          <p:nvPr/>
        </p:nvSpPr>
        <p:spPr>
          <a:xfrm>
            <a:off x="947170" y="1524583"/>
            <a:ext cx="9587480" cy="602153"/>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Visual media = AI authority</a:t>
            </a:r>
            <a:r>
              <a:rPr lang="en-US" sz="4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 </a:t>
            </a:r>
            <a:endPar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5" name="Rectangle 4">
            <a:extLst>
              <a:ext uri="{FF2B5EF4-FFF2-40B4-BE49-F238E27FC236}">
                <a16:creationId xmlns:a16="http://schemas.microsoft.com/office/drawing/2014/main" id="{D2F8882C-A479-E33A-4625-FBA18BBC7B88}"/>
              </a:ext>
            </a:extLst>
          </p:cNvPr>
          <p:cNvSpPr/>
          <p:nvPr/>
        </p:nvSpPr>
        <p:spPr>
          <a:xfrm rot="10800000">
            <a:off x="947170" y="2262003"/>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6" name="TextBox 5">
            <a:extLst>
              <a:ext uri="{FF2B5EF4-FFF2-40B4-BE49-F238E27FC236}">
                <a16:creationId xmlns:a16="http://schemas.microsoft.com/office/drawing/2014/main" id="{29A224CB-E132-1461-256E-7BEA57BD920B}"/>
              </a:ext>
            </a:extLst>
          </p:cNvPr>
          <p:cNvSpPr txBox="1"/>
          <p:nvPr/>
        </p:nvSpPr>
        <p:spPr>
          <a:xfrm>
            <a:off x="947170" y="1145881"/>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lang="en-US" sz="1600" b="1" spc="6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INSIDE TRACK TO AI VISIBILITY</a:t>
            </a:r>
            <a:endPar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pic>
        <p:nvPicPr>
          <p:cNvPr id="7" name="Picture 6">
            <a:extLst>
              <a:ext uri="{FF2B5EF4-FFF2-40B4-BE49-F238E27FC236}">
                <a16:creationId xmlns:a16="http://schemas.microsoft.com/office/drawing/2014/main" id="{86130CDD-D5C6-3B27-CECC-6D5287DB8F5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160276" y="6179333"/>
            <a:ext cx="1638300" cy="520832"/>
          </a:xfrm>
          <a:prstGeom prst="rect">
            <a:avLst/>
          </a:prstGeom>
        </p:spPr>
      </p:pic>
      <p:pic>
        <p:nvPicPr>
          <p:cNvPr id="16" name="Picture 15">
            <a:extLst>
              <a:ext uri="{FF2B5EF4-FFF2-40B4-BE49-F238E27FC236}">
                <a16:creationId xmlns:a16="http://schemas.microsoft.com/office/drawing/2014/main" id="{85E8B938-4D12-51B8-509C-BB1C20756E19}"/>
              </a:ext>
            </a:extLst>
          </p:cNvPr>
          <p:cNvPicPr>
            <a:picLocks noChangeAspect="1"/>
          </p:cNvPicPr>
          <p:nvPr/>
        </p:nvPicPr>
        <p:blipFill>
          <a:blip r:embed="rId9"/>
          <a:stretch>
            <a:fillRect/>
          </a:stretch>
        </p:blipFill>
        <p:spPr>
          <a:xfrm>
            <a:off x="-90026" y="317447"/>
            <a:ext cx="3519026" cy="461519"/>
          </a:xfrm>
          <a:prstGeom prst="roundRect">
            <a:avLst>
              <a:gd name="adj" fmla="val 8976"/>
            </a:avLst>
          </a:prstGeom>
        </p:spPr>
      </p:pic>
      <p:sp>
        <p:nvSpPr>
          <p:cNvPr id="17" name="TextBox 16">
            <a:extLst>
              <a:ext uri="{FF2B5EF4-FFF2-40B4-BE49-F238E27FC236}">
                <a16:creationId xmlns:a16="http://schemas.microsoft.com/office/drawing/2014/main" id="{EDF3EF72-67A1-F8A8-4DFA-7647C2CB5DE5}"/>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AI INSIDE TRACK</a:t>
            </a:r>
          </a:p>
        </p:txBody>
      </p:sp>
    </p:spTree>
    <p:extLst>
      <p:ext uri="{BB962C8B-B14F-4D97-AF65-F5344CB8AC3E}">
        <p14:creationId xmlns:p14="http://schemas.microsoft.com/office/powerpoint/2010/main" val="3775023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7D2F8-B8A1-E7A6-81E2-FFF61563DCB4}"/>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06575FB-AE00-D631-9442-CC42A99587C4}"/>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t="5140" b="7944"/>
          <a:stretch>
            <a:fillRect/>
          </a:stretch>
        </p:blipFill>
        <p:spPr>
          <a:xfrm>
            <a:off x="-19050" y="-228600"/>
            <a:ext cx="12230100" cy="7086600"/>
          </a:xfrm>
          <a:prstGeom prst="rect">
            <a:avLst/>
          </a:prstGeom>
        </p:spPr>
      </p:pic>
      <p:sp>
        <p:nvSpPr>
          <p:cNvPr id="18" name="Rectangle 17">
            <a:extLst>
              <a:ext uri="{FF2B5EF4-FFF2-40B4-BE49-F238E27FC236}">
                <a16:creationId xmlns:a16="http://schemas.microsoft.com/office/drawing/2014/main" id="{7B62F5AD-CBBE-18DD-8FE4-183015DCE156}"/>
              </a:ext>
            </a:extLst>
          </p:cNvPr>
          <p:cNvSpPr/>
          <p:nvPr/>
        </p:nvSpPr>
        <p:spPr>
          <a:xfrm>
            <a:off x="-38100" y="-228600"/>
            <a:ext cx="12230100" cy="7086600"/>
          </a:xfrm>
          <a:prstGeom prst="rect">
            <a:avLst/>
          </a:prstGeom>
          <a:solidFill>
            <a:schemeClr val="tx1">
              <a:alpha val="6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2" name="Group 1">
            <a:extLst>
              <a:ext uri="{FF2B5EF4-FFF2-40B4-BE49-F238E27FC236}">
                <a16:creationId xmlns:a16="http://schemas.microsoft.com/office/drawing/2014/main" id="{98A0D814-154B-783B-4F3A-9D4D98189BC2}"/>
              </a:ext>
            </a:extLst>
          </p:cNvPr>
          <p:cNvGrpSpPr/>
          <p:nvPr/>
        </p:nvGrpSpPr>
        <p:grpSpPr>
          <a:xfrm>
            <a:off x="1763079" y="2028642"/>
            <a:ext cx="8665843" cy="2668968"/>
            <a:chOff x="1763079" y="2028642"/>
            <a:chExt cx="8665843" cy="2668968"/>
          </a:xfrm>
          <a:effectLst>
            <a:glow rad="700522">
              <a:srgbClr val="00005A">
                <a:alpha val="24706"/>
              </a:srgbClr>
            </a:glow>
            <a:outerShdw blurRad="300264" dist="81058" dir="5400000" algn="t" rotWithShape="0">
              <a:prstClr val="black">
                <a:alpha val="40000"/>
              </a:prstClr>
            </a:outerShdw>
          </a:effectLst>
        </p:grpSpPr>
        <p:sp>
          <p:nvSpPr>
            <p:cNvPr id="22" name="TextBox 21">
              <a:extLst>
                <a:ext uri="{FF2B5EF4-FFF2-40B4-BE49-F238E27FC236}">
                  <a16:creationId xmlns:a16="http://schemas.microsoft.com/office/drawing/2014/main" id="{8FA8E8DA-C173-98C8-6B4C-2E40FD31556E}"/>
                </a:ext>
              </a:extLst>
            </p:cNvPr>
            <p:cNvSpPr txBox="1"/>
            <p:nvPr/>
          </p:nvSpPr>
          <p:spPr>
            <a:xfrm>
              <a:off x="1763079" y="2028642"/>
              <a:ext cx="8665843" cy="1784015"/>
            </a:xfrm>
            <a:prstGeom prst="rect">
              <a:avLst/>
            </a:prstGeom>
            <a:noFill/>
            <a:effectLst>
              <a:glow rad="188698">
                <a:srgbClr val="7030A0">
                  <a:alpha val="64000"/>
                </a:srgbClr>
              </a:glow>
            </a:effectLst>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Create a new standard workflow to capture unit-level media</a:t>
              </a:r>
            </a:p>
          </p:txBody>
        </p:sp>
        <p:sp>
          <p:nvSpPr>
            <p:cNvPr id="23" name="Rectangle 22">
              <a:extLst>
                <a:ext uri="{FF2B5EF4-FFF2-40B4-BE49-F238E27FC236}">
                  <a16:creationId xmlns:a16="http://schemas.microsoft.com/office/drawing/2014/main" id="{B3187870-9436-C2E5-A3B9-AE19A329FED2}"/>
                </a:ext>
              </a:extLst>
            </p:cNvPr>
            <p:cNvSpPr/>
            <p:nvPr/>
          </p:nvSpPr>
          <p:spPr>
            <a:xfrm rot="10800000">
              <a:off x="5638797" y="4661034"/>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AE225859-29E9-8090-292A-739B14FAD44E}"/>
                </a:ext>
              </a:extLst>
            </p:cNvPr>
            <p:cNvSpPr txBox="1"/>
            <p:nvPr/>
          </p:nvSpPr>
          <p:spPr>
            <a:xfrm>
              <a:off x="2501776" y="4023992"/>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STRONGER HANDOFFS = BETTER OUTCOMES</a:t>
              </a:r>
            </a:p>
          </p:txBody>
        </p:sp>
      </p:grpSp>
      <p:pic>
        <p:nvPicPr>
          <p:cNvPr id="13" name="Picture 12">
            <a:extLst>
              <a:ext uri="{FF2B5EF4-FFF2-40B4-BE49-F238E27FC236}">
                <a16:creationId xmlns:a16="http://schemas.microsoft.com/office/drawing/2014/main" id="{F814C937-181A-FF40-E1F6-614F2F2EF1F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grpSp>
        <p:nvGrpSpPr>
          <p:cNvPr id="8" name="Group 7">
            <a:extLst>
              <a:ext uri="{FF2B5EF4-FFF2-40B4-BE49-F238E27FC236}">
                <a16:creationId xmlns:a16="http://schemas.microsoft.com/office/drawing/2014/main" id="{E965B151-AFE6-6319-F24F-D9AF84D92751}"/>
              </a:ext>
            </a:extLst>
          </p:cNvPr>
          <p:cNvGrpSpPr/>
          <p:nvPr/>
        </p:nvGrpSpPr>
        <p:grpSpPr>
          <a:xfrm>
            <a:off x="-90026" y="317447"/>
            <a:ext cx="7613472" cy="461519"/>
            <a:chOff x="-90026" y="317447"/>
            <a:chExt cx="7613472" cy="461519"/>
          </a:xfrm>
        </p:grpSpPr>
        <p:pic>
          <p:nvPicPr>
            <p:cNvPr id="9" name="Picture 8">
              <a:extLst>
                <a:ext uri="{FF2B5EF4-FFF2-40B4-BE49-F238E27FC236}">
                  <a16:creationId xmlns:a16="http://schemas.microsoft.com/office/drawing/2014/main" id="{7370DB82-3CA7-C210-77CB-8E0E03526852}"/>
                </a:ext>
              </a:extLst>
            </p:cNvPr>
            <p:cNvPicPr>
              <a:picLocks noChangeAspect="1"/>
            </p:cNvPicPr>
            <p:nvPr/>
          </p:nvPicPr>
          <p:blipFill>
            <a:blip r:embed="rId5"/>
            <a:stretch>
              <a:fillRect/>
            </a:stretch>
          </p:blipFill>
          <p:spPr>
            <a:xfrm>
              <a:off x="-90026" y="317447"/>
              <a:ext cx="2733473" cy="461519"/>
            </a:xfrm>
            <a:prstGeom prst="roundRect">
              <a:avLst>
                <a:gd name="adj" fmla="val 8976"/>
              </a:avLst>
            </a:prstGeom>
          </p:spPr>
        </p:pic>
        <p:sp>
          <p:nvSpPr>
            <p:cNvPr id="10" name="TextBox 9">
              <a:extLst>
                <a:ext uri="{FF2B5EF4-FFF2-40B4-BE49-F238E27FC236}">
                  <a16:creationId xmlns:a16="http://schemas.microsoft.com/office/drawing/2014/main" id="{4BAB64E1-2C6A-75B9-E355-7DFE015C78EC}"/>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spTree>
    <p:extLst>
      <p:ext uri="{BB962C8B-B14F-4D97-AF65-F5344CB8AC3E}">
        <p14:creationId xmlns:p14="http://schemas.microsoft.com/office/powerpoint/2010/main" val="3955636881"/>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F38AF-E848-35C1-D1F2-D5FC926F9A7F}"/>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36489A53-6224-CF31-ACEE-2F7104F611DE}"/>
              </a:ext>
            </a:extLst>
          </p:cNvPr>
          <p:cNvGrpSpPr/>
          <p:nvPr/>
        </p:nvGrpSpPr>
        <p:grpSpPr>
          <a:xfrm>
            <a:off x="0" y="0"/>
            <a:ext cx="12558260" cy="7182790"/>
            <a:chOff x="-366260" y="-167574"/>
            <a:chExt cx="12558260" cy="7182790"/>
          </a:xfrm>
        </p:grpSpPr>
        <p:pic>
          <p:nvPicPr>
            <p:cNvPr id="5" name="Picture 4">
              <a:extLst>
                <a:ext uri="{FF2B5EF4-FFF2-40B4-BE49-F238E27FC236}">
                  <a16:creationId xmlns:a16="http://schemas.microsoft.com/office/drawing/2014/main" id="{C4690A34-77F6-2602-746D-5AF4BD8D9A99}"/>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r="1511"/>
            <a:stretch>
              <a:fillRect/>
            </a:stretch>
          </p:blipFill>
          <p:spPr>
            <a:xfrm>
              <a:off x="-366260" y="-157216"/>
              <a:ext cx="12558260" cy="7172432"/>
            </a:xfrm>
            <a:prstGeom prst="rect">
              <a:avLst/>
            </a:prstGeom>
          </p:spPr>
        </p:pic>
        <p:sp>
          <p:nvSpPr>
            <p:cNvPr id="4" name="Rectangle 3">
              <a:extLst>
                <a:ext uri="{FF2B5EF4-FFF2-40B4-BE49-F238E27FC236}">
                  <a16:creationId xmlns:a16="http://schemas.microsoft.com/office/drawing/2014/main" id="{6F01F0E3-7AB3-4A75-5E85-8CFF8E557DAD}"/>
                </a:ext>
              </a:extLst>
            </p:cNvPr>
            <p:cNvSpPr/>
            <p:nvPr/>
          </p:nvSpPr>
          <p:spPr>
            <a:xfrm>
              <a:off x="-366260" y="-167574"/>
              <a:ext cx="12558260" cy="7182789"/>
            </a:xfrm>
            <a:prstGeom prst="rect">
              <a:avLst/>
            </a:prstGeom>
            <a:solidFill>
              <a:schemeClr val="tx1">
                <a:alpha val="4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3" name="Rectangle 22">
            <a:extLst>
              <a:ext uri="{FF2B5EF4-FFF2-40B4-BE49-F238E27FC236}">
                <a16:creationId xmlns:a16="http://schemas.microsoft.com/office/drawing/2014/main" id="{BF0809DD-834C-7012-5DA7-FC7F2F3E6A8B}"/>
              </a:ext>
            </a:extLst>
          </p:cNvPr>
          <p:cNvSpPr/>
          <p:nvPr/>
        </p:nvSpPr>
        <p:spPr>
          <a:xfrm rot="10800000">
            <a:off x="5638800" y="2288768"/>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FF91D7B7-206B-EA94-667B-C946F87667F9}"/>
              </a:ext>
            </a:extLst>
          </p:cNvPr>
          <p:cNvSpPr txBox="1"/>
          <p:nvPr/>
        </p:nvSpPr>
        <p:spPr>
          <a:xfrm>
            <a:off x="2617888" y="1702300"/>
            <a:ext cx="7188449" cy="30104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4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LEG ONE: MARKETING STRATEGY</a:t>
            </a:r>
          </a:p>
        </p:txBody>
      </p:sp>
      <p:pic>
        <p:nvPicPr>
          <p:cNvPr id="2" name="Picture 1">
            <a:extLst>
              <a:ext uri="{FF2B5EF4-FFF2-40B4-BE49-F238E27FC236}">
                <a16:creationId xmlns:a16="http://schemas.microsoft.com/office/drawing/2014/main" id="{C57B59A1-286D-A6AC-EF77-24A658B060F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
        <p:nvSpPr>
          <p:cNvPr id="8" name="TextBox 7">
            <a:extLst>
              <a:ext uri="{FF2B5EF4-FFF2-40B4-BE49-F238E27FC236}">
                <a16:creationId xmlns:a16="http://schemas.microsoft.com/office/drawing/2014/main" id="{8C339443-504A-6513-1F3C-16889795B981}"/>
              </a:ext>
            </a:extLst>
          </p:cNvPr>
          <p:cNvSpPr txBox="1"/>
          <p:nvPr/>
        </p:nvSpPr>
        <p:spPr>
          <a:xfrm>
            <a:off x="1040037" y="2469408"/>
            <a:ext cx="10344150" cy="212365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WEBSITE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66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CONTENT</a:t>
            </a:r>
            <a:endParaRPr kumimoji="0" lang="en-US" sz="66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279756211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1D3E8-4F6E-B382-7E6D-B269CA2420D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8A1882E-7DD9-30C3-A39A-35817A784357}"/>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l="4614" t="6854" r="4541" b="4212"/>
          <a:stretch>
            <a:fillRect/>
          </a:stretch>
        </p:blipFill>
        <p:spPr>
          <a:xfrm>
            <a:off x="-1" y="0"/>
            <a:ext cx="12537103" cy="6903720"/>
          </a:xfrm>
          <a:prstGeom prst="rect">
            <a:avLst/>
          </a:prstGeom>
        </p:spPr>
      </p:pic>
      <p:pic>
        <p:nvPicPr>
          <p:cNvPr id="12" name="Picture 11">
            <a:extLst>
              <a:ext uri="{FF2B5EF4-FFF2-40B4-BE49-F238E27FC236}">
                <a16:creationId xmlns:a16="http://schemas.microsoft.com/office/drawing/2014/main" id="{9E9C4EB1-6088-6F0D-8D7E-46E2B3CBB9A5}"/>
              </a:ext>
            </a:extLst>
          </p:cNvPr>
          <p:cNvPicPr>
            <a:picLocks noChangeAspect="1"/>
          </p:cNvPicPr>
          <p:nvPr/>
        </p:nvPicPr>
        <p:blipFill>
          <a:blip r:embed="rId4">
            <a:alphaModFix amt="85000"/>
            <a:extLst>
              <a:ext uri="{BEBA8EAE-BF5A-486C-A8C5-ECC9F3942E4B}">
                <a14:imgProps xmlns:a14="http://schemas.microsoft.com/office/drawing/2010/main">
                  <a14:imgLayer r:embed="rId5">
                    <a14:imgEffect>
                      <a14:artisticBlur radius="18"/>
                    </a14:imgEffect>
                    <a14:imgEffect>
                      <a14:brightnessContrast bright="-64000"/>
                    </a14:imgEffect>
                  </a14:imgLayer>
                </a14:imgProps>
              </a:ext>
              <a:ext uri="{28A0092B-C50C-407E-A947-70E740481C1C}">
                <a14:useLocalDpi xmlns:a14="http://schemas.microsoft.com/office/drawing/2010/main" val="0"/>
              </a:ext>
            </a:extLst>
          </a:blip>
          <a:srcRect l="475" t="12816" r="32344" b="4214"/>
          <a:stretch>
            <a:fillRect/>
          </a:stretch>
        </p:blipFill>
        <p:spPr>
          <a:xfrm>
            <a:off x="-652441" y="478387"/>
            <a:ext cx="9593536" cy="7121233"/>
          </a:xfrm>
          <a:prstGeom prst="roundRect">
            <a:avLst>
              <a:gd name="adj" fmla="val 9934"/>
            </a:avLst>
          </a:prstGeom>
        </p:spPr>
      </p:pic>
      <p:sp>
        <p:nvSpPr>
          <p:cNvPr id="6" name="TextBox 5">
            <a:extLst>
              <a:ext uri="{FF2B5EF4-FFF2-40B4-BE49-F238E27FC236}">
                <a16:creationId xmlns:a16="http://schemas.microsoft.com/office/drawing/2014/main" id="{9DB7FEF5-B52A-4D0C-45E7-49D419135C81}"/>
              </a:ext>
            </a:extLst>
          </p:cNvPr>
          <p:cNvSpPr txBox="1"/>
          <p:nvPr/>
        </p:nvSpPr>
        <p:spPr>
          <a:xfrm>
            <a:off x="911310" y="1137694"/>
            <a:ext cx="10143243" cy="602153"/>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lang="en-US" sz="4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Website content</a:t>
            </a:r>
            <a:endPar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7" name="Rectangle 6">
            <a:extLst>
              <a:ext uri="{FF2B5EF4-FFF2-40B4-BE49-F238E27FC236}">
                <a16:creationId xmlns:a16="http://schemas.microsoft.com/office/drawing/2014/main" id="{C7C794BC-008D-3729-24D4-D0D7186F18C3}"/>
              </a:ext>
            </a:extLst>
          </p:cNvPr>
          <p:cNvSpPr/>
          <p:nvPr/>
        </p:nvSpPr>
        <p:spPr>
          <a:xfrm rot="10800000">
            <a:off x="909071" y="191944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35" name="Picture 34">
            <a:extLst>
              <a:ext uri="{FF2B5EF4-FFF2-40B4-BE49-F238E27FC236}">
                <a16:creationId xmlns:a16="http://schemas.microsoft.com/office/drawing/2014/main" id="{C2569ADE-ACA9-DBEA-7472-051F4536441A}"/>
              </a:ext>
            </a:extLst>
          </p:cNvPr>
          <p:cNvPicPr>
            <a:picLocks noChangeAspect="1"/>
          </p:cNvPicPr>
          <p:nvPr/>
        </p:nvPicPr>
        <p:blipFill>
          <a:blip r:embed="rId6"/>
          <a:stretch>
            <a:fillRect/>
          </a:stretch>
        </p:blipFill>
        <p:spPr>
          <a:xfrm>
            <a:off x="-50112" y="213576"/>
            <a:ext cx="3115110" cy="461519"/>
          </a:xfrm>
          <a:prstGeom prst="roundRect">
            <a:avLst>
              <a:gd name="adj" fmla="val 8976"/>
            </a:avLst>
          </a:prstGeom>
        </p:spPr>
      </p:pic>
      <p:sp>
        <p:nvSpPr>
          <p:cNvPr id="8" name="TextBox 7">
            <a:extLst>
              <a:ext uri="{FF2B5EF4-FFF2-40B4-BE49-F238E27FC236}">
                <a16:creationId xmlns:a16="http://schemas.microsoft.com/office/drawing/2014/main" id="{6F1FE5BC-5127-5335-C5AD-3998CFD62C01}"/>
              </a:ext>
            </a:extLst>
          </p:cNvPr>
          <p:cNvSpPr txBox="1"/>
          <p:nvPr/>
        </p:nvSpPr>
        <p:spPr>
          <a:xfrm>
            <a:off x="374912" y="378007"/>
            <a:ext cx="2462418" cy="200761"/>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lang="en-US" sz="1600" b="1" spc="6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THE WARMUP</a:t>
            </a:r>
            <a:endPar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 name="TextBox 1">
            <a:extLst>
              <a:ext uri="{FF2B5EF4-FFF2-40B4-BE49-F238E27FC236}">
                <a16:creationId xmlns:a16="http://schemas.microsoft.com/office/drawing/2014/main" id="{79E7A6BE-A398-D36D-F3F7-2E7780C695A8}"/>
              </a:ext>
            </a:extLst>
          </p:cNvPr>
          <p:cNvSpPr txBox="1"/>
          <p:nvPr/>
        </p:nvSpPr>
        <p:spPr>
          <a:xfrm>
            <a:off x="952056" y="2195473"/>
            <a:ext cx="10430603" cy="55399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lang="en-US" sz="3600">
                <a:solidFill>
                  <a:prstClr val="white"/>
                </a:solidFill>
                <a:latin typeface="Open Sans" panose="020B0606030504020204" pitchFamily="34" charset="0"/>
                <a:ea typeface="Open Sans" panose="020B0606030504020204" pitchFamily="34" charset="0"/>
                <a:cs typeface="Open Sans" panose="020B0606030504020204" pitchFamily="34" charset="0"/>
              </a:rPr>
              <a:t>Stronger content = better results</a:t>
            </a:r>
            <a:endParaRPr kumimoji="0" lang="en-US" sz="36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5" name="TextBox 4">
            <a:extLst>
              <a:ext uri="{FF2B5EF4-FFF2-40B4-BE49-F238E27FC236}">
                <a16:creationId xmlns:a16="http://schemas.microsoft.com/office/drawing/2014/main" id="{641A73FA-730E-A114-8F21-078369971F96}"/>
              </a:ext>
            </a:extLst>
          </p:cNvPr>
          <p:cNvSpPr txBox="1"/>
          <p:nvPr/>
        </p:nvSpPr>
        <p:spPr>
          <a:xfrm>
            <a:off x="1005070" y="3078933"/>
            <a:ext cx="6961685" cy="1231106"/>
          </a:xfrm>
          <a:prstGeom prst="rect">
            <a:avLst/>
          </a:prstGeom>
          <a:noFill/>
        </p:spPr>
        <p:txBody>
          <a:bodyPr wrap="square" lIns="0" tIns="0" rIns="0" bIns="0" rtlCol="0" anchor="t">
            <a:spAutoFit/>
          </a:bodyPr>
          <a:lstStyle/>
          <a:p>
            <a:pPr indent="-342900">
              <a:spcAft>
                <a:spcPts val="1200"/>
              </a:spcAft>
              <a:buFont typeface="Arial" panose="020B0604020202020204" pitchFamily="34" charset="0"/>
              <a:buChar char="•"/>
              <a:defRPr/>
            </a:pPr>
            <a:r>
              <a:rPr lang="en-US" sz="20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Community differentiators</a:t>
            </a:r>
          </a:p>
          <a:p>
            <a:pPr indent="-342900">
              <a:spcAft>
                <a:spcPts val="1200"/>
              </a:spcAft>
              <a:buFont typeface="Arial" panose="020B0604020202020204" pitchFamily="34" charset="0"/>
              <a:buChar char="•"/>
              <a:defRPr/>
            </a:pPr>
            <a:r>
              <a:rPr lang="en-US" sz="20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Neighborhood content</a:t>
            </a:r>
          </a:p>
          <a:p>
            <a:pPr indent="-342900">
              <a:spcAft>
                <a:spcPts val="1200"/>
              </a:spcAft>
              <a:buFont typeface="Arial" panose="020B0604020202020204" pitchFamily="34" charset="0"/>
              <a:buChar char="•"/>
              <a:defRPr/>
            </a:pPr>
            <a:r>
              <a:rPr lang="en-US" sz="20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FAQ pages</a:t>
            </a:r>
          </a:p>
        </p:txBody>
      </p:sp>
      <p:grpSp>
        <p:nvGrpSpPr>
          <p:cNvPr id="9" name="Group 8">
            <a:extLst>
              <a:ext uri="{FF2B5EF4-FFF2-40B4-BE49-F238E27FC236}">
                <a16:creationId xmlns:a16="http://schemas.microsoft.com/office/drawing/2014/main" id="{40DAC0E6-E856-3C1F-9A15-09769DDC242D}"/>
              </a:ext>
            </a:extLst>
          </p:cNvPr>
          <p:cNvGrpSpPr/>
          <p:nvPr/>
        </p:nvGrpSpPr>
        <p:grpSpPr>
          <a:xfrm>
            <a:off x="374911" y="5249636"/>
            <a:ext cx="9593536" cy="1586895"/>
            <a:chOff x="238024" y="3617838"/>
            <a:chExt cx="9593536" cy="1586895"/>
          </a:xfrm>
        </p:grpSpPr>
        <p:sp>
          <p:nvSpPr>
            <p:cNvPr id="10" name="AutoShape 2" descr="13 Triple Crown Winners Horse Racing Art Horses Names &amp; Silks Print SFASTUDIO - Picture 2 of 9">
              <a:extLst>
                <a:ext uri="{FF2B5EF4-FFF2-40B4-BE49-F238E27FC236}">
                  <a16:creationId xmlns:a16="http://schemas.microsoft.com/office/drawing/2014/main" id="{71BCEDD7-9A85-65DC-A06C-ECEFD135FD1A}"/>
                </a:ext>
              </a:extLst>
            </p:cNvPr>
            <p:cNvSpPr>
              <a:spLocks noChangeAspect="1" noChangeArrowheads="1"/>
            </p:cNvSpPr>
            <p:nvPr/>
          </p:nvSpPr>
          <p:spPr bwMode="auto">
            <a:xfrm>
              <a:off x="5725671" y="489993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1" name="Rounded Rectangle 7">
              <a:extLst>
                <a:ext uri="{FF2B5EF4-FFF2-40B4-BE49-F238E27FC236}">
                  <a16:creationId xmlns:a16="http://schemas.microsoft.com/office/drawing/2014/main" id="{04FC9560-C8F6-246E-F783-349C98203152}"/>
                </a:ext>
              </a:extLst>
            </p:cNvPr>
            <p:cNvSpPr/>
            <p:nvPr/>
          </p:nvSpPr>
          <p:spPr>
            <a:xfrm>
              <a:off x="238024" y="3617838"/>
              <a:ext cx="9593536" cy="1145455"/>
            </a:xfrm>
            <a:prstGeom prst="roundRect">
              <a:avLst>
                <a:gd name="adj" fmla="val 4682"/>
              </a:avLst>
            </a:prstGeom>
            <a:solidFill>
              <a:schemeClr val="tx1">
                <a:alpha val="5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8" name="TextBox 27">
              <a:extLst>
                <a:ext uri="{FF2B5EF4-FFF2-40B4-BE49-F238E27FC236}">
                  <a16:creationId xmlns:a16="http://schemas.microsoft.com/office/drawing/2014/main" id="{7B3625FA-F9B7-D0FA-06C9-2E5649BF58F3}"/>
                </a:ext>
              </a:extLst>
            </p:cNvPr>
            <p:cNvSpPr txBox="1"/>
            <p:nvPr/>
          </p:nvSpPr>
          <p:spPr>
            <a:xfrm>
              <a:off x="359490" y="3938539"/>
              <a:ext cx="2752723" cy="553998"/>
            </a:xfrm>
            <a:prstGeom prst="rect">
              <a:avLst/>
            </a:prstGeom>
            <a:noFill/>
          </p:spPr>
          <p:txBody>
            <a:bodyPr wrap="square" lIns="0" tIns="0" rIns="0" bIns="0" rtlCol="0" anchor="t">
              <a:spAutoFit/>
            </a:bodyPr>
            <a:lstStyle/>
            <a:p>
              <a:pPr marL="0" marR="0" lvl="0" indent="0" algn="ctr" defTabSz="914400" rtl="0" eaLnBrk="1" fontAlgn="auto" latinLnBrk="0" hangingPunct="1">
                <a:spcBef>
                  <a:spcPts val="0"/>
                </a:spcBef>
                <a:spcAft>
                  <a:spcPts val="0"/>
                </a:spcAft>
                <a:buClrTx/>
                <a:buSzTx/>
                <a:buFontTx/>
                <a:buNone/>
                <a:tabLst/>
                <a:defRPr/>
              </a:pPr>
              <a:r>
                <a:rPr kumimoji="0" lang="en-US" b="1" i="0" u="none" strike="noStrike" kern="1200" cap="none" spc="3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HIGHER-QUALITY</a:t>
              </a:r>
            </a:p>
            <a:p>
              <a:pPr marL="0" marR="0" lvl="0" indent="0" algn="ctr" defTabSz="914400" rtl="0" eaLnBrk="1" fontAlgn="auto" latinLnBrk="0" hangingPunct="1">
                <a:spcBef>
                  <a:spcPts val="0"/>
                </a:spcBef>
                <a:spcAft>
                  <a:spcPts val="0"/>
                </a:spcAft>
                <a:buClrTx/>
                <a:buSzTx/>
                <a:buFontTx/>
                <a:buNone/>
                <a:tabLst/>
                <a:defRPr/>
              </a:pPr>
              <a:r>
                <a:rPr lang="en-US"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LEADS</a:t>
              </a:r>
              <a:endParaRPr kumimoji="0" lang="en-US" b="1" i="0" u="none" strike="noStrike" kern="1200" cap="none" spc="3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9" name="TextBox 28">
              <a:extLst>
                <a:ext uri="{FF2B5EF4-FFF2-40B4-BE49-F238E27FC236}">
                  <a16:creationId xmlns:a16="http://schemas.microsoft.com/office/drawing/2014/main" id="{8E60A971-2AD8-6395-0C2E-F51DAACA3210}"/>
                </a:ext>
              </a:extLst>
            </p:cNvPr>
            <p:cNvSpPr txBox="1"/>
            <p:nvPr/>
          </p:nvSpPr>
          <p:spPr>
            <a:xfrm>
              <a:off x="3870555" y="3938540"/>
              <a:ext cx="2752723" cy="553998"/>
            </a:xfrm>
            <a:prstGeom prst="rect">
              <a:avLst/>
            </a:prstGeom>
            <a:noFill/>
          </p:spPr>
          <p:txBody>
            <a:bodyPr wrap="square" lIns="0" tIns="0" rIns="0" bIns="0" rtlCol="0" anchor="t">
              <a:spAutoFit/>
            </a:bodyPr>
            <a:lstStyle>
              <a:defPPr>
                <a:defRPr lang="en-US"/>
              </a:defPPr>
              <a:lvl1pPr marR="0" lvl="0" indent="0" algn="ctr" fontAlgn="auto">
                <a:lnSpc>
                  <a:spcPct val="150000"/>
                </a:lnSpc>
                <a:spcBef>
                  <a:spcPts val="0"/>
                </a:spcBef>
                <a:spcAft>
                  <a:spcPts val="0"/>
                </a:spcAft>
                <a:buClrTx/>
                <a:buSzTx/>
                <a:buFontTx/>
                <a:buNone/>
                <a:tabLst/>
                <a:defRPr sz="2000"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pPr>
                <a:lnSpc>
                  <a:spcPct val="100000"/>
                </a:lnSpc>
              </a:pPr>
              <a:r>
                <a:rPr lang="en-US" sz="1800"/>
                <a:t>STRONGER</a:t>
              </a:r>
            </a:p>
            <a:p>
              <a:pPr>
                <a:lnSpc>
                  <a:spcPct val="100000"/>
                </a:lnSpc>
              </a:pPr>
              <a:r>
                <a:rPr lang="en-US" sz="1800"/>
                <a:t>ENGAGEMENT</a:t>
              </a:r>
            </a:p>
          </p:txBody>
        </p:sp>
        <p:grpSp>
          <p:nvGrpSpPr>
            <p:cNvPr id="37" name="Group 36">
              <a:extLst>
                <a:ext uri="{FF2B5EF4-FFF2-40B4-BE49-F238E27FC236}">
                  <a16:creationId xmlns:a16="http://schemas.microsoft.com/office/drawing/2014/main" id="{F55FFC8C-A4DB-BEEF-E9E8-5E310D5A6710}"/>
                </a:ext>
              </a:extLst>
            </p:cNvPr>
            <p:cNvGrpSpPr/>
            <p:nvPr/>
          </p:nvGrpSpPr>
          <p:grpSpPr>
            <a:xfrm>
              <a:off x="3208623" y="3978658"/>
              <a:ext cx="786018" cy="462304"/>
              <a:chOff x="3426552" y="4005543"/>
              <a:chExt cx="786018" cy="462304"/>
            </a:xfrm>
          </p:grpSpPr>
          <p:sp>
            <p:nvSpPr>
              <p:cNvPr id="45" name="Chevron 6">
                <a:extLst>
                  <a:ext uri="{FF2B5EF4-FFF2-40B4-BE49-F238E27FC236}">
                    <a16:creationId xmlns:a16="http://schemas.microsoft.com/office/drawing/2014/main" id="{9984533B-3C84-6492-5CA7-F004539C6F63}"/>
                  </a:ext>
                </a:extLst>
              </p:cNvPr>
              <p:cNvSpPr/>
              <p:nvPr/>
            </p:nvSpPr>
            <p:spPr>
              <a:xfrm>
                <a:off x="3426552"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46" name="Chevron 6">
                <a:extLst>
                  <a:ext uri="{FF2B5EF4-FFF2-40B4-BE49-F238E27FC236}">
                    <a16:creationId xmlns:a16="http://schemas.microsoft.com/office/drawing/2014/main" id="{AB9FFA8D-13C3-AEB6-4233-2B053D4971B0}"/>
                  </a:ext>
                </a:extLst>
              </p:cNvPr>
              <p:cNvSpPr/>
              <p:nvPr/>
            </p:nvSpPr>
            <p:spPr>
              <a:xfrm>
                <a:off x="3838358"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sp>
          <p:nvSpPr>
            <p:cNvPr id="38" name="TextBox 37">
              <a:extLst>
                <a:ext uri="{FF2B5EF4-FFF2-40B4-BE49-F238E27FC236}">
                  <a16:creationId xmlns:a16="http://schemas.microsoft.com/office/drawing/2014/main" id="{BF6C168E-4209-FDB1-0823-08DA76F1E65F}"/>
                </a:ext>
              </a:extLst>
            </p:cNvPr>
            <p:cNvSpPr txBox="1"/>
            <p:nvPr/>
          </p:nvSpPr>
          <p:spPr>
            <a:xfrm>
              <a:off x="7078837" y="3938539"/>
              <a:ext cx="2752723" cy="553998"/>
            </a:xfrm>
            <a:prstGeom prst="rect">
              <a:avLst/>
            </a:prstGeom>
            <a:noFill/>
          </p:spPr>
          <p:txBody>
            <a:bodyPr wrap="square" lIns="0" tIns="0" rIns="0" bIns="0" rtlCol="0" anchor="t">
              <a:spAutoFit/>
            </a:bodyPr>
            <a:lstStyle/>
            <a:p>
              <a:pPr marL="0" marR="0" lvl="0" indent="0" algn="ctr" defTabSz="914400" rtl="0" eaLnBrk="1" fontAlgn="auto" latinLnBrk="0" hangingPunct="1">
                <a:spcBef>
                  <a:spcPts val="0"/>
                </a:spcBef>
                <a:spcAft>
                  <a:spcPts val="0"/>
                </a:spcAft>
                <a:buClrTx/>
                <a:buSzTx/>
                <a:buFontTx/>
                <a:buNone/>
                <a:tabLst/>
                <a:defRPr/>
              </a:pPr>
              <a:r>
                <a:rPr lang="en-US"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INCREASED</a:t>
              </a:r>
            </a:p>
            <a:p>
              <a:pPr marL="0" marR="0" lvl="0" indent="0" algn="ctr" defTabSz="914400" rtl="0" eaLnBrk="1" fontAlgn="auto" latinLnBrk="0" hangingPunct="1">
                <a:spcBef>
                  <a:spcPts val="0"/>
                </a:spcBef>
                <a:spcAft>
                  <a:spcPts val="0"/>
                </a:spcAft>
                <a:buClrTx/>
                <a:buSzTx/>
                <a:buFontTx/>
                <a:buNone/>
                <a:tabLst/>
                <a:defRPr/>
              </a:pPr>
              <a:r>
                <a:rPr lang="en-US"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rPr>
                <a:t>CONVERSIONS</a:t>
              </a:r>
            </a:p>
          </p:txBody>
        </p:sp>
        <p:grpSp>
          <p:nvGrpSpPr>
            <p:cNvPr id="39" name="Group 38">
              <a:extLst>
                <a:ext uri="{FF2B5EF4-FFF2-40B4-BE49-F238E27FC236}">
                  <a16:creationId xmlns:a16="http://schemas.microsoft.com/office/drawing/2014/main" id="{01865F0D-28C0-E445-A793-5B86AAA7A31E}"/>
                </a:ext>
              </a:extLst>
            </p:cNvPr>
            <p:cNvGrpSpPr/>
            <p:nvPr/>
          </p:nvGrpSpPr>
          <p:grpSpPr>
            <a:xfrm>
              <a:off x="6422748" y="3988536"/>
              <a:ext cx="786018" cy="462304"/>
              <a:chOff x="3837407" y="4005543"/>
              <a:chExt cx="786018" cy="462304"/>
            </a:xfrm>
          </p:grpSpPr>
          <p:sp>
            <p:nvSpPr>
              <p:cNvPr id="43" name="Chevron 6">
                <a:extLst>
                  <a:ext uri="{FF2B5EF4-FFF2-40B4-BE49-F238E27FC236}">
                    <a16:creationId xmlns:a16="http://schemas.microsoft.com/office/drawing/2014/main" id="{3DBD03CD-827D-23EE-6752-E5B1364615D4}"/>
                  </a:ext>
                </a:extLst>
              </p:cNvPr>
              <p:cNvSpPr/>
              <p:nvPr/>
            </p:nvSpPr>
            <p:spPr>
              <a:xfrm>
                <a:off x="3837407"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44" name="Chevron 6">
                <a:extLst>
                  <a:ext uri="{FF2B5EF4-FFF2-40B4-BE49-F238E27FC236}">
                    <a16:creationId xmlns:a16="http://schemas.microsoft.com/office/drawing/2014/main" id="{EBA3FF13-ABB8-59B9-75CA-E64291671F5E}"/>
                  </a:ext>
                </a:extLst>
              </p:cNvPr>
              <p:cNvSpPr/>
              <p:nvPr/>
            </p:nvSpPr>
            <p:spPr>
              <a:xfrm>
                <a:off x="4249213"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grpSp>
      <p:pic>
        <p:nvPicPr>
          <p:cNvPr id="47" name="Picture 46">
            <a:extLst>
              <a:ext uri="{FF2B5EF4-FFF2-40B4-BE49-F238E27FC236}">
                <a16:creationId xmlns:a16="http://schemas.microsoft.com/office/drawing/2014/main" id="{78022538-0F93-C3EC-DC0F-172293567BDD}"/>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7754" b="99198" l="9986" r="89943">
                        <a14:foregroundMark x1="26248" y1="9180" x2="32240" y2="8021"/>
                        <a14:foregroundMark x1="32240" y1="8021" x2="32454" y2="8378"/>
                        <a14:foregroundMark x1="45578" y1="93850" x2="61840" y2="93316"/>
                        <a14:foregroundMark x1="61840" y1="93316" x2="69971" y2="93316"/>
                        <a14:foregroundMark x1="41084" y1="99733" x2="68688" y2="98485"/>
                        <a14:foregroundMark x1="68688" y1="98485" x2="71327" y2="96702"/>
                        <a14:foregroundMark x1="70685" y1="90285" x2="72896" y2="99198"/>
                        <a14:backgroundMark x1="30314" y1="24777" x2="30314" y2="29590"/>
                        <a14:backgroundMark x1="31669" y1="28966" x2="33381" y2="29055"/>
                        <a14:backgroundMark x1="30243" y1="39661" x2="30742" y2="39929"/>
                      </a14:backgroundRemoval>
                    </a14:imgEffect>
                  </a14:imgLayer>
                </a14:imgProps>
              </a:ext>
              <a:ext uri="{28A0092B-C50C-407E-A947-70E740481C1C}">
                <a14:useLocalDpi xmlns:a14="http://schemas.microsoft.com/office/drawing/2010/main" val="0"/>
              </a:ext>
            </a:extLst>
          </a:blip>
          <a:srcRect l="18927"/>
          <a:stretch>
            <a:fillRect/>
          </a:stretch>
        </p:blipFill>
        <p:spPr>
          <a:xfrm>
            <a:off x="7913742" y="964330"/>
            <a:ext cx="6040358" cy="5962510"/>
          </a:xfrm>
          <a:prstGeom prst="rect">
            <a:avLst/>
          </a:prstGeom>
        </p:spPr>
      </p:pic>
    </p:spTree>
    <p:extLst>
      <p:ext uri="{BB962C8B-B14F-4D97-AF65-F5344CB8AC3E}">
        <p14:creationId xmlns:p14="http://schemas.microsoft.com/office/powerpoint/2010/main" val="2202606952"/>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D0F08-090A-3AAA-8B8E-5DF92F817C97}"/>
            </a:ext>
          </a:extLst>
        </p:cNvPr>
        <p:cNvGrpSpPr/>
        <p:nvPr/>
      </p:nvGrpSpPr>
      <p:grpSpPr>
        <a:xfrm>
          <a:off x="0" y="0"/>
          <a:ext cx="0" cy="0"/>
          <a:chOff x="0" y="0"/>
          <a:chExt cx="0" cy="0"/>
        </a:xfrm>
      </p:grpSpPr>
      <p:pic>
        <p:nvPicPr>
          <p:cNvPr id="25" name="Picture 24">
            <a:extLst>
              <a:ext uri="{FF2B5EF4-FFF2-40B4-BE49-F238E27FC236}">
                <a16:creationId xmlns:a16="http://schemas.microsoft.com/office/drawing/2014/main" id="{700771B6-BCA0-EE07-2091-B1FCE7299CE2}"/>
              </a:ext>
            </a:extLst>
          </p:cNvPr>
          <p:cNvPicPr>
            <a:picLocks noChangeAspect="1"/>
          </p:cNvPicPr>
          <p:nvPr/>
        </p:nvPicPr>
        <p:blipFill>
          <a:blip r:embed="rId5">
            <a:alphaModFix amt="85000"/>
            <a:extLst>
              <a:ext uri="{28A0092B-C50C-407E-A947-70E740481C1C}">
                <a14:useLocalDpi xmlns:a14="http://schemas.microsoft.com/office/drawing/2010/main" val="0"/>
              </a:ext>
            </a:extLst>
          </a:blip>
          <a:srcRect l="8112" t="4660" r="857"/>
          <a:stretch>
            <a:fillRect/>
          </a:stretch>
        </p:blipFill>
        <p:spPr>
          <a:xfrm>
            <a:off x="0" y="0"/>
            <a:ext cx="12864615" cy="7578946"/>
          </a:xfrm>
          <a:prstGeom prst="rect">
            <a:avLst/>
          </a:prstGeom>
        </p:spPr>
      </p:pic>
      <p:sp>
        <p:nvSpPr>
          <p:cNvPr id="5" name="Rectangle 4">
            <a:extLst>
              <a:ext uri="{FF2B5EF4-FFF2-40B4-BE49-F238E27FC236}">
                <a16:creationId xmlns:a16="http://schemas.microsoft.com/office/drawing/2014/main" id="{C4350044-4CDB-255D-0996-16DFAF980F62}"/>
              </a:ext>
            </a:extLst>
          </p:cNvPr>
          <p:cNvSpPr/>
          <p:nvPr/>
        </p:nvSpPr>
        <p:spPr>
          <a:xfrm>
            <a:off x="1" y="0"/>
            <a:ext cx="12864616" cy="7578946"/>
          </a:xfrm>
          <a:prstGeom prst="rect">
            <a:avLst/>
          </a:prstGeom>
          <a:solidFill>
            <a:schemeClr val="tx1">
              <a:alpha val="58831"/>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TextBox 20">
            <a:extLst>
              <a:ext uri="{FF2B5EF4-FFF2-40B4-BE49-F238E27FC236}">
                <a16:creationId xmlns:a16="http://schemas.microsoft.com/office/drawing/2014/main" id="{CE9ED466-6633-6693-892D-00D8F7958344}"/>
              </a:ext>
            </a:extLst>
          </p:cNvPr>
          <p:cNvSpPr txBox="1"/>
          <p:nvPr/>
        </p:nvSpPr>
        <p:spPr>
          <a:xfrm>
            <a:off x="958832" y="1992866"/>
            <a:ext cx="10042894" cy="1251176"/>
          </a:xfrm>
          <a:prstGeom prst="rect">
            <a:avLst/>
          </a:prstGeom>
          <a:noFill/>
        </p:spPr>
        <p:txBody>
          <a:bodyPr wrap="square" lIns="0" tIns="0" rIns="0" bIns="0" rtlCol="0" anchor="t">
            <a:spAutoFit/>
          </a:bodyPr>
          <a:lstStyle/>
          <a:p>
            <a:pPr marL="342900" indent="-342900">
              <a:lnSpc>
                <a:spcPct val="140000"/>
              </a:lnSpc>
              <a:buFont typeface="Arial" panose="020B0604020202020204" pitchFamily="34" charset="0"/>
              <a:buChar char="•"/>
              <a:defRPr/>
            </a:pPr>
            <a:r>
              <a:rPr kumimoji="0" lang="en-US" sz="2000" b="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AI matches renters to communities using detailed </a:t>
            </a:r>
            <a:r>
              <a:rPr lang="en-US" sz="2000">
                <a:solidFill>
                  <a:schemeClr val="bg1"/>
                </a:solidFill>
                <a:latin typeface="Open Sans" panose="020B0606030504020204" pitchFamily="34" charset="0"/>
                <a:ea typeface="Open Sans" panose="020B0606030504020204" pitchFamily="34" charset="0"/>
                <a:cs typeface="Open Sans" panose="020B0606030504020204" pitchFamily="34" charset="0"/>
              </a:rPr>
              <a:t>signals</a:t>
            </a:r>
          </a:p>
          <a:p>
            <a:pPr marL="342900" indent="-342900">
              <a:lnSpc>
                <a:spcPct val="140000"/>
              </a:lnSpc>
              <a:buFont typeface="Arial" panose="020B0604020202020204" pitchFamily="34" charset="0"/>
              <a:buChar char="•"/>
              <a:defRPr/>
            </a:pPr>
            <a:r>
              <a:rPr lang="en-US" sz="2000">
                <a:solidFill>
                  <a:schemeClr val="bg1"/>
                </a:solidFill>
                <a:latin typeface="Open Sans" panose="020B0606030504020204" pitchFamily="34" charset="0"/>
                <a:ea typeface="Open Sans" panose="020B0606030504020204" pitchFamily="34" charset="0"/>
                <a:cs typeface="Open Sans" panose="020B0606030504020204" pitchFamily="34" charset="0"/>
              </a:rPr>
              <a:t>AI prefers </a:t>
            </a:r>
            <a:r>
              <a:rPr kumimoji="0" lang="en-US" sz="2000" b="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real experiences over generic claims</a:t>
            </a:r>
            <a:r>
              <a:rPr lang="en-US" sz="2000">
                <a:solidFill>
                  <a:schemeClr val="bg1"/>
                </a:solidFill>
                <a:latin typeface="Open Sans" panose="020B0606030504020204" pitchFamily="34" charset="0"/>
                <a:ea typeface="Open Sans" panose="020B0606030504020204" pitchFamily="34" charset="0"/>
                <a:cs typeface="Open Sans" panose="020B0606030504020204" pitchFamily="34" charset="0"/>
              </a:rPr>
              <a:t> &amp; content</a:t>
            </a:r>
            <a:endParaRPr lang="en-US" sz="2000" b="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indent="-342900">
              <a:lnSpc>
                <a:spcPct val="140000"/>
              </a:lnSpc>
              <a:spcAft>
                <a:spcPts val="600"/>
              </a:spcAft>
              <a:buFont typeface="Arial" panose="020B0604020202020204" pitchFamily="34" charset="0"/>
              <a:buChar char="•"/>
              <a:defRPr/>
            </a:pPr>
            <a:r>
              <a:rPr kumimoji="0" lang="en-US" sz="2000" b="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Focus on unique</a:t>
            </a:r>
            <a:r>
              <a:rPr lang="en-US" sz="2000">
                <a:solidFill>
                  <a:schemeClr val="bg1"/>
                </a:solidFill>
                <a:latin typeface="Open Sans" panose="020B0606030504020204" pitchFamily="34" charset="0"/>
                <a:ea typeface="Open Sans" panose="020B0606030504020204" pitchFamily="34" charset="0"/>
                <a:cs typeface="Open Sans" panose="020B0606030504020204" pitchFamily="34" charset="0"/>
              </a:rPr>
              <a:t>,</a:t>
            </a:r>
            <a:r>
              <a:rPr kumimoji="0" lang="en-US" sz="2000" b="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 community-specific moments</a:t>
            </a:r>
            <a:r>
              <a:rPr lang="en-US" sz="2000">
                <a:solidFill>
                  <a:schemeClr val="bg1"/>
                </a:solidFill>
                <a:latin typeface="Open Sans" panose="020B0606030504020204" pitchFamily="34" charset="0"/>
                <a:ea typeface="Open Sans" panose="020B0606030504020204" pitchFamily="34" charset="0"/>
                <a:cs typeface="Open Sans" panose="020B0606030504020204" pitchFamily="34" charset="0"/>
              </a:rPr>
              <a:t> to</a:t>
            </a:r>
            <a:r>
              <a:rPr kumimoji="0" lang="en-US" sz="2000" b="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 create stronger connections</a:t>
            </a:r>
            <a:endParaRPr lang="en-US" sz="2000" b="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2" name="TextBox 21">
            <a:extLst>
              <a:ext uri="{FF2B5EF4-FFF2-40B4-BE49-F238E27FC236}">
                <a16:creationId xmlns:a16="http://schemas.microsoft.com/office/drawing/2014/main" id="{06B5D3FD-D4BF-FBCD-4CED-FEF82288AA5D}"/>
              </a:ext>
            </a:extLst>
          </p:cNvPr>
          <p:cNvSpPr txBox="1"/>
          <p:nvPr/>
        </p:nvSpPr>
        <p:spPr>
          <a:xfrm>
            <a:off x="889384" y="1154717"/>
            <a:ext cx="10750166" cy="501740"/>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000" b="1" i="0" u="none" strike="noStrike" kern="1200" cap="none" spc="0" normalizeH="0" baseline="0" noProof="0">
                <a:ln>
                  <a:noFill/>
                </a:ln>
                <a:solidFill>
                  <a:schemeClr val="bg1"/>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Real life is your strongest differentiator</a:t>
            </a:r>
          </a:p>
        </p:txBody>
      </p:sp>
      <p:sp>
        <p:nvSpPr>
          <p:cNvPr id="23" name="Rectangle 22">
            <a:extLst>
              <a:ext uri="{FF2B5EF4-FFF2-40B4-BE49-F238E27FC236}">
                <a16:creationId xmlns:a16="http://schemas.microsoft.com/office/drawing/2014/main" id="{C6CFD7C2-5251-6B19-5A77-2B979EEA0B78}"/>
              </a:ext>
            </a:extLst>
          </p:cNvPr>
          <p:cNvSpPr/>
          <p:nvPr/>
        </p:nvSpPr>
        <p:spPr>
          <a:xfrm rot="10800000">
            <a:off x="990494" y="1827140"/>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nvGrpSpPr>
          <p:cNvPr id="10" name="Group 9">
            <a:extLst>
              <a:ext uri="{FF2B5EF4-FFF2-40B4-BE49-F238E27FC236}">
                <a16:creationId xmlns:a16="http://schemas.microsoft.com/office/drawing/2014/main" id="{31672DB3-A610-9793-0278-2AA2A4EEE098}"/>
              </a:ext>
            </a:extLst>
          </p:cNvPr>
          <p:cNvGrpSpPr/>
          <p:nvPr/>
        </p:nvGrpSpPr>
        <p:grpSpPr>
          <a:xfrm>
            <a:off x="-90026" y="317447"/>
            <a:ext cx="7613472" cy="461519"/>
            <a:chOff x="-90026" y="317447"/>
            <a:chExt cx="7613472" cy="461519"/>
          </a:xfrm>
        </p:grpSpPr>
        <p:pic>
          <p:nvPicPr>
            <p:cNvPr id="2" name="Picture 1">
              <a:extLst>
                <a:ext uri="{FF2B5EF4-FFF2-40B4-BE49-F238E27FC236}">
                  <a16:creationId xmlns:a16="http://schemas.microsoft.com/office/drawing/2014/main" id="{CD144BA3-E4B0-D6B8-1DAF-F0A72738E76D}"/>
                </a:ext>
              </a:extLst>
            </p:cNvPr>
            <p:cNvPicPr>
              <a:picLocks noChangeAspect="1"/>
            </p:cNvPicPr>
            <p:nvPr/>
          </p:nvPicPr>
          <p:blipFill>
            <a:blip r:embed="rId6"/>
            <a:stretch>
              <a:fillRect/>
            </a:stretch>
          </p:blipFill>
          <p:spPr>
            <a:xfrm>
              <a:off x="-90026" y="317447"/>
              <a:ext cx="2633721" cy="461519"/>
            </a:xfrm>
            <a:prstGeom prst="roundRect">
              <a:avLst>
                <a:gd name="adj" fmla="val 8976"/>
              </a:avLst>
            </a:prstGeom>
          </p:spPr>
        </p:pic>
        <p:sp>
          <p:nvSpPr>
            <p:cNvPr id="3" name="TextBox 2">
              <a:extLst>
                <a:ext uri="{FF2B5EF4-FFF2-40B4-BE49-F238E27FC236}">
                  <a16:creationId xmlns:a16="http://schemas.microsoft.com/office/drawing/2014/main" id="{1FD19D78-F324-3A8C-B436-3ADF8016D98C}"/>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MARKETING</a:t>
              </a:r>
            </a:p>
          </p:txBody>
        </p:sp>
      </p:grpSp>
      <p:pic>
        <p:nvPicPr>
          <p:cNvPr id="11" name="20260422-1903-45.7305482">
            <a:hlinkClick r:id="" action="ppaction://media"/>
            <a:extLst>
              <a:ext uri="{FF2B5EF4-FFF2-40B4-BE49-F238E27FC236}">
                <a16:creationId xmlns:a16="http://schemas.microsoft.com/office/drawing/2014/main" id="{0EE21810-A8E7-8CF4-E155-B9F9E15446D4}"/>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158612" y="3736419"/>
            <a:ext cx="9874776" cy="4682454"/>
          </a:xfrm>
          <a:prstGeom prst="rect">
            <a:avLst/>
          </a:prstGeom>
        </p:spPr>
      </p:pic>
      <p:pic>
        <p:nvPicPr>
          <p:cNvPr id="19" name="Picture 18">
            <a:extLst>
              <a:ext uri="{FF2B5EF4-FFF2-40B4-BE49-F238E27FC236}">
                <a16:creationId xmlns:a16="http://schemas.microsoft.com/office/drawing/2014/main" id="{E3FB527D-AF7D-BF31-080A-303A84461514}"/>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rot="16200000">
            <a:off x="2681035" y="1637547"/>
            <a:ext cx="6685410" cy="10312921"/>
          </a:xfrm>
          <a:prstGeom prst="rect">
            <a:avLst/>
          </a:prstGeom>
        </p:spPr>
      </p:pic>
    </p:spTree>
    <p:extLst>
      <p:ext uri="{BB962C8B-B14F-4D97-AF65-F5344CB8AC3E}">
        <p14:creationId xmlns:p14="http://schemas.microsoft.com/office/powerpoint/2010/main" val="482552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53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80B1C-C2E8-DD00-22EC-4C12CCF83D17}"/>
            </a:ext>
          </a:extLst>
        </p:cNvPr>
        <p:cNvGrpSpPr/>
        <p:nvPr/>
      </p:nvGrpSpPr>
      <p:grpSpPr>
        <a:xfrm>
          <a:off x="0" y="0"/>
          <a:ext cx="0" cy="0"/>
          <a:chOff x="0" y="0"/>
          <a:chExt cx="0" cy="0"/>
        </a:xfrm>
      </p:grpSpPr>
      <p:pic>
        <p:nvPicPr>
          <p:cNvPr id="28" name="Picture 27">
            <a:extLst>
              <a:ext uri="{FF2B5EF4-FFF2-40B4-BE49-F238E27FC236}">
                <a16:creationId xmlns:a16="http://schemas.microsoft.com/office/drawing/2014/main" id="{FD75642C-9ABD-3479-B422-88468E5E06E5}"/>
              </a:ext>
            </a:extLst>
          </p:cNvPr>
          <p:cNvPicPr>
            <a:picLocks noChangeAspect="1"/>
          </p:cNvPicPr>
          <p:nvPr/>
        </p:nvPicPr>
        <p:blipFill>
          <a:blip r:embed="rId5">
            <a:alphaModFix amt="85000"/>
            <a:extLst>
              <a:ext uri="{28A0092B-C50C-407E-A947-70E740481C1C}">
                <a14:useLocalDpi xmlns:a14="http://schemas.microsoft.com/office/drawing/2010/main" val="0"/>
              </a:ext>
            </a:extLst>
          </a:blip>
          <a:srcRect l="4303" t="6076" r="2287" b="3924"/>
          <a:stretch>
            <a:fillRect/>
          </a:stretch>
        </p:blipFill>
        <p:spPr>
          <a:xfrm>
            <a:off x="0" y="0"/>
            <a:ext cx="12498639" cy="6858000"/>
          </a:xfrm>
          <a:prstGeom prst="rect">
            <a:avLst/>
          </a:prstGeom>
        </p:spPr>
      </p:pic>
      <p:sp>
        <p:nvSpPr>
          <p:cNvPr id="5" name="Rectangle 4">
            <a:extLst>
              <a:ext uri="{FF2B5EF4-FFF2-40B4-BE49-F238E27FC236}">
                <a16:creationId xmlns:a16="http://schemas.microsoft.com/office/drawing/2014/main" id="{737F3B46-69C1-DD1E-0E9E-684EE2FCCFA5}"/>
              </a:ext>
            </a:extLst>
          </p:cNvPr>
          <p:cNvSpPr/>
          <p:nvPr/>
        </p:nvSpPr>
        <p:spPr>
          <a:xfrm>
            <a:off x="0" y="-114300"/>
            <a:ext cx="12498639" cy="7086600"/>
          </a:xfrm>
          <a:prstGeom prst="rect">
            <a:avLst/>
          </a:prstGeom>
          <a:solidFill>
            <a:schemeClr val="tx1">
              <a:alpha val="64668"/>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7" name="Group 6">
            <a:extLst>
              <a:ext uri="{FF2B5EF4-FFF2-40B4-BE49-F238E27FC236}">
                <a16:creationId xmlns:a16="http://schemas.microsoft.com/office/drawing/2014/main" id="{FFD4FC43-41D3-0F28-BE00-EB175CB227BC}"/>
              </a:ext>
            </a:extLst>
          </p:cNvPr>
          <p:cNvGrpSpPr/>
          <p:nvPr/>
        </p:nvGrpSpPr>
        <p:grpSpPr>
          <a:xfrm>
            <a:off x="0" y="507419"/>
            <a:ext cx="7613472" cy="461519"/>
            <a:chOff x="-90026" y="317447"/>
            <a:chExt cx="7613472" cy="461519"/>
          </a:xfrm>
        </p:grpSpPr>
        <p:pic>
          <p:nvPicPr>
            <p:cNvPr id="8" name="Picture 7">
              <a:extLst>
                <a:ext uri="{FF2B5EF4-FFF2-40B4-BE49-F238E27FC236}">
                  <a16:creationId xmlns:a16="http://schemas.microsoft.com/office/drawing/2014/main" id="{3C2BC624-2080-DC3F-36A8-0CD0F12E1F4C}"/>
                </a:ext>
              </a:extLst>
            </p:cNvPr>
            <p:cNvPicPr>
              <a:picLocks noChangeAspect="1"/>
            </p:cNvPicPr>
            <p:nvPr/>
          </p:nvPicPr>
          <p:blipFill>
            <a:blip r:embed="rId6"/>
            <a:stretch>
              <a:fillRect/>
            </a:stretch>
          </p:blipFill>
          <p:spPr>
            <a:xfrm>
              <a:off x="-90026" y="317447"/>
              <a:ext cx="3115110" cy="461519"/>
            </a:xfrm>
            <a:prstGeom prst="roundRect">
              <a:avLst>
                <a:gd name="adj" fmla="val 8976"/>
              </a:avLst>
            </a:prstGeom>
          </p:spPr>
        </p:pic>
        <p:sp>
          <p:nvSpPr>
            <p:cNvPr id="10" name="TextBox 9">
              <a:extLst>
                <a:ext uri="{FF2B5EF4-FFF2-40B4-BE49-F238E27FC236}">
                  <a16:creationId xmlns:a16="http://schemas.microsoft.com/office/drawing/2014/main" id="{91633505-8F1D-FFA3-E44A-020C8384EF6E}"/>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OPERATIONS</a:t>
              </a:r>
            </a:p>
          </p:txBody>
        </p:sp>
      </p:grpSp>
      <p:sp>
        <p:nvSpPr>
          <p:cNvPr id="19" name="TextBox 18">
            <a:extLst>
              <a:ext uri="{FF2B5EF4-FFF2-40B4-BE49-F238E27FC236}">
                <a16:creationId xmlns:a16="http://schemas.microsoft.com/office/drawing/2014/main" id="{08A191AC-940F-D49F-A00C-5D62DF108EB6}"/>
              </a:ext>
            </a:extLst>
          </p:cNvPr>
          <p:cNvSpPr txBox="1"/>
          <p:nvPr/>
        </p:nvSpPr>
        <p:spPr>
          <a:xfrm>
            <a:off x="740984" y="1258774"/>
            <a:ext cx="11016670" cy="615553"/>
          </a:xfrm>
          <a:prstGeom prst="rect">
            <a:avLst/>
          </a:prstGeom>
          <a:noFill/>
        </p:spPr>
        <p:txBody>
          <a:bodyPr wrap="square" lIns="0" tIns="0" rIns="0" bIns="0" rtlCol="0" anchor="t">
            <a:spAutoFit/>
          </a:bodyPr>
          <a:lstStyle/>
          <a:p>
            <a:pPr marL="0" marR="0" lvl="0" indent="0" algn="l" defTabSz="914400" rtl="0" eaLnBrk="1" fontAlgn="auto" latinLnBrk="0" hangingPunct="1">
              <a:spcBef>
                <a:spcPts val="0"/>
              </a:spcBef>
              <a:spcAft>
                <a:spcPts val="0"/>
              </a:spcAft>
              <a:buClrTx/>
              <a:buSzTx/>
              <a:buFontTx/>
              <a:buNone/>
              <a:tabLst/>
              <a:defRPr/>
            </a:pPr>
            <a:r>
              <a:rPr lang="en-US" sz="4000">
                <a:solidFill>
                  <a:schemeClr val="bg1"/>
                </a:solidFill>
                <a:latin typeface="Open Sans ExtraBold" panose="020B0906030804020204" pitchFamily="34" charset="0"/>
                <a:ea typeface="Open Sans ExtraBold" panose="020B0906030804020204" pitchFamily="34" charset="0"/>
                <a:cs typeface="Open Sans ExtraBold" panose="020B0906030804020204" pitchFamily="34" charset="0"/>
              </a:rPr>
              <a:t>Define it once, deliver it everywhere</a:t>
            </a:r>
            <a:endParaRPr kumimoji="0" lang="en-US" sz="4000" i="0" u="none" strike="noStrike" kern="1200" cap="none" spc="0" normalizeH="0" baseline="0" noProof="0">
              <a:ln>
                <a:noFill/>
              </a:ln>
              <a:solidFill>
                <a:schemeClr val="bg1"/>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20" name="Rectangle 19">
            <a:extLst>
              <a:ext uri="{FF2B5EF4-FFF2-40B4-BE49-F238E27FC236}">
                <a16:creationId xmlns:a16="http://schemas.microsoft.com/office/drawing/2014/main" id="{A3A21317-33F4-17CD-BD0E-B4417BEFB5F7}"/>
              </a:ext>
            </a:extLst>
          </p:cNvPr>
          <p:cNvSpPr/>
          <p:nvPr/>
        </p:nvSpPr>
        <p:spPr>
          <a:xfrm rot="10800000">
            <a:off x="914670" y="2202452"/>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5" name="TextBox 24">
            <a:extLst>
              <a:ext uri="{FF2B5EF4-FFF2-40B4-BE49-F238E27FC236}">
                <a16:creationId xmlns:a16="http://schemas.microsoft.com/office/drawing/2014/main" id="{FCA847BE-C653-4F6E-84C6-7EA2B74CEAE9}"/>
              </a:ext>
            </a:extLst>
          </p:cNvPr>
          <p:cNvSpPr txBox="1"/>
          <p:nvPr/>
        </p:nvSpPr>
        <p:spPr>
          <a:xfrm>
            <a:off x="861926" y="2603036"/>
            <a:ext cx="4846602" cy="4031873"/>
          </a:xfrm>
          <a:prstGeom prst="rect">
            <a:avLst/>
          </a:prstGeom>
          <a:noFill/>
        </p:spPr>
        <p:txBody>
          <a:bodyPr wrap="square" lIns="0" tIns="0" rIns="0" bIns="0" rtlCol="0" anchor="t">
            <a:spAutoFit/>
          </a:bodyPr>
          <a:lstStyle/>
          <a:p>
            <a:pPr>
              <a:spcAft>
                <a:spcPts val="1200"/>
              </a:spcAft>
              <a:defRPr/>
            </a:pPr>
            <a:r>
              <a:rPr lang="en-US" sz="24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Content playbook:</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Highlight the location advantage</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Capture local favorites</a:t>
            </a:r>
          </a:p>
          <a:p>
            <a:pPr marL="342900" lvl="0" indent="-342900">
              <a:spcAft>
                <a:spcPts val="1200"/>
              </a:spcAft>
              <a:buFont typeface="Arial" panose="020B0604020202020204" pitchFamily="34" charset="0"/>
              <a:buChar char="•"/>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Define your must-share messages</a:t>
            </a:r>
          </a:p>
          <a:p>
            <a:pPr marL="342900" lvl="0" indent="-342900">
              <a:spcAft>
                <a:spcPts val="1200"/>
              </a:spcAft>
              <a:buFont typeface="Arial" panose="020B0604020202020204" pitchFamily="34" charset="0"/>
              <a:buChar char="•"/>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Address objections with confidence</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endParaRPr lang="en-US" sz="2000">
              <a:solidFill>
                <a:prstClr val="white"/>
              </a:solidFill>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2" name="Picture 1">
            <a:extLst>
              <a:ext uri="{FF2B5EF4-FFF2-40B4-BE49-F238E27FC236}">
                <a16:creationId xmlns:a16="http://schemas.microsoft.com/office/drawing/2014/main" id="{44D57667-7E24-D02C-A80A-1A5F730AFC3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pic>
        <p:nvPicPr>
          <p:cNvPr id="32" name="20260423-0213-57.8374649">
            <a:hlinkClick r:id="" action="ppaction://media"/>
            <a:extLst>
              <a:ext uri="{FF2B5EF4-FFF2-40B4-BE49-F238E27FC236}">
                <a16:creationId xmlns:a16="http://schemas.microsoft.com/office/drawing/2014/main" id="{18397CC7-2F39-00DC-ECE7-03EE97F121A2}"/>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5902972" y="2146549"/>
            <a:ext cx="10724880" cy="5119464"/>
          </a:xfrm>
          <a:prstGeom prst="rect">
            <a:avLst/>
          </a:prstGeom>
          <a:effectLst>
            <a:outerShdw blurRad="685800" dist="344260" dir="8280000" algn="t" rotWithShape="0">
              <a:prstClr val="black">
                <a:alpha val="40000"/>
              </a:prstClr>
            </a:outerShdw>
          </a:effectLst>
        </p:spPr>
      </p:pic>
      <p:pic>
        <p:nvPicPr>
          <p:cNvPr id="34" name="Picture 33">
            <a:extLst>
              <a:ext uri="{FF2B5EF4-FFF2-40B4-BE49-F238E27FC236}">
                <a16:creationId xmlns:a16="http://schemas.microsoft.com/office/drawing/2014/main" id="{F34B6C33-AE52-4141-4550-B6A76A700BAA}"/>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rot="16200000">
            <a:off x="6845472" y="813616"/>
            <a:ext cx="5758494" cy="8032382"/>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0353121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119"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2"/>
                </p:tgtEl>
              </p:cMediaNode>
            </p:video>
            <p:seq concurrent="1" nextAc="seek">
              <p:cTn id="8" restart="whenNotActive" fill="hold" evtFilter="cancelBubble" nodeType="interactiveSeq">
                <p:stCondLst>
                  <p:cond evt="onClick" delay="0">
                    <p:tgtEl>
                      <p:spTgt spid="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2"/>
                                        </p:tgtEl>
                                      </p:cBhvr>
                                    </p:cmd>
                                  </p:childTnLst>
                                </p:cTn>
                              </p:par>
                            </p:childTnLst>
                          </p:cTn>
                        </p:par>
                      </p:childTnLst>
                    </p:cTn>
                  </p:par>
                </p:childTnLst>
              </p:cTn>
              <p:nextCondLst>
                <p:cond evt="onClick" delay="0">
                  <p:tgtEl>
                    <p:spTgt spid="3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857DE-165D-97AB-FD4F-904F452B30CA}"/>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AF66F419-3779-43AE-EE51-96259F22BDD2}"/>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brightnessContrast bright="-33000"/>
                    </a14:imgEffect>
                  </a14:imgLayer>
                </a14:imgProps>
              </a:ext>
              <a:ext uri="{28A0092B-C50C-407E-A947-70E740481C1C}">
                <a14:useLocalDpi xmlns:a14="http://schemas.microsoft.com/office/drawing/2010/main" val="0"/>
              </a:ext>
            </a:extLst>
          </a:blip>
          <a:srcRect b="12869"/>
          <a:stretch>
            <a:fillRect/>
          </a:stretch>
        </p:blipFill>
        <p:spPr>
          <a:xfrm>
            <a:off x="0" y="-114300"/>
            <a:ext cx="12192002" cy="7086600"/>
          </a:xfrm>
          <a:prstGeom prst="rect">
            <a:avLst/>
          </a:prstGeom>
          <a:effectLst>
            <a:outerShdw blurRad="50800" dist="50800" dir="5400000" algn="ctr" rotWithShape="0">
              <a:srgbClr val="000000"/>
            </a:outerShdw>
          </a:effectLst>
        </p:spPr>
      </p:pic>
      <p:pic>
        <p:nvPicPr>
          <p:cNvPr id="20" name="Picture 19">
            <a:extLst>
              <a:ext uri="{FF2B5EF4-FFF2-40B4-BE49-F238E27FC236}">
                <a16:creationId xmlns:a16="http://schemas.microsoft.com/office/drawing/2014/main" id="{F44C3865-0300-D0C7-DD86-13B6C1B4183C}"/>
              </a:ext>
            </a:extLst>
          </p:cNvPr>
          <p:cNvPicPr>
            <a:picLocks noChangeAspect="1"/>
          </p:cNvPicPr>
          <p:nvPr/>
        </p:nvPicPr>
        <p:blipFill>
          <a:blip r:embed="rId5">
            <a:alphaModFix/>
            <a:extLst>
              <a:ext uri="{BEBA8EAE-BF5A-486C-A8C5-ECC9F3942E4B}">
                <a14:imgProps xmlns:a14="http://schemas.microsoft.com/office/drawing/2010/main">
                  <a14:imgLayer r:embed="rId6">
                    <a14:imgEffect>
                      <a14:artisticBlur radius="47"/>
                    </a14:imgEffect>
                    <a14:imgEffect>
                      <a14:brightnessContrast bright="-66000"/>
                    </a14:imgEffect>
                  </a14:imgLayer>
                </a14:imgProps>
              </a:ext>
              <a:ext uri="{28A0092B-C50C-407E-A947-70E740481C1C}">
                <a14:useLocalDpi xmlns:a14="http://schemas.microsoft.com/office/drawing/2010/main" val="0"/>
              </a:ext>
            </a:extLst>
          </a:blip>
          <a:srcRect l="7151" t="53525" r="8147" b="17675"/>
          <a:stretch>
            <a:fillRect/>
          </a:stretch>
        </p:blipFill>
        <p:spPr>
          <a:xfrm>
            <a:off x="872581" y="2753168"/>
            <a:ext cx="10326706" cy="3094437"/>
          </a:xfrm>
          <a:prstGeom prst="roundRect">
            <a:avLst/>
          </a:prstGeom>
          <a:solidFill>
            <a:srgbClr val="7030A0"/>
          </a:solidFill>
          <a:effectLst/>
        </p:spPr>
      </p:pic>
      <p:pic>
        <p:nvPicPr>
          <p:cNvPr id="16" name="Picture 15">
            <a:extLst>
              <a:ext uri="{FF2B5EF4-FFF2-40B4-BE49-F238E27FC236}">
                <a16:creationId xmlns:a16="http://schemas.microsoft.com/office/drawing/2014/main" id="{88E9B2E3-C3AA-B567-D647-A5F5AEA8295C}"/>
              </a:ext>
            </a:extLst>
          </p:cNvPr>
          <p:cNvPicPr>
            <a:picLocks noChangeAspect="1"/>
          </p:cNvPicPr>
          <p:nvPr/>
        </p:nvPicPr>
        <p:blipFill>
          <a:blip r:embed="rId7"/>
          <a:stretch>
            <a:fillRect/>
          </a:stretch>
        </p:blipFill>
        <p:spPr>
          <a:xfrm>
            <a:off x="-90026" y="317447"/>
            <a:ext cx="3519026" cy="461519"/>
          </a:xfrm>
          <a:prstGeom prst="roundRect">
            <a:avLst>
              <a:gd name="adj" fmla="val 8976"/>
            </a:avLst>
          </a:prstGeom>
        </p:spPr>
      </p:pic>
      <p:sp>
        <p:nvSpPr>
          <p:cNvPr id="17" name="TextBox 16">
            <a:extLst>
              <a:ext uri="{FF2B5EF4-FFF2-40B4-BE49-F238E27FC236}">
                <a16:creationId xmlns:a16="http://schemas.microsoft.com/office/drawing/2014/main" id="{BA06AFB2-BEF3-2714-257C-F681FD1F8724}"/>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AI INSIDE TRACK</a:t>
            </a:r>
          </a:p>
        </p:txBody>
      </p:sp>
      <p:grpSp>
        <p:nvGrpSpPr>
          <p:cNvPr id="22" name="Group 21">
            <a:extLst>
              <a:ext uri="{FF2B5EF4-FFF2-40B4-BE49-F238E27FC236}">
                <a16:creationId xmlns:a16="http://schemas.microsoft.com/office/drawing/2014/main" id="{6E15B434-4615-2F05-25C3-B54E4216EE0B}"/>
              </a:ext>
            </a:extLst>
          </p:cNvPr>
          <p:cNvGrpSpPr/>
          <p:nvPr/>
        </p:nvGrpSpPr>
        <p:grpSpPr>
          <a:xfrm>
            <a:off x="947168" y="1145881"/>
            <a:ext cx="10430603" cy="1127705"/>
            <a:chOff x="947168" y="1145881"/>
            <a:chExt cx="10430603" cy="1127705"/>
          </a:xfrm>
          <a:effectLst>
            <a:glow rad="509492">
              <a:srgbClr val="000034">
                <a:alpha val="40000"/>
              </a:srgbClr>
            </a:glow>
          </a:effectLst>
        </p:grpSpPr>
        <p:sp>
          <p:nvSpPr>
            <p:cNvPr id="5" name="Rectangle 4">
              <a:extLst>
                <a:ext uri="{FF2B5EF4-FFF2-40B4-BE49-F238E27FC236}">
                  <a16:creationId xmlns:a16="http://schemas.microsoft.com/office/drawing/2014/main" id="{E78DB858-D3FB-705C-6A5D-A24589564EC7}"/>
                </a:ext>
              </a:extLst>
            </p:cNvPr>
            <p:cNvSpPr/>
            <p:nvPr/>
          </p:nvSpPr>
          <p:spPr>
            <a:xfrm rot="10800000">
              <a:off x="947168" y="2237010"/>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6" name="TextBox 5">
              <a:extLst>
                <a:ext uri="{FF2B5EF4-FFF2-40B4-BE49-F238E27FC236}">
                  <a16:creationId xmlns:a16="http://schemas.microsoft.com/office/drawing/2014/main" id="{A541855B-7488-E0B7-A48D-98576A6E0038}"/>
                </a:ext>
              </a:extLst>
            </p:cNvPr>
            <p:cNvSpPr txBox="1"/>
            <p:nvPr/>
          </p:nvSpPr>
          <p:spPr>
            <a:xfrm>
              <a:off x="947170" y="1145881"/>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DRIVE VISIBILITY &amp; BUILD TRUST</a:t>
              </a:r>
            </a:p>
          </p:txBody>
        </p:sp>
        <p:sp>
          <p:nvSpPr>
            <p:cNvPr id="9" name="TextBox 8">
              <a:extLst>
                <a:ext uri="{FF2B5EF4-FFF2-40B4-BE49-F238E27FC236}">
                  <a16:creationId xmlns:a16="http://schemas.microsoft.com/office/drawing/2014/main" id="{2E0FFA9C-CB41-6FBF-5AFF-09A57FD46BFD}"/>
                </a:ext>
              </a:extLst>
            </p:cNvPr>
            <p:cNvSpPr txBox="1"/>
            <p:nvPr/>
          </p:nvSpPr>
          <p:spPr>
            <a:xfrm>
              <a:off x="947168" y="1499952"/>
              <a:ext cx="10430603" cy="55399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lang="en-US" sz="3600">
                  <a:solidFill>
                    <a:prstClr val="white"/>
                  </a:solidFill>
                  <a:latin typeface="Open Sans ExtraBold" panose="020B0906030804020204" pitchFamily="34" charset="0"/>
                  <a:ea typeface="Open Sans ExtraBold" panose="020B0906030804020204" pitchFamily="34" charset="0"/>
                  <a:cs typeface="Open Sans ExtraBold" panose="020B0906030804020204" pitchFamily="34" charset="0"/>
                </a:rPr>
                <a:t>FAQ pages turn strategy into signals</a:t>
              </a:r>
              <a:endParaRPr kumimoji="0" lang="en-US" sz="36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endParaRPr>
            </a:p>
          </p:txBody>
        </p:sp>
      </p:grpSp>
      <p:grpSp>
        <p:nvGrpSpPr>
          <p:cNvPr id="13" name="Group 12">
            <a:extLst>
              <a:ext uri="{FF2B5EF4-FFF2-40B4-BE49-F238E27FC236}">
                <a16:creationId xmlns:a16="http://schemas.microsoft.com/office/drawing/2014/main" id="{68785C5A-9A5E-7230-411E-BDDBA0B55EB3}"/>
              </a:ext>
            </a:extLst>
          </p:cNvPr>
          <p:cNvGrpSpPr/>
          <p:nvPr/>
        </p:nvGrpSpPr>
        <p:grpSpPr>
          <a:xfrm>
            <a:off x="538197" y="2807909"/>
            <a:ext cx="10517044" cy="2675128"/>
            <a:chOff x="635462" y="4414189"/>
            <a:chExt cx="10517044" cy="2675128"/>
          </a:xfrm>
        </p:grpSpPr>
        <p:pic>
          <p:nvPicPr>
            <p:cNvPr id="11" name="Picture 10">
              <a:extLst>
                <a:ext uri="{FF2B5EF4-FFF2-40B4-BE49-F238E27FC236}">
                  <a16:creationId xmlns:a16="http://schemas.microsoft.com/office/drawing/2014/main" id="{0E7ACF7F-7DCA-3F33-6B06-FD567EAC5D6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35462" y="4414189"/>
              <a:ext cx="1930683" cy="1078879"/>
            </a:xfrm>
            <a:prstGeom prst="rect">
              <a:avLst/>
            </a:prstGeom>
          </p:spPr>
        </p:pic>
        <p:sp>
          <p:nvSpPr>
            <p:cNvPr id="19" name="TextBox 18">
              <a:extLst>
                <a:ext uri="{FF2B5EF4-FFF2-40B4-BE49-F238E27FC236}">
                  <a16:creationId xmlns:a16="http://schemas.microsoft.com/office/drawing/2014/main" id="{AAFB9473-5451-372F-96E9-E3BD6FBF5683}"/>
                </a:ext>
              </a:extLst>
            </p:cNvPr>
            <p:cNvSpPr txBox="1"/>
            <p:nvPr/>
          </p:nvSpPr>
          <p:spPr>
            <a:xfrm>
              <a:off x="2209799" y="4548878"/>
              <a:ext cx="8942707" cy="2540439"/>
            </a:xfrm>
            <a:prstGeom prst="rect">
              <a:avLst/>
            </a:prstGeom>
            <a:noFill/>
          </p:spPr>
          <p:txBody>
            <a:bodyPr wrap="square" lIns="0" tIns="0" rIns="0" bIns="0" rtlCol="0" anchor="t">
              <a:spAutoFit/>
            </a:bodyPr>
            <a:lstStyle/>
            <a:p>
              <a:pPr marR="0" lvl="0" algn="l" defTabSz="914400" rtl="0" eaLnBrk="1" fontAlgn="auto" latinLnBrk="0" hangingPunct="1">
                <a:lnSpc>
                  <a:spcPct val="150000"/>
                </a:lnSpc>
                <a:spcBef>
                  <a:spcPts val="0"/>
                </a:spcBef>
                <a:spcAft>
                  <a:spcPts val="600"/>
                </a:spcAft>
                <a:buClrTx/>
                <a:buSzTx/>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An FAQ page is an </a:t>
              </a:r>
              <a:r>
                <a:rPr kumimoji="0" lang="en-US" sz="2400" b="1"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essential content signal </a:t>
              </a: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because it bridges the gap between general marketing &amp; the high-intent details that drive conversions. It is no longer just a support tool</a:t>
              </a: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 It’</a:t>
              </a: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s a </a:t>
              </a:r>
              <a:r>
                <a:rPr kumimoji="0" lang="en-US" sz="2400" b="1"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primary strategic asset for search visibility &amp; renter trust</a:t>
              </a: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a:t>
              </a:r>
            </a:p>
            <a:p>
              <a:pPr marL="0" marR="0" lvl="0" indent="0" algn="l" defTabSz="914400" rtl="0" eaLnBrk="1" fontAlgn="auto" latinLnBrk="0" hangingPunct="1">
                <a:lnSpc>
                  <a:spcPct val="150000"/>
                </a:lnSpc>
                <a:spcBef>
                  <a:spcPts val="0"/>
                </a:spcBef>
                <a:spcAft>
                  <a:spcPts val="1200"/>
                </a:spcAft>
                <a:buClrTx/>
                <a:buSzTx/>
                <a:buFontTx/>
                <a:buNone/>
                <a:tabLst/>
                <a:defRPr/>
              </a:pPr>
              <a:r>
                <a:rPr kumimoji="0" lang="en-US" sz="12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rPr>
                <a:t> </a:t>
              </a:r>
            </a:p>
          </p:txBody>
        </p:sp>
      </p:grpSp>
      <p:pic>
        <p:nvPicPr>
          <p:cNvPr id="7" name="Picture 6">
            <a:extLst>
              <a:ext uri="{FF2B5EF4-FFF2-40B4-BE49-F238E27FC236}">
                <a16:creationId xmlns:a16="http://schemas.microsoft.com/office/drawing/2014/main" id="{6EB48DF1-73A2-E733-90AD-D10C2CF3C244}"/>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98571" y="5664300"/>
            <a:ext cx="1638300" cy="520832"/>
          </a:xfrm>
          <a:prstGeom prst="rect">
            <a:avLst/>
          </a:prstGeom>
        </p:spPr>
      </p:pic>
    </p:spTree>
    <p:extLst>
      <p:ext uri="{BB962C8B-B14F-4D97-AF65-F5344CB8AC3E}">
        <p14:creationId xmlns:p14="http://schemas.microsoft.com/office/powerpoint/2010/main" val="1067852077"/>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87B0B0-AD1F-ACFB-D2FF-407FB60099F9}"/>
            </a:ext>
          </a:extLst>
        </p:cNvPr>
        <p:cNvGrpSpPr/>
        <p:nvPr/>
      </p:nvGrpSpPr>
      <p:grpSpPr>
        <a:xfrm>
          <a:off x="0" y="0"/>
          <a:ext cx="0" cy="0"/>
          <a:chOff x="0" y="0"/>
          <a:chExt cx="0" cy="0"/>
        </a:xfrm>
      </p:grpSpPr>
      <p:sp>
        <p:nvSpPr>
          <p:cNvPr id="22" name="TextBox 21">
            <a:extLst>
              <a:ext uri="{FF2B5EF4-FFF2-40B4-BE49-F238E27FC236}">
                <a16:creationId xmlns:a16="http://schemas.microsoft.com/office/drawing/2014/main" id="{DDC9FC36-170E-B879-5DC2-E3EDA9B65899}"/>
              </a:ext>
            </a:extLst>
          </p:cNvPr>
          <p:cNvSpPr txBox="1"/>
          <p:nvPr/>
        </p:nvSpPr>
        <p:spPr>
          <a:xfrm>
            <a:off x="632012" y="1522341"/>
            <a:ext cx="11007538" cy="2462213"/>
          </a:xfrm>
          <a:prstGeom prst="rect">
            <a:avLst/>
          </a:prstGeom>
          <a:noFill/>
        </p:spPr>
        <p:txBody>
          <a:bodyPr wrap="square" lIns="0" tIns="0" rIns="0" bIns="0" rtlCol="0" anchor="t">
            <a:spAutoFit/>
          </a:bodyPr>
          <a:lstStyle/>
          <a:p>
            <a:pPr algn="ctr">
              <a:defRPr/>
            </a:pPr>
            <a:r>
              <a:rPr kumimoji="0" lang="en-US" sz="4000" b="1" i="0" u="none" strike="noStrike" kern="1200" cap="none" spc="0" normalizeH="0" baseline="0" noProof="0">
                <a:ln>
                  <a:noFill/>
                </a:ln>
                <a:solidFill>
                  <a:prstClr val="white"/>
                </a:solidFill>
                <a:effectLst/>
                <a:uLnTx/>
                <a:uFillTx/>
                <a:latin typeface="Open Sans ExtraBold"/>
                <a:ea typeface="Open Sans ExtraBold"/>
                <a:cs typeface="Open Sans ExtraBold"/>
              </a:rPr>
              <a:t>Align operations &amp; marketing with a shared </a:t>
            </a:r>
            <a:r>
              <a:rPr lang="en-US" sz="4000" b="1">
                <a:solidFill>
                  <a:prstClr val="white"/>
                </a:solidFill>
                <a:latin typeface="Open Sans ExtraBold"/>
                <a:ea typeface="Open Sans ExtraBold"/>
                <a:cs typeface="Open Sans ExtraBold"/>
              </a:rPr>
              <a:t>content playbook </a:t>
            </a:r>
            <a:r>
              <a:rPr kumimoji="0" lang="en-US" sz="4000" b="1" i="0" u="none" strike="noStrike" kern="1200" cap="none" spc="0" normalizeH="0" baseline="0" noProof="0">
                <a:ln>
                  <a:noFill/>
                </a:ln>
                <a:solidFill>
                  <a:prstClr val="white"/>
                </a:solidFill>
                <a:effectLst/>
                <a:uLnTx/>
                <a:uFillTx/>
                <a:latin typeface="Open Sans ExtraBold"/>
                <a:ea typeface="Open Sans ExtraBold"/>
                <a:cs typeface="Open Sans ExtraBold"/>
              </a:rPr>
              <a:t>— review regularly to keep content current &amp; differentiated</a:t>
            </a:r>
          </a:p>
        </p:txBody>
      </p:sp>
      <p:sp>
        <p:nvSpPr>
          <p:cNvPr id="23" name="Rectangle 22">
            <a:extLst>
              <a:ext uri="{FF2B5EF4-FFF2-40B4-BE49-F238E27FC236}">
                <a16:creationId xmlns:a16="http://schemas.microsoft.com/office/drawing/2014/main" id="{F7D9DB1B-7344-1DBA-E930-B593D67B6BED}"/>
              </a:ext>
            </a:extLst>
          </p:cNvPr>
          <p:cNvSpPr/>
          <p:nvPr/>
        </p:nvSpPr>
        <p:spPr>
          <a:xfrm rot="10800000">
            <a:off x="5638800" y="4255563"/>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B874DACD-9EE2-0282-7DEC-260490E6184B}"/>
              </a:ext>
            </a:extLst>
          </p:cNvPr>
          <p:cNvSpPr txBox="1"/>
          <p:nvPr/>
        </p:nvSpPr>
        <p:spPr>
          <a:xfrm>
            <a:off x="1024378" y="4636300"/>
            <a:ext cx="9975316" cy="699359"/>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OPERATIONAL INSIGHT + MARKETING EXECUTION = </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HIGHER CONVERSION</a:t>
            </a:r>
          </a:p>
        </p:txBody>
      </p:sp>
      <p:grpSp>
        <p:nvGrpSpPr>
          <p:cNvPr id="5" name="Group 4">
            <a:extLst>
              <a:ext uri="{FF2B5EF4-FFF2-40B4-BE49-F238E27FC236}">
                <a16:creationId xmlns:a16="http://schemas.microsoft.com/office/drawing/2014/main" id="{C02751D3-9689-1BEF-4F15-003938146929}"/>
              </a:ext>
            </a:extLst>
          </p:cNvPr>
          <p:cNvGrpSpPr/>
          <p:nvPr/>
        </p:nvGrpSpPr>
        <p:grpSpPr>
          <a:xfrm>
            <a:off x="-90026" y="317447"/>
            <a:ext cx="7613472" cy="461519"/>
            <a:chOff x="-90026" y="317447"/>
            <a:chExt cx="7613472" cy="461519"/>
          </a:xfrm>
        </p:grpSpPr>
        <p:pic>
          <p:nvPicPr>
            <p:cNvPr id="2" name="Picture 1">
              <a:extLst>
                <a:ext uri="{FF2B5EF4-FFF2-40B4-BE49-F238E27FC236}">
                  <a16:creationId xmlns:a16="http://schemas.microsoft.com/office/drawing/2014/main" id="{D97A5662-F8DA-AFBB-75DE-F270324A50C1}"/>
                </a:ext>
              </a:extLst>
            </p:cNvPr>
            <p:cNvPicPr>
              <a:picLocks noChangeAspect="1"/>
            </p:cNvPicPr>
            <p:nvPr/>
          </p:nvPicPr>
          <p:blipFill>
            <a:blip r:embed="rId3"/>
            <a:stretch>
              <a:fillRect/>
            </a:stretch>
          </p:blipFill>
          <p:spPr>
            <a:xfrm>
              <a:off x="-90026" y="317447"/>
              <a:ext cx="2733473" cy="461519"/>
            </a:xfrm>
            <a:prstGeom prst="roundRect">
              <a:avLst>
                <a:gd name="adj" fmla="val 8976"/>
              </a:avLst>
            </a:prstGeom>
          </p:spPr>
        </p:pic>
        <p:sp>
          <p:nvSpPr>
            <p:cNvPr id="4" name="TextBox 3">
              <a:extLst>
                <a:ext uri="{FF2B5EF4-FFF2-40B4-BE49-F238E27FC236}">
                  <a16:creationId xmlns:a16="http://schemas.microsoft.com/office/drawing/2014/main" id="{77954C26-FC6E-214A-81ED-D475A73EC438}"/>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spTree>
    <p:extLst>
      <p:ext uri="{BB962C8B-B14F-4D97-AF65-F5344CB8AC3E}">
        <p14:creationId xmlns:p14="http://schemas.microsoft.com/office/powerpoint/2010/main" val="214668260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F94FF-245E-3A9E-BF0C-8517312B7587}"/>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55ED6147-42C2-D060-E725-26DF669476E0}"/>
              </a:ext>
            </a:extLst>
          </p:cNvPr>
          <p:cNvGrpSpPr/>
          <p:nvPr/>
        </p:nvGrpSpPr>
        <p:grpSpPr>
          <a:xfrm>
            <a:off x="0" y="0"/>
            <a:ext cx="12558260" cy="7182790"/>
            <a:chOff x="-366260" y="-167574"/>
            <a:chExt cx="12558260" cy="7182790"/>
          </a:xfrm>
        </p:grpSpPr>
        <p:pic>
          <p:nvPicPr>
            <p:cNvPr id="5" name="Picture 4">
              <a:extLst>
                <a:ext uri="{FF2B5EF4-FFF2-40B4-BE49-F238E27FC236}">
                  <a16:creationId xmlns:a16="http://schemas.microsoft.com/office/drawing/2014/main" id="{E19D071F-3C24-A286-98E1-9A1CFF7A4739}"/>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r="1511"/>
            <a:stretch>
              <a:fillRect/>
            </a:stretch>
          </p:blipFill>
          <p:spPr>
            <a:xfrm>
              <a:off x="-366260" y="-157216"/>
              <a:ext cx="12558260" cy="7172432"/>
            </a:xfrm>
            <a:prstGeom prst="rect">
              <a:avLst/>
            </a:prstGeom>
          </p:spPr>
        </p:pic>
        <p:sp>
          <p:nvSpPr>
            <p:cNvPr id="4" name="Rectangle 3">
              <a:extLst>
                <a:ext uri="{FF2B5EF4-FFF2-40B4-BE49-F238E27FC236}">
                  <a16:creationId xmlns:a16="http://schemas.microsoft.com/office/drawing/2014/main" id="{5EF5F7B2-0288-D257-FC33-DBFDE046F7CC}"/>
                </a:ext>
              </a:extLst>
            </p:cNvPr>
            <p:cNvSpPr/>
            <p:nvPr/>
          </p:nvSpPr>
          <p:spPr>
            <a:xfrm>
              <a:off x="-366260" y="-167574"/>
              <a:ext cx="12558260" cy="7182789"/>
            </a:xfrm>
            <a:prstGeom prst="rect">
              <a:avLst/>
            </a:prstGeom>
            <a:solidFill>
              <a:schemeClr val="tx1">
                <a:alpha val="4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2" name="Picture 1">
            <a:extLst>
              <a:ext uri="{FF2B5EF4-FFF2-40B4-BE49-F238E27FC236}">
                <a16:creationId xmlns:a16="http://schemas.microsoft.com/office/drawing/2014/main" id="{B3D08531-3741-7E54-1EAE-C6EEEEE0285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grpSp>
        <p:nvGrpSpPr>
          <p:cNvPr id="3" name="Group 2">
            <a:extLst>
              <a:ext uri="{FF2B5EF4-FFF2-40B4-BE49-F238E27FC236}">
                <a16:creationId xmlns:a16="http://schemas.microsoft.com/office/drawing/2014/main" id="{D5413D43-2A38-CC04-FC3E-E2FCF655900E}"/>
              </a:ext>
            </a:extLst>
          </p:cNvPr>
          <p:cNvGrpSpPr/>
          <p:nvPr/>
        </p:nvGrpSpPr>
        <p:grpSpPr>
          <a:xfrm>
            <a:off x="1040037" y="1702300"/>
            <a:ext cx="10344150" cy="2890766"/>
            <a:chOff x="1040037" y="1702300"/>
            <a:chExt cx="10344150" cy="2890766"/>
          </a:xfrm>
          <a:effectLst>
            <a:outerShdw blurRad="218272" dist="125691" dir="5400000" algn="t" rotWithShape="0">
              <a:prstClr val="black">
                <a:alpha val="47000"/>
              </a:prstClr>
            </a:outerShdw>
          </a:effectLst>
        </p:grpSpPr>
        <p:sp>
          <p:nvSpPr>
            <p:cNvPr id="23" name="Rectangle 22">
              <a:extLst>
                <a:ext uri="{FF2B5EF4-FFF2-40B4-BE49-F238E27FC236}">
                  <a16:creationId xmlns:a16="http://schemas.microsoft.com/office/drawing/2014/main" id="{C49A6E5A-4211-4DA4-FC55-496530FB7005}"/>
                </a:ext>
              </a:extLst>
            </p:cNvPr>
            <p:cNvSpPr/>
            <p:nvPr/>
          </p:nvSpPr>
          <p:spPr>
            <a:xfrm rot="10800000">
              <a:off x="5638800" y="2288768"/>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07C2D62B-8BBA-F195-2AD5-C31A64749FC1}"/>
                </a:ext>
              </a:extLst>
            </p:cNvPr>
            <p:cNvSpPr txBox="1"/>
            <p:nvPr/>
          </p:nvSpPr>
          <p:spPr>
            <a:xfrm>
              <a:off x="2617888" y="1702300"/>
              <a:ext cx="7188449" cy="30104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4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LEG ONE: MARKETING STRATEGY</a:t>
              </a:r>
            </a:p>
          </p:txBody>
        </p:sp>
        <p:sp>
          <p:nvSpPr>
            <p:cNvPr id="8" name="TextBox 7">
              <a:extLst>
                <a:ext uri="{FF2B5EF4-FFF2-40B4-BE49-F238E27FC236}">
                  <a16:creationId xmlns:a16="http://schemas.microsoft.com/office/drawing/2014/main" id="{E071157D-FDE0-4F48-3C35-6A8DCCE2E9AF}"/>
                </a:ext>
              </a:extLst>
            </p:cNvPr>
            <p:cNvSpPr txBox="1"/>
            <p:nvPr/>
          </p:nvSpPr>
          <p:spPr>
            <a:xfrm>
              <a:off x="1040037" y="2469408"/>
              <a:ext cx="10344150" cy="212365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REVIEWS &amp; REPUTATION </a:t>
              </a:r>
            </a:p>
          </p:txBody>
        </p:sp>
      </p:grpSp>
    </p:spTree>
    <p:extLst>
      <p:ext uri="{BB962C8B-B14F-4D97-AF65-F5344CB8AC3E}">
        <p14:creationId xmlns:p14="http://schemas.microsoft.com/office/powerpoint/2010/main" val="3320088715"/>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4B253-F3BF-FEE9-569F-82BC91C45FCA}"/>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7B8D844-339C-A4D8-78B7-2AC127C25CF2}"/>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l="4614" t="6854" r="4541" b="4212"/>
          <a:stretch>
            <a:fillRect/>
          </a:stretch>
        </p:blipFill>
        <p:spPr>
          <a:xfrm>
            <a:off x="-1" y="0"/>
            <a:ext cx="12537103" cy="6903720"/>
          </a:xfrm>
          <a:prstGeom prst="rect">
            <a:avLst/>
          </a:prstGeom>
        </p:spPr>
      </p:pic>
      <p:sp>
        <p:nvSpPr>
          <p:cNvPr id="3" name="Rectangle 2">
            <a:extLst>
              <a:ext uri="{FF2B5EF4-FFF2-40B4-BE49-F238E27FC236}">
                <a16:creationId xmlns:a16="http://schemas.microsoft.com/office/drawing/2014/main" id="{242D0770-8707-0E98-F8C2-15181C79161D}"/>
              </a:ext>
            </a:extLst>
          </p:cNvPr>
          <p:cNvSpPr/>
          <p:nvPr/>
        </p:nvSpPr>
        <p:spPr>
          <a:xfrm>
            <a:off x="0" y="0"/>
            <a:ext cx="12801600" cy="7261412"/>
          </a:xfrm>
          <a:prstGeom prst="rect">
            <a:avLst/>
          </a:prstGeom>
          <a:solidFill>
            <a:schemeClr val="tx1">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763DE18B-8A46-522C-DEB1-A3A59CAFD1D8}"/>
              </a:ext>
            </a:extLst>
          </p:cNvPr>
          <p:cNvSpPr txBox="1"/>
          <p:nvPr/>
        </p:nvSpPr>
        <p:spPr>
          <a:xfrm>
            <a:off x="911310" y="1137694"/>
            <a:ext cx="10143243" cy="602153"/>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Reviews &amp; reputation</a:t>
            </a:r>
          </a:p>
        </p:txBody>
      </p:sp>
      <p:sp>
        <p:nvSpPr>
          <p:cNvPr id="7" name="Rectangle 6">
            <a:extLst>
              <a:ext uri="{FF2B5EF4-FFF2-40B4-BE49-F238E27FC236}">
                <a16:creationId xmlns:a16="http://schemas.microsoft.com/office/drawing/2014/main" id="{3F6D18CE-8874-CC9D-7B3E-F16AEDB683CA}"/>
              </a:ext>
            </a:extLst>
          </p:cNvPr>
          <p:cNvSpPr/>
          <p:nvPr/>
        </p:nvSpPr>
        <p:spPr>
          <a:xfrm rot="10800000">
            <a:off x="934397" y="1974384"/>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35" name="Picture 34">
            <a:extLst>
              <a:ext uri="{FF2B5EF4-FFF2-40B4-BE49-F238E27FC236}">
                <a16:creationId xmlns:a16="http://schemas.microsoft.com/office/drawing/2014/main" id="{73867FAF-9694-32B2-6C14-3561FEB7A41A}"/>
              </a:ext>
            </a:extLst>
          </p:cNvPr>
          <p:cNvPicPr>
            <a:picLocks noChangeAspect="1"/>
          </p:cNvPicPr>
          <p:nvPr/>
        </p:nvPicPr>
        <p:blipFill>
          <a:blip r:embed="rId4"/>
          <a:stretch>
            <a:fillRect/>
          </a:stretch>
        </p:blipFill>
        <p:spPr>
          <a:xfrm>
            <a:off x="-50112" y="213576"/>
            <a:ext cx="3115110" cy="461519"/>
          </a:xfrm>
          <a:prstGeom prst="roundRect">
            <a:avLst>
              <a:gd name="adj" fmla="val 8976"/>
            </a:avLst>
          </a:prstGeom>
        </p:spPr>
      </p:pic>
      <p:sp>
        <p:nvSpPr>
          <p:cNvPr id="8" name="TextBox 7">
            <a:extLst>
              <a:ext uri="{FF2B5EF4-FFF2-40B4-BE49-F238E27FC236}">
                <a16:creationId xmlns:a16="http://schemas.microsoft.com/office/drawing/2014/main" id="{0BCA8499-6215-0CD0-CBCE-CC4F82D59042}"/>
              </a:ext>
            </a:extLst>
          </p:cNvPr>
          <p:cNvSpPr txBox="1"/>
          <p:nvPr/>
        </p:nvSpPr>
        <p:spPr>
          <a:xfrm>
            <a:off x="374911" y="378008"/>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a:ea typeface="Open Sans ExtraBold"/>
                <a:cs typeface="Open Sans ExtraBold"/>
              </a:rPr>
              <a:t>THE </a:t>
            </a:r>
            <a:r>
              <a:rPr lang="en-US" sz="1600" b="1" spc="600">
                <a:solidFill>
                  <a:prstClr val="white"/>
                </a:solidFill>
                <a:latin typeface="Open Sans ExtraBold"/>
                <a:ea typeface="Open Sans ExtraBold"/>
                <a:cs typeface="Open Sans ExtraBold"/>
              </a:rPr>
              <a:t>WARMUP</a:t>
            </a:r>
            <a:endPar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 name="TextBox 1">
            <a:extLst>
              <a:ext uri="{FF2B5EF4-FFF2-40B4-BE49-F238E27FC236}">
                <a16:creationId xmlns:a16="http://schemas.microsoft.com/office/drawing/2014/main" id="{EF70524D-53A6-CCC7-28C9-56123565AC81}"/>
              </a:ext>
            </a:extLst>
          </p:cNvPr>
          <p:cNvSpPr txBox="1"/>
          <p:nvPr/>
        </p:nvSpPr>
        <p:spPr>
          <a:xfrm>
            <a:off x="911310" y="2247590"/>
            <a:ext cx="10143243" cy="110799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lang="en-US" sz="3600">
                <a:solidFill>
                  <a:prstClr val="white"/>
                </a:solidFill>
                <a:latin typeface="Open Sans" panose="020B0606030504020204" pitchFamily="34" charset="0"/>
                <a:ea typeface="Open Sans" panose="020B0606030504020204" pitchFamily="34" charset="0"/>
                <a:cs typeface="Open Sans" panose="020B0606030504020204" pitchFamily="34" charset="0"/>
              </a:rPr>
              <a:t>Reputation drives visibility, experience drives retention</a:t>
            </a:r>
            <a:endParaRPr kumimoji="0" lang="en-US" sz="36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5" name="TextBox 4">
            <a:extLst>
              <a:ext uri="{FF2B5EF4-FFF2-40B4-BE49-F238E27FC236}">
                <a16:creationId xmlns:a16="http://schemas.microsoft.com/office/drawing/2014/main" id="{525D5BC5-DCF3-A7E1-67A6-5D1DE52679D2}"/>
              </a:ext>
            </a:extLst>
          </p:cNvPr>
          <p:cNvSpPr txBox="1"/>
          <p:nvPr/>
        </p:nvSpPr>
        <p:spPr>
          <a:xfrm>
            <a:off x="911310" y="3592215"/>
            <a:ext cx="10143243" cy="1877437"/>
          </a:xfrm>
          <a:prstGeom prst="rect">
            <a:avLst/>
          </a:prstGeom>
          <a:noFill/>
        </p:spPr>
        <p:txBody>
          <a:bodyPr wrap="square" lIns="0" tIns="0" rIns="0" bIns="0" rtlCol="0" anchor="t">
            <a:spAutoFit/>
          </a:bodyPr>
          <a:lstStyle/>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Use resident feedback as a signal for AI visibility &amp; recommendations</a:t>
            </a:r>
          </a:p>
          <a:p>
            <a:pPr marL="342900" indent="-342900">
              <a:spcAft>
                <a:spcPts val="1200"/>
              </a:spcAft>
              <a:buFont typeface="Arial" panose="020B0604020202020204" pitchFamily="34" charset="0"/>
              <a:buChar char="•"/>
              <a:defRPr/>
            </a:pP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Encourage residents to </a:t>
            </a:r>
            <a:r>
              <a:rPr lang="en-US" sz="2800">
                <a:solidFill>
                  <a:prstClr val="white"/>
                </a:solidFill>
                <a:latin typeface="Open Sans" panose="020B0606030504020204" pitchFamily="34" charset="0"/>
                <a:ea typeface="Open Sans" panose="020B0606030504020204" pitchFamily="34" charset="0"/>
                <a:cs typeface="Open Sans" panose="020B0606030504020204" pitchFamily="34" charset="0"/>
              </a:rPr>
              <a:t>share, since</a:t>
            </a: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what they say shapes what they believe</a:t>
            </a:r>
            <a:endParaRPr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pic>
        <p:nvPicPr>
          <p:cNvPr id="25" name="Picture 24">
            <a:extLst>
              <a:ext uri="{FF2B5EF4-FFF2-40B4-BE49-F238E27FC236}">
                <a16:creationId xmlns:a16="http://schemas.microsoft.com/office/drawing/2014/main" id="{CB5F4369-4AB5-82A0-1FCD-18D73086241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3215336251"/>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877E5-AAE0-8E7C-552C-DB7A1BC41F50}"/>
            </a:ext>
          </a:extLst>
        </p:cNvPr>
        <p:cNvGrpSpPr/>
        <p:nvPr/>
      </p:nvGrpSpPr>
      <p:grpSpPr>
        <a:xfrm>
          <a:off x="0" y="0"/>
          <a:ext cx="0" cy="0"/>
          <a:chOff x="0" y="0"/>
          <a:chExt cx="0" cy="0"/>
        </a:xfrm>
      </p:grpSpPr>
      <p:pic>
        <p:nvPicPr>
          <p:cNvPr id="41" name="Picture 40">
            <a:extLst>
              <a:ext uri="{FF2B5EF4-FFF2-40B4-BE49-F238E27FC236}">
                <a16:creationId xmlns:a16="http://schemas.microsoft.com/office/drawing/2014/main" id="{8320F473-4C9F-1D22-5D34-610BDDFE9F48}"/>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3239" y="0"/>
            <a:ext cx="12185522" cy="6858000"/>
          </a:xfrm>
          <a:prstGeom prst="rect">
            <a:avLst/>
          </a:prstGeom>
        </p:spPr>
      </p:pic>
      <p:sp>
        <p:nvSpPr>
          <p:cNvPr id="8" name="Rectangle 7">
            <a:extLst>
              <a:ext uri="{FF2B5EF4-FFF2-40B4-BE49-F238E27FC236}">
                <a16:creationId xmlns:a16="http://schemas.microsoft.com/office/drawing/2014/main" id="{349AA70E-08D2-1836-2841-18246A09A911}"/>
              </a:ext>
            </a:extLst>
          </p:cNvPr>
          <p:cNvSpPr/>
          <p:nvPr/>
        </p:nvSpPr>
        <p:spPr>
          <a:xfrm>
            <a:off x="0" y="0"/>
            <a:ext cx="12498639" cy="7086600"/>
          </a:xfrm>
          <a:prstGeom prst="rect">
            <a:avLst/>
          </a:prstGeom>
          <a:solidFill>
            <a:schemeClr val="tx1">
              <a:alpha val="4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2" name="dark">
            <a:extLst>
              <a:ext uri="{FF2B5EF4-FFF2-40B4-BE49-F238E27FC236}">
                <a16:creationId xmlns:a16="http://schemas.microsoft.com/office/drawing/2014/main" id="{E5F99992-6CF4-F007-5D9C-0F2DC00B947E}"/>
              </a:ext>
            </a:extLst>
          </p:cNvPr>
          <p:cNvPicPr>
            <a:picLocks noChangeAspect="1"/>
          </p:cNvPicPr>
          <p:nvPr/>
        </p:nvPicPr>
        <p:blipFill>
          <a:blip r:embed="rId4">
            <a:alphaModFix amt="66000"/>
            <a:extLst>
              <a:ext uri="{BEBA8EAE-BF5A-486C-A8C5-ECC9F3942E4B}">
                <a14:imgProps xmlns:a14="http://schemas.microsoft.com/office/drawing/2010/main">
                  <a14:imgLayer r:embed="rId5">
                    <a14:imgEffect>
                      <a14:artisticBlur radius="51"/>
                    </a14:imgEffect>
                    <a14:imgEffect>
                      <a14:brightnessContrast bright="-100000"/>
                    </a14:imgEffect>
                  </a14:imgLayer>
                </a14:imgProps>
              </a:ext>
              <a:ext uri="{28A0092B-C50C-407E-A947-70E740481C1C}">
                <a14:useLocalDpi xmlns:a14="http://schemas.microsoft.com/office/drawing/2010/main" val="0"/>
              </a:ext>
            </a:extLst>
          </a:blip>
          <a:srcRect l="-8823" t="5790" r="28640" b="5772"/>
          <a:stretch>
            <a:fillRect/>
          </a:stretch>
        </p:blipFill>
        <p:spPr>
          <a:xfrm>
            <a:off x="-2832395" y="577093"/>
            <a:ext cx="10443309" cy="7192890"/>
          </a:xfrm>
          <a:prstGeom prst="roundRect">
            <a:avLst/>
          </a:prstGeom>
        </p:spPr>
      </p:pic>
      <p:grpSp>
        <p:nvGrpSpPr>
          <p:cNvPr id="14" name="Group 13">
            <a:extLst>
              <a:ext uri="{FF2B5EF4-FFF2-40B4-BE49-F238E27FC236}">
                <a16:creationId xmlns:a16="http://schemas.microsoft.com/office/drawing/2014/main" id="{4705159C-3190-8DB7-AC0C-36425CB7D770}"/>
              </a:ext>
            </a:extLst>
          </p:cNvPr>
          <p:cNvGrpSpPr/>
          <p:nvPr/>
        </p:nvGrpSpPr>
        <p:grpSpPr>
          <a:xfrm>
            <a:off x="-152400" y="346334"/>
            <a:ext cx="7771355" cy="461519"/>
            <a:chOff x="-247909" y="317447"/>
            <a:chExt cx="7771355" cy="461519"/>
          </a:xfrm>
        </p:grpSpPr>
        <p:pic>
          <p:nvPicPr>
            <p:cNvPr id="15" name="Picture 14">
              <a:extLst>
                <a:ext uri="{FF2B5EF4-FFF2-40B4-BE49-F238E27FC236}">
                  <a16:creationId xmlns:a16="http://schemas.microsoft.com/office/drawing/2014/main" id="{3C0F65B5-EE43-2516-3DB7-034A5CD9CD06}"/>
                </a:ext>
              </a:extLst>
            </p:cNvPr>
            <p:cNvPicPr>
              <a:picLocks noChangeAspect="1"/>
            </p:cNvPicPr>
            <p:nvPr/>
          </p:nvPicPr>
          <p:blipFill>
            <a:blip r:embed="rId6"/>
            <a:stretch>
              <a:fillRect/>
            </a:stretch>
          </p:blipFill>
          <p:spPr>
            <a:xfrm>
              <a:off x="-247909" y="317447"/>
              <a:ext cx="2745971" cy="461519"/>
            </a:xfrm>
            <a:prstGeom prst="roundRect">
              <a:avLst>
                <a:gd name="adj" fmla="val 8976"/>
              </a:avLst>
            </a:prstGeom>
          </p:spPr>
        </p:pic>
        <p:sp>
          <p:nvSpPr>
            <p:cNvPr id="16" name="TextBox 15">
              <a:extLst>
                <a:ext uri="{FF2B5EF4-FFF2-40B4-BE49-F238E27FC236}">
                  <a16:creationId xmlns:a16="http://schemas.microsoft.com/office/drawing/2014/main" id="{733CC46D-6266-D5E7-0D74-D5705FB2D38F}"/>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MARKETING</a:t>
              </a:r>
            </a:p>
          </p:txBody>
        </p:sp>
      </p:grpSp>
      <p:sp>
        <p:nvSpPr>
          <p:cNvPr id="17" name="TextBox 16">
            <a:extLst>
              <a:ext uri="{FF2B5EF4-FFF2-40B4-BE49-F238E27FC236}">
                <a16:creationId xmlns:a16="http://schemas.microsoft.com/office/drawing/2014/main" id="{6BEA9560-9B89-A5B6-42CB-0929A5E3E935}"/>
              </a:ext>
            </a:extLst>
          </p:cNvPr>
          <p:cNvSpPr txBox="1"/>
          <p:nvPr/>
        </p:nvSpPr>
        <p:spPr>
          <a:xfrm>
            <a:off x="778397" y="3570066"/>
            <a:ext cx="5364371" cy="2338525"/>
          </a:xfrm>
          <a:prstGeom prst="rect">
            <a:avLst/>
          </a:prstGeom>
          <a:noFill/>
        </p:spPr>
        <p:txBody>
          <a:bodyPr wrap="square" lIns="0" tIns="0" rIns="0" bIns="0" rtlCol="0" anchor="t">
            <a:spAutoFit/>
          </a:bodyPr>
          <a:lstStyle/>
          <a:p>
            <a:pPr marL="342900" indent="-342900">
              <a:lnSpc>
                <a:spcPct val="120000"/>
              </a:lnSpc>
              <a:spcAft>
                <a:spcPts val="1200"/>
              </a:spcAft>
              <a:buFont typeface="Arial" panose="020B0604020202020204" pitchFamily="34" charset="0"/>
              <a:buChar char="•"/>
              <a:defRPr/>
            </a:pPr>
            <a:r>
              <a:rPr kumimoji="0" lang="en-US" sz="240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Review &amp; respond to feedback closer to real time</a:t>
            </a:r>
          </a:p>
          <a:p>
            <a:pPr marL="342900" indent="-342900">
              <a:lnSpc>
                <a:spcPct val="120000"/>
              </a:lnSpc>
              <a:spcAft>
                <a:spcPts val="1200"/>
              </a:spcAft>
              <a:buFont typeface="Arial" panose="020B0604020202020204" pitchFamily="34" charset="0"/>
              <a:buChar char="•"/>
              <a:defRPr/>
            </a:pPr>
            <a:r>
              <a:rPr lang="en-US" sz="2400">
                <a:solidFill>
                  <a:schemeClr val="bg1"/>
                </a:solidFill>
                <a:latin typeface="Open Sans" panose="020B0606030504020204" pitchFamily="34" charset="0"/>
                <a:ea typeface="Open Sans" panose="020B0606030504020204" pitchFamily="34" charset="0"/>
                <a:cs typeface="Open Sans" panose="020B0606030504020204" pitchFamily="34" charset="0"/>
              </a:rPr>
              <a:t>Reviews serve as both a marketing output &amp; an operational feedback loop</a:t>
            </a:r>
            <a:endParaRPr kumimoji="0" lang="en-US" sz="240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8" name="TextBox 17">
            <a:extLst>
              <a:ext uri="{FF2B5EF4-FFF2-40B4-BE49-F238E27FC236}">
                <a16:creationId xmlns:a16="http://schemas.microsoft.com/office/drawing/2014/main" id="{E38E5586-CD14-7B26-8B1C-3D840FE97250}"/>
              </a:ext>
            </a:extLst>
          </p:cNvPr>
          <p:cNvSpPr txBox="1"/>
          <p:nvPr/>
        </p:nvSpPr>
        <p:spPr>
          <a:xfrm>
            <a:off x="778396" y="1101615"/>
            <a:ext cx="5949408" cy="1846659"/>
          </a:xfrm>
          <a:prstGeom prst="rect">
            <a:avLst/>
          </a:prstGeom>
          <a:noFill/>
        </p:spPr>
        <p:txBody>
          <a:bodyPr wrap="square" lIns="0" tIns="0" rIns="0" bIns="0" rtlCol="0" anchor="t">
            <a:spAutoFit/>
          </a:bodyPr>
          <a:lstStyle/>
          <a:p>
            <a:pPr>
              <a:defRPr/>
            </a:pPr>
            <a:r>
              <a:rPr kumimoji="0" lang="en-US" sz="4000" i="0" u="none" strike="noStrike" kern="1200" cap="none" spc="0" normalizeH="0" baseline="0" noProof="0">
                <a:ln>
                  <a:noFill/>
                </a:ln>
                <a:solidFill>
                  <a:schemeClr val="bg1"/>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Reviews are no longer just feedback, </a:t>
            </a:r>
            <a:r>
              <a:rPr lang="en-US" sz="4000">
                <a:solidFill>
                  <a:schemeClr val="bg1"/>
                </a:solidFill>
                <a:latin typeface="Open Sans ExtraBold" panose="020B0906030804020204" pitchFamily="34" charset="0"/>
                <a:ea typeface="Open Sans ExtraBold" panose="020B0906030804020204" pitchFamily="34" charset="0"/>
                <a:cs typeface="Open Sans ExtraBold" panose="020B0906030804020204" pitchFamily="34" charset="0"/>
              </a:rPr>
              <a:t>they're </a:t>
            </a:r>
            <a:r>
              <a:rPr kumimoji="0" lang="en-US" sz="4000" i="0" u="none" strike="noStrike" kern="1200" cap="none" spc="0" normalizeH="0" baseline="0" noProof="0">
                <a:ln>
                  <a:noFill/>
                </a:ln>
                <a:solidFill>
                  <a:schemeClr val="bg1"/>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search signals</a:t>
            </a:r>
          </a:p>
        </p:txBody>
      </p:sp>
      <p:sp>
        <p:nvSpPr>
          <p:cNvPr id="19" name="Rectangle 18">
            <a:extLst>
              <a:ext uri="{FF2B5EF4-FFF2-40B4-BE49-F238E27FC236}">
                <a16:creationId xmlns:a16="http://schemas.microsoft.com/office/drawing/2014/main" id="{977456F5-543B-1B82-652B-2E48F26543D3}"/>
              </a:ext>
            </a:extLst>
          </p:cNvPr>
          <p:cNvSpPr/>
          <p:nvPr/>
        </p:nvSpPr>
        <p:spPr>
          <a:xfrm rot="10800000">
            <a:off x="866690" y="3161603"/>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35" name="Picture 34">
            <a:extLst>
              <a:ext uri="{FF2B5EF4-FFF2-40B4-BE49-F238E27FC236}">
                <a16:creationId xmlns:a16="http://schemas.microsoft.com/office/drawing/2014/main" id="{6A32C768-B037-FEBF-D9B0-38CF53D42820}"/>
              </a:ext>
            </a:extLst>
          </p:cNvPr>
          <p:cNvPicPr>
            <a:picLocks noChangeAspect="1"/>
          </p:cNvPicPr>
          <p:nvPr/>
        </p:nvPicPr>
        <p:blipFill>
          <a:blip r:embed="rId7"/>
          <a:stretch>
            <a:fillRect/>
          </a:stretch>
        </p:blipFill>
        <p:spPr>
          <a:xfrm>
            <a:off x="6727804" y="2165822"/>
            <a:ext cx="2932571" cy="6020514"/>
          </a:xfrm>
          <a:prstGeom prst="roundRect">
            <a:avLst>
              <a:gd name="adj" fmla="val 13187"/>
            </a:avLst>
          </a:prstGeom>
        </p:spPr>
      </p:pic>
      <p:pic>
        <p:nvPicPr>
          <p:cNvPr id="25" name="Picture 24" descr="A cell phone with a black background&#10;&#10;Description automatically generated">
            <a:extLst>
              <a:ext uri="{FF2B5EF4-FFF2-40B4-BE49-F238E27FC236}">
                <a16:creationId xmlns:a16="http://schemas.microsoft.com/office/drawing/2014/main" id="{8E0FDF64-379D-C109-C39D-8E1059C7D460}"/>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l="35978"/>
          <a:stretch>
            <a:fillRect/>
          </a:stretch>
        </p:blipFill>
        <p:spPr>
          <a:xfrm>
            <a:off x="6358937" y="1913625"/>
            <a:ext cx="3886474" cy="6314276"/>
          </a:xfrm>
          <a:prstGeom prst="rect">
            <a:avLst/>
          </a:prstGeom>
        </p:spPr>
      </p:pic>
      <p:pic>
        <p:nvPicPr>
          <p:cNvPr id="38" name="Picture 37">
            <a:extLst>
              <a:ext uri="{FF2B5EF4-FFF2-40B4-BE49-F238E27FC236}">
                <a16:creationId xmlns:a16="http://schemas.microsoft.com/office/drawing/2014/main" id="{570DCFB1-7167-E2DB-3986-D85B05ABA7C6}"/>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4558" b="95621" l="9822" r="89822">
                        <a14:foregroundMark x1="42420" y1="8222" x2="52883" y2="4736"/>
                        <a14:foregroundMark x1="52883" y1="4736" x2="55089" y2="8490"/>
                        <a14:foregroundMark x1="15943" y1="90795" x2="26762" y2="90617"/>
                        <a14:foregroundMark x1="25409" y1="96962" x2="49537" y2="95621"/>
                        <a14:foregroundMark x1="49537" y1="95621" x2="58932" y2="95621"/>
                      </a14:backgroundRemoval>
                    </a14:imgEffect>
                  </a14:imgLayer>
                </a14:imgProps>
              </a:ext>
              <a:ext uri="{28A0092B-C50C-407E-A947-70E740481C1C}">
                <a14:useLocalDpi xmlns:a14="http://schemas.microsoft.com/office/drawing/2010/main" val="0"/>
              </a:ext>
            </a:extLst>
          </a:blip>
          <a:srcRect r="22727"/>
          <a:stretch>
            <a:fillRect/>
          </a:stretch>
        </p:blipFill>
        <p:spPr>
          <a:xfrm flipH="1">
            <a:off x="8425179" y="1764540"/>
            <a:ext cx="5361074" cy="5525574"/>
          </a:xfrm>
          <a:prstGeom prst="rect">
            <a:avLst/>
          </a:prstGeom>
          <a:effectLst>
            <a:outerShdw blurRad="485345" dist="333981" dir="6480000" algn="tr" rotWithShape="0">
              <a:prstClr val="black">
                <a:alpha val="40000"/>
              </a:prstClr>
            </a:outerShdw>
          </a:effectLst>
        </p:spPr>
      </p:pic>
    </p:spTree>
    <p:extLst>
      <p:ext uri="{BB962C8B-B14F-4D97-AF65-F5344CB8AC3E}">
        <p14:creationId xmlns:p14="http://schemas.microsoft.com/office/powerpoint/2010/main" val="1362247940"/>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59FD5-8851-AB63-A6E3-72B401EE7E9E}"/>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AE7E456F-1D89-3149-7F2A-B04F7D09550B}"/>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brightnessContrast bright="-60000"/>
                    </a14:imgEffect>
                  </a14:imgLayer>
                </a14:imgProps>
              </a:ext>
              <a:ext uri="{28A0092B-C50C-407E-A947-70E740481C1C}">
                <a14:useLocalDpi xmlns:a14="http://schemas.microsoft.com/office/drawing/2010/main" val="0"/>
              </a:ext>
            </a:extLst>
          </a:blip>
          <a:srcRect l="1137" r="693"/>
          <a:stretch>
            <a:fillRect/>
          </a:stretch>
        </p:blipFill>
        <p:spPr>
          <a:xfrm>
            <a:off x="0" y="0"/>
            <a:ext cx="12337143" cy="6858000"/>
          </a:xfrm>
          <a:prstGeom prst="rect">
            <a:avLst/>
          </a:prstGeom>
        </p:spPr>
      </p:pic>
      <p:grpSp>
        <p:nvGrpSpPr>
          <p:cNvPr id="14" name="Group 13">
            <a:extLst>
              <a:ext uri="{FF2B5EF4-FFF2-40B4-BE49-F238E27FC236}">
                <a16:creationId xmlns:a16="http://schemas.microsoft.com/office/drawing/2014/main" id="{C5CC2312-0E50-404B-4981-B3B7637F22A1}"/>
              </a:ext>
            </a:extLst>
          </p:cNvPr>
          <p:cNvGrpSpPr/>
          <p:nvPr/>
        </p:nvGrpSpPr>
        <p:grpSpPr>
          <a:xfrm>
            <a:off x="5483" y="346334"/>
            <a:ext cx="7613472" cy="461519"/>
            <a:chOff x="-90026" y="317447"/>
            <a:chExt cx="7613472" cy="461519"/>
          </a:xfrm>
        </p:grpSpPr>
        <p:pic>
          <p:nvPicPr>
            <p:cNvPr id="15" name="Picture 14">
              <a:extLst>
                <a:ext uri="{FF2B5EF4-FFF2-40B4-BE49-F238E27FC236}">
                  <a16:creationId xmlns:a16="http://schemas.microsoft.com/office/drawing/2014/main" id="{40B63540-6B04-D135-2D04-D23696303B79}"/>
                </a:ext>
              </a:extLst>
            </p:cNvPr>
            <p:cNvPicPr>
              <a:picLocks noChangeAspect="1"/>
            </p:cNvPicPr>
            <p:nvPr/>
          </p:nvPicPr>
          <p:blipFill>
            <a:blip r:embed="rId5"/>
            <a:stretch>
              <a:fillRect/>
            </a:stretch>
          </p:blipFill>
          <p:spPr>
            <a:xfrm>
              <a:off x="-90026" y="317447"/>
              <a:ext cx="2754342" cy="461519"/>
            </a:xfrm>
            <a:prstGeom prst="roundRect">
              <a:avLst>
                <a:gd name="adj" fmla="val 8976"/>
              </a:avLst>
            </a:prstGeom>
          </p:spPr>
        </p:pic>
        <p:sp>
          <p:nvSpPr>
            <p:cNvPr id="16" name="TextBox 15">
              <a:extLst>
                <a:ext uri="{FF2B5EF4-FFF2-40B4-BE49-F238E27FC236}">
                  <a16:creationId xmlns:a16="http://schemas.microsoft.com/office/drawing/2014/main" id="{192E36EC-9D80-3695-D2BD-EBC7D0B9DECC}"/>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schemeClr val="bg1"/>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OPERATIONS</a:t>
              </a:r>
            </a:p>
          </p:txBody>
        </p:sp>
      </p:grpSp>
      <p:sp>
        <p:nvSpPr>
          <p:cNvPr id="20" name="Rectangle 19">
            <a:extLst>
              <a:ext uri="{FF2B5EF4-FFF2-40B4-BE49-F238E27FC236}">
                <a16:creationId xmlns:a16="http://schemas.microsoft.com/office/drawing/2014/main" id="{EE7E8CF9-8EAB-2AD1-8BF8-A2CE8576368A}"/>
              </a:ext>
            </a:extLst>
          </p:cNvPr>
          <p:cNvSpPr/>
          <p:nvPr/>
        </p:nvSpPr>
        <p:spPr>
          <a:xfrm rot="10800000">
            <a:off x="953270" y="2596022"/>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44" name="TextBox 43">
            <a:extLst>
              <a:ext uri="{FF2B5EF4-FFF2-40B4-BE49-F238E27FC236}">
                <a16:creationId xmlns:a16="http://schemas.microsoft.com/office/drawing/2014/main" id="{4AB11792-1922-09C8-A7D1-C680B1F06306}"/>
              </a:ext>
            </a:extLst>
          </p:cNvPr>
          <p:cNvSpPr txBox="1"/>
          <p:nvPr/>
        </p:nvSpPr>
        <p:spPr>
          <a:xfrm>
            <a:off x="880698" y="1266306"/>
            <a:ext cx="9660301" cy="110799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lang="en-US" sz="3600">
                <a:solidFill>
                  <a:prstClr val="white"/>
                </a:solidFill>
                <a:latin typeface="Open Sans ExtraBold" panose="020B0906030804020204" pitchFamily="34" charset="0"/>
                <a:ea typeface="Open Sans ExtraBold" panose="020B0906030804020204" pitchFamily="34" charset="0"/>
                <a:cs typeface="Open Sans ExtraBold" panose="020B0906030804020204" pitchFamily="34" charset="0"/>
              </a:rPr>
              <a:t>Reputation management is a shared operational discipline</a:t>
            </a:r>
            <a:endParaRPr kumimoji="0" lang="en-US" sz="36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46" name="TextBox 45">
            <a:extLst>
              <a:ext uri="{FF2B5EF4-FFF2-40B4-BE49-F238E27FC236}">
                <a16:creationId xmlns:a16="http://schemas.microsoft.com/office/drawing/2014/main" id="{C8ECA1CE-C4F0-E00D-75D6-A69238CD39E2}"/>
              </a:ext>
            </a:extLst>
          </p:cNvPr>
          <p:cNvSpPr txBox="1"/>
          <p:nvPr/>
        </p:nvSpPr>
        <p:spPr>
          <a:xfrm>
            <a:off x="953268" y="3000324"/>
            <a:ext cx="10184631" cy="3200876"/>
          </a:xfrm>
          <a:prstGeom prst="rect">
            <a:avLst/>
          </a:prstGeom>
          <a:noFill/>
        </p:spPr>
        <p:txBody>
          <a:bodyPr wrap="square" lIns="0" tIns="0" rIns="0" bIns="0" rtlCol="0" anchor="t">
            <a:spAutoFit/>
          </a:bodyPr>
          <a:lstStyle/>
          <a:p>
            <a:pPr marR="0" lvl="0" fontAlgn="auto">
              <a:lnSpc>
                <a:spcPct val="100000"/>
              </a:lnSpc>
              <a:spcBef>
                <a:spcPts val="0"/>
              </a:spcBef>
              <a:spcAft>
                <a:spcPts val="1200"/>
              </a:spcAft>
              <a:buClrTx/>
              <a:buSzTx/>
              <a:tabLst/>
              <a:defRPr/>
            </a:pPr>
            <a:r>
              <a:rPr lang="en-US" sz="28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Putting it into practice:</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sz="2800">
                <a:solidFill>
                  <a:prstClr val="white"/>
                </a:solidFill>
                <a:latin typeface="Open Sans" panose="020B0606030504020204" pitchFamily="34" charset="0"/>
                <a:ea typeface="Open Sans" panose="020B0606030504020204" pitchFamily="34" charset="0"/>
                <a:cs typeface="Open Sans" panose="020B0606030504020204" pitchFamily="34" charset="0"/>
              </a:rPr>
              <a:t>Operationalize feedback across weekly, monthly &amp; quarterly rhythms</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sz="2800">
                <a:solidFill>
                  <a:prstClr val="white"/>
                </a:solidFill>
                <a:latin typeface="Open Sans" panose="020B0606030504020204" pitchFamily="34" charset="0"/>
                <a:ea typeface="Open Sans" panose="020B0606030504020204" pitchFamily="34" charset="0"/>
                <a:cs typeface="Open Sans" panose="020B0606030504020204" pitchFamily="34" charset="0"/>
              </a:rPr>
              <a:t>Translate insights into action </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sz="2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Marketing owns brand voice</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sz="2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Operations owns execution</a:t>
            </a:r>
          </a:p>
        </p:txBody>
      </p:sp>
      <p:pic>
        <p:nvPicPr>
          <p:cNvPr id="47" name="Picture 46">
            <a:extLst>
              <a:ext uri="{FF2B5EF4-FFF2-40B4-BE49-F238E27FC236}">
                <a16:creationId xmlns:a16="http://schemas.microsoft.com/office/drawing/2014/main" id="{075BEE4C-1877-DE24-7F0D-CF1BAA784A8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330358326"/>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7D713E-01B5-4D94-B27F-9555641A8CAF}"/>
            </a:ext>
          </a:extLst>
        </p:cNvPr>
        <p:cNvGrpSpPr/>
        <p:nvPr/>
      </p:nvGrpSpPr>
      <p:grpSpPr>
        <a:xfrm>
          <a:off x="0" y="0"/>
          <a:ext cx="0" cy="0"/>
          <a:chOff x="0" y="0"/>
          <a:chExt cx="0" cy="0"/>
        </a:xfrm>
      </p:grpSpPr>
      <p:pic>
        <p:nvPicPr>
          <p:cNvPr id="6" name="bg">
            <a:extLst>
              <a:ext uri="{FF2B5EF4-FFF2-40B4-BE49-F238E27FC236}">
                <a16:creationId xmlns:a16="http://schemas.microsoft.com/office/drawing/2014/main" id="{8DA141E1-C7F8-1840-57D9-A8CA70284E81}"/>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b="12869"/>
          <a:stretch>
            <a:fillRect/>
          </a:stretch>
        </p:blipFill>
        <p:spPr>
          <a:xfrm>
            <a:off x="0" y="-114300"/>
            <a:ext cx="12192002" cy="7086600"/>
          </a:xfrm>
          <a:prstGeom prst="rect">
            <a:avLst/>
          </a:prstGeom>
        </p:spPr>
      </p:pic>
      <p:pic>
        <p:nvPicPr>
          <p:cNvPr id="11" name="blur">
            <a:extLst>
              <a:ext uri="{FF2B5EF4-FFF2-40B4-BE49-F238E27FC236}">
                <a16:creationId xmlns:a16="http://schemas.microsoft.com/office/drawing/2014/main" id="{C97C52F9-D25E-D68E-4BF9-1147E7B39344}"/>
              </a:ext>
            </a:extLst>
          </p:cNvPr>
          <p:cNvPicPr>
            <a:picLocks noChangeAspect="1"/>
          </p:cNvPicPr>
          <p:nvPr/>
        </p:nvPicPr>
        <p:blipFill>
          <a:blip r:embed="rId4">
            <a:alphaModFix amt="85000"/>
            <a:extLst>
              <a:ext uri="{BEBA8EAE-BF5A-486C-A8C5-ECC9F3942E4B}">
                <a14:imgProps xmlns:a14="http://schemas.microsoft.com/office/drawing/2010/main">
                  <a14:imgLayer r:embed="rId5">
                    <a14:imgEffect>
                      <a14:artisticBlur radius="51"/>
                    </a14:imgEffect>
                  </a14:imgLayer>
                </a14:imgProps>
              </a:ext>
              <a:ext uri="{28A0092B-C50C-407E-A947-70E740481C1C}">
                <a14:useLocalDpi xmlns:a14="http://schemas.microsoft.com/office/drawing/2010/main" val="0"/>
              </a:ext>
            </a:extLst>
          </a:blip>
          <a:srcRect l="-8823" t="5790" r="28640" b="5772"/>
          <a:stretch>
            <a:fillRect/>
          </a:stretch>
        </p:blipFill>
        <p:spPr>
          <a:xfrm>
            <a:off x="-1105345" y="356616"/>
            <a:ext cx="9776013" cy="7192890"/>
          </a:xfrm>
          <a:prstGeom prst="roundRect">
            <a:avLst/>
          </a:prstGeom>
        </p:spPr>
      </p:pic>
      <p:pic>
        <p:nvPicPr>
          <p:cNvPr id="12" name="dark">
            <a:extLst>
              <a:ext uri="{FF2B5EF4-FFF2-40B4-BE49-F238E27FC236}">
                <a16:creationId xmlns:a16="http://schemas.microsoft.com/office/drawing/2014/main" id="{C51DDE14-B8FD-FE4C-C918-6BDA46F4EE8A}"/>
              </a:ext>
            </a:extLst>
          </p:cNvPr>
          <p:cNvPicPr>
            <a:picLocks noChangeAspect="1"/>
          </p:cNvPicPr>
          <p:nvPr/>
        </p:nvPicPr>
        <p:blipFill>
          <a:blip r:embed="rId6">
            <a:alphaModFix amt="66000"/>
            <a:extLst>
              <a:ext uri="{BEBA8EAE-BF5A-486C-A8C5-ECC9F3942E4B}">
                <a14:imgProps xmlns:a14="http://schemas.microsoft.com/office/drawing/2010/main">
                  <a14:imgLayer r:embed="rId7">
                    <a14:imgEffect>
                      <a14:artisticBlur radius="51"/>
                    </a14:imgEffect>
                    <a14:imgEffect>
                      <a14:brightnessContrast bright="-100000"/>
                    </a14:imgEffect>
                  </a14:imgLayer>
                </a14:imgProps>
              </a:ext>
              <a:ext uri="{28A0092B-C50C-407E-A947-70E740481C1C}">
                <a14:useLocalDpi xmlns:a14="http://schemas.microsoft.com/office/drawing/2010/main" val="0"/>
              </a:ext>
            </a:extLst>
          </a:blip>
          <a:srcRect l="-8823" t="5790" r="28640" b="5772"/>
          <a:stretch>
            <a:fillRect/>
          </a:stretch>
        </p:blipFill>
        <p:spPr>
          <a:xfrm>
            <a:off x="-1105345" y="356616"/>
            <a:ext cx="9776013" cy="7192890"/>
          </a:xfrm>
          <a:prstGeom prst="roundRect">
            <a:avLst/>
          </a:prstGeom>
        </p:spPr>
      </p:pic>
      <p:pic>
        <p:nvPicPr>
          <p:cNvPr id="16" name="Picture 15">
            <a:extLst>
              <a:ext uri="{FF2B5EF4-FFF2-40B4-BE49-F238E27FC236}">
                <a16:creationId xmlns:a16="http://schemas.microsoft.com/office/drawing/2014/main" id="{0B294EE7-C73E-8ECB-0F69-3B8C5D2BB13B}"/>
              </a:ext>
            </a:extLst>
          </p:cNvPr>
          <p:cNvPicPr>
            <a:picLocks noChangeAspect="1"/>
          </p:cNvPicPr>
          <p:nvPr/>
        </p:nvPicPr>
        <p:blipFill>
          <a:blip r:embed="rId8"/>
          <a:stretch>
            <a:fillRect/>
          </a:stretch>
        </p:blipFill>
        <p:spPr>
          <a:xfrm>
            <a:off x="-90026" y="317447"/>
            <a:ext cx="3519026" cy="461519"/>
          </a:xfrm>
          <a:prstGeom prst="roundRect">
            <a:avLst>
              <a:gd name="adj" fmla="val 8976"/>
            </a:avLst>
          </a:prstGeom>
        </p:spPr>
      </p:pic>
      <p:sp>
        <p:nvSpPr>
          <p:cNvPr id="17" name="TextBox 16">
            <a:extLst>
              <a:ext uri="{FF2B5EF4-FFF2-40B4-BE49-F238E27FC236}">
                <a16:creationId xmlns:a16="http://schemas.microsoft.com/office/drawing/2014/main" id="{77F1EE28-E925-D307-9796-0A302B58FD66}"/>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AI INSIDE TRACK</a:t>
            </a:r>
          </a:p>
        </p:txBody>
      </p:sp>
      <p:sp>
        <p:nvSpPr>
          <p:cNvPr id="2" name="Rectangle 1">
            <a:extLst>
              <a:ext uri="{FF2B5EF4-FFF2-40B4-BE49-F238E27FC236}">
                <a16:creationId xmlns:a16="http://schemas.microsoft.com/office/drawing/2014/main" id="{0C967697-B416-324A-D287-453997B7E815}"/>
              </a:ext>
            </a:extLst>
          </p:cNvPr>
          <p:cNvSpPr/>
          <p:nvPr/>
        </p:nvSpPr>
        <p:spPr>
          <a:xfrm rot="10800000">
            <a:off x="947169" y="291133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 name="TextBox 2">
            <a:extLst>
              <a:ext uri="{FF2B5EF4-FFF2-40B4-BE49-F238E27FC236}">
                <a16:creationId xmlns:a16="http://schemas.microsoft.com/office/drawing/2014/main" id="{B5F2C783-FE60-FFA3-E6C5-8806FE1A3D83}"/>
              </a:ext>
            </a:extLst>
          </p:cNvPr>
          <p:cNvSpPr txBox="1"/>
          <p:nvPr/>
        </p:nvSpPr>
        <p:spPr>
          <a:xfrm>
            <a:off x="947170" y="1145881"/>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REVIEWS FUEL AI VISIBILITY</a:t>
            </a:r>
          </a:p>
        </p:txBody>
      </p:sp>
      <p:sp>
        <p:nvSpPr>
          <p:cNvPr id="10" name="TextBox 9">
            <a:extLst>
              <a:ext uri="{FF2B5EF4-FFF2-40B4-BE49-F238E27FC236}">
                <a16:creationId xmlns:a16="http://schemas.microsoft.com/office/drawing/2014/main" id="{F55F58D3-B13A-0789-FE87-F246BAA32C6E}"/>
              </a:ext>
            </a:extLst>
          </p:cNvPr>
          <p:cNvSpPr txBox="1"/>
          <p:nvPr/>
        </p:nvSpPr>
        <p:spPr>
          <a:xfrm>
            <a:off x="2076688" y="3236451"/>
            <a:ext cx="10205338" cy="3264933"/>
          </a:xfrm>
          <a:prstGeom prst="rect">
            <a:avLst/>
          </a:prstGeom>
          <a:noFill/>
        </p:spPr>
        <p:txBody>
          <a:bodyPr wrap="square" lIns="0" tIns="0" rIns="0" bIns="0" rtlCol="0" anchor="t">
            <a:spAutoFit/>
          </a:bodyPr>
          <a:lstStyle/>
          <a:p>
            <a:pPr>
              <a:lnSpc>
                <a:spcPct val="150000"/>
              </a:lnSpc>
              <a:defRPr/>
            </a:pPr>
            <a:r>
              <a:rPr kumimoji="0" lang="en-US" sz="2300" b="1" i="0" u="none" strike="noStrike" kern="1200" cap="none" spc="0" normalizeH="0" baseline="0" noProof="0">
                <a:ln>
                  <a:noFill/>
                </a:ln>
                <a:solidFill>
                  <a:schemeClr val="bg1"/>
                </a:solidFill>
                <a:effectLst/>
                <a:uLnTx/>
                <a:uFillTx/>
                <a:latin typeface="Open Sans ExtraBold"/>
                <a:ea typeface="Open Sans ExtraBold"/>
                <a:cs typeface="Open Sans ExtraBold"/>
              </a:rPr>
              <a:t>Reputation score assignment &amp; signals:</a:t>
            </a:r>
            <a:endParaRPr lang="en-US" sz="2300" b="1" i="0" u="none" strike="noStrike" kern="1200" cap="none" spc="0" normalizeH="0" baseline="0" noProof="0">
              <a:ln>
                <a:noFill/>
              </a:ln>
              <a:solidFill>
                <a:schemeClr val="bg1"/>
              </a:solidFill>
              <a:effectLst/>
              <a:uLnTx/>
              <a:uFillTx/>
              <a:latin typeface="Open Sans ExtraBold"/>
              <a:ea typeface="Open Sans ExtraBold"/>
              <a:cs typeface="Open Sans ExtraBold"/>
            </a:endParaRPr>
          </a:p>
          <a:p>
            <a:pPr marL="342900" indent="-342900">
              <a:lnSpc>
                <a:spcPct val="150000"/>
              </a:lnSpc>
              <a:buFont typeface="Arial" panose="020B0604020202020204" pitchFamily="34" charset="0"/>
              <a:buChar char="•"/>
              <a:defRPr/>
            </a:pPr>
            <a:r>
              <a:rPr kumimoji="0" lang="en-US" sz="240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Average rating</a:t>
            </a:r>
          </a:p>
          <a:p>
            <a:pPr marL="342900" indent="-342900">
              <a:lnSpc>
                <a:spcPct val="150000"/>
              </a:lnSpc>
              <a:buFont typeface="Arial" panose="020B0604020202020204" pitchFamily="34" charset="0"/>
              <a:buChar char="•"/>
              <a:defRPr/>
            </a:pPr>
            <a:r>
              <a:rPr kumimoji="0" lang="en-US" sz="240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Review volume</a:t>
            </a:r>
          </a:p>
          <a:p>
            <a:pPr marL="342900" indent="-342900">
              <a:lnSpc>
                <a:spcPct val="150000"/>
              </a:lnSpc>
              <a:buFont typeface="Arial" panose="020B0604020202020204" pitchFamily="34" charset="0"/>
              <a:buChar char="•"/>
              <a:defRPr/>
            </a:pPr>
            <a:r>
              <a:rPr kumimoji="0" lang="en-US" sz="240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Review recency</a:t>
            </a:r>
          </a:p>
          <a:p>
            <a:pPr marL="342900" indent="-342900">
              <a:lnSpc>
                <a:spcPct val="150000"/>
              </a:lnSpc>
              <a:buFont typeface="Arial" panose="020B0604020202020204" pitchFamily="34" charset="0"/>
              <a:buChar char="•"/>
              <a:defRPr/>
            </a:pPr>
            <a:r>
              <a:rPr kumimoji="0" lang="en-US" sz="240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Review sentiment by theme</a:t>
            </a:r>
          </a:p>
          <a:p>
            <a:pPr marL="342900" indent="-342900">
              <a:lnSpc>
                <a:spcPct val="150000"/>
              </a:lnSpc>
              <a:buFont typeface="Arial" panose="020B0604020202020204" pitchFamily="34" charset="0"/>
              <a:buChar char="•"/>
              <a:defRPr/>
            </a:pPr>
            <a:r>
              <a:rPr kumimoji="0" lang="en-US" sz="2400" i="0" u="none" strike="noStrike" kern="1200" cap="none" spc="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Cross-source consistency</a:t>
            </a:r>
          </a:p>
        </p:txBody>
      </p:sp>
      <p:sp>
        <p:nvSpPr>
          <p:cNvPr id="13" name="TextBox 12">
            <a:extLst>
              <a:ext uri="{FF2B5EF4-FFF2-40B4-BE49-F238E27FC236}">
                <a16:creationId xmlns:a16="http://schemas.microsoft.com/office/drawing/2014/main" id="{31C8B698-146D-7EF7-D3BA-5F3021F982F8}"/>
              </a:ext>
            </a:extLst>
          </p:cNvPr>
          <p:cNvSpPr txBox="1"/>
          <p:nvPr/>
        </p:nvSpPr>
        <p:spPr>
          <a:xfrm>
            <a:off x="880699" y="1568438"/>
            <a:ext cx="7879996" cy="110799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lang="en-US" sz="3600">
                <a:solidFill>
                  <a:prstClr val="white"/>
                </a:solidFill>
                <a:latin typeface="Open Sans ExtraBold" panose="020B0906030804020204" pitchFamily="34" charset="0"/>
                <a:ea typeface="Open Sans ExtraBold" panose="020B0906030804020204" pitchFamily="34" charset="0"/>
                <a:cs typeface="Open Sans ExtraBold" panose="020B0906030804020204" pitchFamily="34" charset="0"/>
              </a:rPr>
              <a:t>AI search is using reviews to surface recommendations</a:t>
            </a:r>
            <a:endParaRPr kumimoji="0" lang="en-US" sz="36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endParaRPr>
          </a:p>
        </p:txBody>
      </p:sp>
      <p:pic>
        <p:nvPicPr>
          <p:cNvPr id="25" name="Picture 24">
            <a:extLst>
              <a:ext uri="{FF2B5EF4-FFF2-40B4-BE49-F238E27FC236}">
                <a16:creationId xmlns:a16="http://schemas.microsoft.com/office/drawing/2014/main" id="{2D56C0EC-7D94-5B06-1392-416047A633FA}"/>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6150" b="95900" l="9986" r="89943">
                        <a14:foregroundMark x1="55421" y1="9715" x2="48573" y2="6150"/>
                        <a14:foregroundMark x1="48573" y1="6150" x2="44936" y2="9715"/>
                        <a14:foregroundMark x1="37447" y1="93761" x2="58274" y2="98574"/>
                        <a14:foregroundMark x1="58274" y1="98574" x2="62625" y2="93226"/>
                        <a14:foregroundMark x1="62625" y1="93226" x2="62340" y2="92870"/>
                        <a14:foregroundMark x1="63909" y1="89127" x2="65763" y2="95900"/>
                        <a14:backgroundMark x1="37233" y1="59982" x2="37019" y2="60873"/>
                        <a14:backgroundMark x1="37161" y1="59180" x2="37161" y2="59180"/>
                      </a14:backgroundRemoval>
                    </a14:imgEffect>
                  </a14:imgLayer>
                </a14:imgProps>
              </a:ext>
              <a:ext uri="{28A0092B-C50C-407E-A947-70E740481C1C}">
                <a14:useLocalDpi xmlns:a14="http://schemas.microsoft.com/office/drawing/2010/main" val="0"/>
              </a:ext>
            </a:extLst>
          </a:blip>
          <a:stretch>
            <a:fillRect/>
          </a:stretch>
        </p:blipFill>
        <p:spPr>
          <a:xfrm>
            <a:off x="5666895" y="898396"/>
            <a:ext cx="7630452" cy="6106538"/>
          </a:xfrm>
          <a:prstGeom prst="rect">
            <a:avLst/>
          </a:prstGeom>
        </p:spPr>
      </p:pic>
      <p:pic>
        <p:nvPicPr>
          <p:cNvPr id="19" name="Google Shape;644;p65">
            <a:extLst>
              <a:ext uri="{FF2B5EF4-FFF2-40B4-BE49-F238E27FC236}">
                <a16:creationId xmlns:a16="http://schemas.microsoft.com/office/drawing/2014/main" id="{303E910D-4848-DCA4-435B-C735BCF22587}"/>
              </a:ext>
            </a:extLst>
          </p:cNvPr>
          <p:cNvPicPr preferRelativeResize="0"/>
          <p:nvPr/>
        </p:nvPicPr>
        <p:blipFill>
          <a:blip r:embed="rId11">
            <a:alphaModFix/>
            <a:extLst>
              <a:ext uri="{BEBA8EAE-BF5A-486C-A8C5-ECC9F3942E4B}">
                <a14:imgProps xmlns:a14="http://schemas.microsoft.com/office/drawing/2010/main">
                  <a14:imgLayer r:embed="rId12">
                    <a14:imgEffect>
                      <a14:brightnessContrast bright="100000"/>
                    </a14:imgEffect>
                  </a14:imgLayer>
                </a14:imgProps>
              </a:ext>
            </a:extLst>
          </a:blip>
          <a:stretch>
            <a:fillRect/>
          </a:stretch>
        </p:blipFill>
        <p:spPr>
          <a:xfrm>
            <a:off x="1105347" y="3371850"/>
            <a:ext cx="756222" cy="697000"/>
          </a:xfrm>
          <a:prstGeom prst="rect">
            <a:avLst/>
          </a:prstGeom>
          <a:noFill/>
          <a:ln>
            <a:noFill/>
          </a:ln>
        </p:spPr>
      </p:pic>
      <p:pic>
        <p:nvPicPr>
          <p:cNvPr id="7" name="Picture 6">
            <a:extLst>
              <a:ext uri="{FF2B5EF4-FFF2-40B4-BE49-F238E27FC236}">
                <a16:creationId xmlns:a16="http://schemas.microsoft.com/office/drawing/2014/main" id="{E087AEBB-C55D-5C91-EF1E-6A4E68BBDE11}"/>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a:effectLst>
            <a:outerShdw blurRad="50800" dist="118081" dir="5400000" algn="t" rotWithShape="0">
              <a:prstClr val="black">
                <a:alpha val="40000"/>
              </a:prstClr>
            </a:outerShdw>
          </a:effectLst>
        </p:spPr>
      </p:pic>
    </p:spTree>
    <p:extLst>
      <p:ext uri="{BB962C8B-B14F-4D97-AF65-F5344CB8AC3E}">
        <p14:creationId xmlns:p14="http://schemas.microsoft.com/office/powerpoint/2010/main" val="1583912216"/>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0192D-6A4A-E55B-E96D-EEA3D664CD90}"/>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46DFEEB0-E357-3F2C-EAD6-7F3B82F8153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39350" y="6132952"/>
            <a:ext cx="1638300" cy="520832"/>
          </a:xfrm>
          <a:prstGeom prst="rect">
            <a:avLst/>
          </a:prstGeom>
        </p:spPr>
      </p:pic>
      <p:sp>
        <p:nvSpPr>
          <p:cNvPr id="22" name="TextBox 21">
            <a:extLst>
              <a:ext uri="{FF2B5EF4-FFF2-40B4-BE49-F238E27FC236}">
                <a16:creationId xmlns:a16="http://schemas.microsoft.com/office/drawing/2014/main" id="{F8D106D8-DD49-B4B1-57DD-92B02E7BB05D}"/>
              </a:ext>
            </a:extLst>
          </p:cNvPr>
          <p:cNvSpPr txBox="1"/>
          <p:nvPr/>
        </p:nvSpPr>
        <p:spPr>
          <a:xfrm>
            <a:off x="1043429" y="1825130"/>
            <a:ext cx="10143243" cy="2954655"/>
          </a:xfrm>
          <a:prstGeom prst="rect">
            <a:avLst/>
          </a:prstGeom>
          <a:noFill/>
        </p:spPr>
        <p:txBody>
          <a:bodyPr wrap="square" lIns="0" tIns="0" rIns="0" bIns="0" rtlCol="0" anchor="t">
            <a:spAutoFit/>
          </a:bodyPr>
          <a:lstStyle/>
          <a:p>
            <a:pPr marL="0" marR="0" lvl="0" indent="0" algn="ctr" defTabSz="914400" rtl="0" eaLnBrk="1" fontAlgn="auto" latinLnBrk="0" hangingPunct="1">
              <a:spcBef>
                <a:spcPts val="0"/>
              </a:spcBef>
              <a:spcAft>
                <a:spcPts val="0"/>
              </a:spcAft>
              <a:buClrTx/>
              <a:buSzTx/>
              <a:buFontTx/>
              <a:buNone/>
              <a:tabLst/>
              <a:defRPr/>
            </a:pPr>
            <a:r>
              <a:rPr lang="en-US" sz="4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Schedule marketing &amp; operations alignment to</a:t>
            </a:r>
            <a:r>
              <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 improve performance … together</a:t>
            </a:r>
          </a:p>
        </p:txBody>
      </p:sp>
      <p:sp>
        <p:nvSpPr>
          <p:cNvPr id="23" name="Rectangle 22">
            <a:extLst>
              <a:ext uri="{FF2B5EF4-FFF2-40B4-BE49-F238E27FC236}">
                <a16:creationId xmlns:a16="http://schemas.microsoft.com/office/drawing/2014/main" id="{124485ED-FFE8-414E-46BB-E85DF1698C00}"/>
              </a:ext>
            </a:extLst>
          </p:cNvPr>
          <p:cNvSpPr/>
          <p:nvPr/>
        </p:nvSpPr>
        <p:spPr>
          <a:xfrm rot="10800000">
            <a:off x="5619749" y="4886888"/>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F681B23F-9695-BB97-63C5-2A9E517A29D0}"/>
              </a:ext>
            </a:extLst>
          </p:cNvPr>
          <p:cNvSpPr txBox="1"/>
          <p:nvPr/>
        </p:nvSpPr>
        <p:spPr>
          <a:xfrm>
            <a:off x="1024379" y="5199621"/>
            <a:ext cx="10143242" cy="200761"/>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SHARED INSIGHTS = STRONGER PERFORMANCE</a:t>
            </a:r>
          </a:p>
        </p:txBody>
      </p:sp>
      <p:sp>
        <p:nvSpPr>
          <p:cNvPr id="4" name="TextBox 3">
            <a:extLst>
              <a:ext uri="{FF2B5EF4-FFF2-40B4-BE49-F238E27FC236}">
                <a16:creationId xmlns:a16="http://schemas.microsoft.com/office/drawing/2014/main" id="{63B59BC1-1F2E-AC88-E82E-5A284DDF0AE5}"/>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nvGrpSpPr>
          <p:cNvPr id="5" name="Group 4">
            <a:extLst>
              <a:ext uri="{FF2B5EF4-FFF2-40B4-BE49-F238E27FC236}">
                <a16:creationId xmlns:a16="http://schemas.microsoft.com/office/drawing/2014/main" id="{7A7A56B3-FB8D-0D13-73B5-732FE78BECF9}"/>
              </a:ext>
            </a:extLst>
          </p:cNvPr>
          <p:cNvGrpSpPr/>
          <p:nvPr/>
        </p:nvGrpSpPr>
        <p:grpSpPr>
          <a:xfrm>
            <a:off x="-90026" y="317447"/>
            <a:ext cx="7613472" cy="461519"/>
            <a:chOff x="-90026" y="317447"/>
            <a:chExt cx="7613472" cy="461519"/>
          </a:xfrm>
        </p:grpSpPr>
        <p:pic>
          <p:nvPicPr>
            <p:cNvPr id="6" name="Picture 5">
              <a:extLst>
                <a:ext uri="{FF2B5EF4-FFF2-40B4-BE49-F238E27FC236}">
                  <a16:creationId xmlns:a16="http://schemas.microsoft.com/office/drawing/2014/main" id="{32F2A9FF-2324-B0FD-6B84-A9043EDB2B44}"/>
                </a:ext>
              </a:extLst>
            </p:cNvPr>
            <p:cNvPicPr>
              <a:picLocks noChangeAspect="1"/>
            </p:cNvPicPr>
            <p:nvPr/>
          </p:nvPicPr>
          <p:blipFill>
            <a:blip r:embed="rId4"/>
            <a:stretch>
              <a:fillRect/>
            </a:stretch>
          </p:blipFill>
          <p:spPr>
            <a:xfrm>
              <a:off x="-90026" y="317447"/>
              <a:ext cx="2733473" cy="461519"/>
            </a:xfrm>
            <a:prstGeom prst="roundRect">
              <a:avLst>
                <a:gd name="adj" fmla="val 8976"/>
              </a:avLst>
            </a:prstGeom>
          </p:spPr>
        </p:pic>
        <p:sp>
          <p:nvSpPr>
            <p:cNvPr id="7" name="TextBox 6">
              <a:extLst>
                <a:ext uri="{FF2B5EF4-FFF2-40B4-BE49-F238E27FC236}">
                  <a16:creationId xmlns:a16="http://schemas.microsoft.com/office/drawing/2014/main" id="{2CD86F86-C8A5-B466-D63A-0957E75F1DFB}"/>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spTree>
    <p:extLst>
      <p:ext uri="{BB962C8B-B14F-4D97-AF65-F5344CB8AC3E}">
        <p14:creationId xmlns:p14="http://schemas.microsoft.com/office/powerpoint/2010/main" val="4095917872"/>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512322-2CA0-400F-DFFC-B433BFDC939D}"/>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1F6E1857-C2AF-6527-7192-8AC646BEE63B}"/>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0" y="-32971"/>
            <a:ext cx="12192000" cy="6923942"/>
          </a:xfrm>
          <a:prstGeom prst="rect">
            <a:avLst/>
          </a:prstGeom>
        </p:spPr>
      </p:pic>
      <p:sp>
        <p:nvSpPr>
          <p:cNvPr id="27" name="Rectangle 26">
            <a:extLst>
              <a:ext uri="{FF2B5EF4-FFF2-40B4-BE49-F238E27FC236}">
                <a16:creationId xmlns:a16="http://schemas.microsoft.com/office/drawing/2014/main" id="{49696E3B-E29C-2C01-DDD7-78CF65E3712D}"/>
              </a:ext>
            </a:extLst>
          </p:cNvPr>
          <p:cNvSpPr/>
          <p:nvPr/>
        </p:nvSpPr>
        <p:spPr>
          <a:xfrm>
            <a:off x="0" y="-32971"/>
            <a:ext cx="12230100" cy="7086600"/>
          </a:xfrm>
          <a:prstGeom prst="rect">
            <a:avLst/>
          </a:prstGeom>
          <a:solidFill>
            <a:schemeClr val="tx1">
              <a:alpha val="4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6D2ED484-1166-A615-FB6E-7B34AD68D8F2}"/>
              </a:ext>
            </a:extLst>
          </p:cNvPr>
          <p:cNvSpPr/>
          <p:nvPr/>
        </p:nvSpPr>
        <p:spPr>
          <a:xfrm rot="10800000">
            <a:off x="5455667" y="2272020"/>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EC3EBCF4-842B-38F0-8970-6870AA449B16}"/>
              </a:ext>
            </a:extLst>
          </p:cNvPr>
          <p:cNvSpPr txBox="1"/>
          <p:nvPr/>
        </p:nvSpPr>
        <p:spPr>
          <a:xfrm>
            <a:off x="2318643" y="1713982"/>
            <a:ext cx="7188449" cy="25090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0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LEG </a:t>
            </a:r>
            <a:r>
              <a:rPr lang="en-US" sz="2000" b="1" spc="6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TWO: LEASING </a:t>
            </a:r>
            <a:r>
              <a:rPr kumimoji="0" lang="en-US" sz="20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STRATEGY</a:t>
            </a:r>
          </a:p>
        </p:txBody>
      </p:sp>
      <p:pic>
        <p:nvPicPr>
          <p:cNvPr id="2" name="Picture 1">
            <a:extLst>
              <a:ext uri="{FF2B5EF4-FFF2-40B4-BE49-F238E27FC236}">
                <a16:creationId xmlns:a16="http://schemas.microsoft.com/office/drawing/2014/main" id="{208A342C-9D9C-57ED-654A-71DFA4790F8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
        <p:nvSpPr>
          <p:cNvPr id="8" name="TextBox 7">
            <a:extLst>
              <a:ext uri="{FF2B5EF4-FFF2-40B4-BE49-F238E27FC236}">
                <a16:creationId xmlns:a16="http://schemas.microsoft.com/office/drawing/2014/main" id="{4CF79807-0EA3-8C33-04F5-D1C7F19D9BE3}"/>
              </a:ext>
            </a:extLst>
          </p:cNvPr>
          <p:cNvSpPr txBox="1"/>
          <p:nvPr/>
        </p:nvSpPr>
        <p:spPr>
          <a:xfrm>
            <a:off x="923925" y="2615730"/>
            <a:ext cx="10344150" cy="212365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66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CRM &amp; CHAT ASSISTANTS</a:t>
            </a:r>
            <a:endParaRPr kumimoji="0" lang="en-US" sz="66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387843810"/>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54E07-167F-9A1C-1E8C-1F62F24B16A7}"/>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F23499F3-3EE5-6169-0F0B-82AA76DE8C2E}"/>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3239" y="0"/>
            <a:ext cx="12185522" cy="6858000"/>
          </a:xfrm>
          <a:prstGeom prst="rect">
            <a:avLst/>
          </a:prstGeom>
        </p:spPr>
      </p:pic>
      <p:sp>
        <p:nvSpPr>
          <p:cNvPr id="3" name="Rectangle 2">
            <a:extLst>
              <a:ext uri="{FF2B5EF4-FFF2-40B4-BE49-F238E27FC236}">
                <a16:creationId xmlns:a16="http://schemas.microsoft.com/office/drawing/2014/main" id="{01B9A0BA-2978-41D8-CEE0-48A7F8CA5AA3}"/>
              </a:ext>
            </a:extLst>
          </p:cNvPr>
          <p:cNvSpPr/>
          <p:nvPr/>
        </p:nvSpPr>
        <p:spPr>
          <a:xfrm>
            <a:off x="0" y="5336"/>
            <a:ext cx="12882206" cy="70866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57C5D6B3-C198-5815-23AC-FDEA76603103}"/>
              </a:ext>
            </a:extLst>
          </p:cNvPr>
          <p:cNvSpPr txBox="1"/>
          <p:nvPr/>
        </p:nvSpPr>
        <p:spPr>
          <a:xfrm>
            <a:off x="1024377" y="1202344"/>
            <a:ext cx="7662423" cy="1193084"/>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Make AI assistants part of your team</a:t>
            </a:r>
          </a:p>
        </p:txBody>
      </p:sp>
      <p:sp>
        <p:nvSpPr>
          <p:cNvPr id="7" name="Rectangle 6">
            <a:extLst>
              <a:ext uri="{FF2B5EF4-FFF2-40B4-BE49-F238E27FC236}">
                <a16:creationId xmlns:a16="http://schemas.microsoft.com/office/drawing/2014/main" id="{86E437A8-EBEE-CC1F-B620-BAA03CA418BD}"/>
              </a:ext>
            </a:extLst>
          </p:cNvPr>
          <p:cNvSpPr/>
          <p:nvPr/>
        </p:nvSpPr>
        <p:spPr>
          <a:xfrm rot="10800000">
            <a:off x="1047465" y="2721432"/>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35" name="Picture 34">
            <a:extLst>
              <a:ext uri="{FF2B5EF4-FFF2-40B4-BE49-F238E27FC236}">
                <a16:creationId xmlns:a16="http://schemas.microsoft.com/office/drawing/2014/main" id="{C04B6224-D32E-DE3E-65BA-941EF1AB0707}"/>
              </a:ext>
            </a:extLst>
          </p:cNvPr>
          <p:cNvPicPr>
            <a:picLocks noChangeAspect="1"/>
          </p:cNvPicPr>
          <p:nvPr/>
        </p:nvPicPr>
        <p:blipFill>
          <a:blip r:embed="rId4"/>
          <a:stretch>
            <a:fillRect/>
          </a:stretch>
        </p:blipFill>
        <p:spPr>
          <a:xfrm>
            <a:off x="-50112" y="213576"/>
            <a:ext cx="3115110" cy="461519"/>
          </a:xfrm>
          <a:prstGeom prst="roundRect">
            <a:avLst>
              <a:gd name="adj" fmla="val 8976"/>
            </a:avLst>
          </a:prstGeom>
        </p:spPr>
      </p:pic>
      <p:sp>
        <p:nvSpPr>
          <p:cNvPr id="8" name="TextBox 7">
            <a:extLst>
              <a:ext uri="{FF2B5EF4-FFF2-40B4-BE49-F238E27FC236}">
                <a16:creationId xmlns:a16="http://schemas.microsoft.com/office/drawing/2014/main" id="{51E4BE58-A0D2-D62F-4027-9D921E8D3A03}"/>
              </a:ext>
            </a:extLst>
          </p:cNvPr>
          <p:cNvSpPr txBox="1"/>
          <p:nvPr/>
        </p:nvSpPr>
        <p:spPr>
          <a:xfrm>
            <a:off x="374911" y="378008"/>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a:ea typeface="Open Sans ExtraBold"/>
                <a:cs typeface="Open Sans ExtraBold"/>
              </a:rPr>
              <a:t>THE </a:t>
            </a:r>
            <a:r>
              <a:rPr lang="en-US" sz="1600" b="1" spc="600">
                <a:solidFill>
                  <a:prstClr val="white"/>
                </a:solidFill>
                <a:latin typeface="Open Sans ExtraBold"/>
                <a:ea typeface="Open Sans ExtraBold"/>
                <a:cs typeface="Open Sans ExtraBold"/>
              </a:rPr>
              <a:t>WARMUP</a:t>
            </a:r>
            <a:endPar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 name="TextBox 1">
            <a:extLst>
              <a:ext uri="{FF2B5EF4-FFF2-40B4-BE49-F238E27FC236}">
                <a16:creationId xmlns:a16="http://schemas.microsoft.com/office/drawing/2014/main" id="{438F546D-D118-F548-1F18-0DCDCBDC3038}"/>
              </a:ext>
            </a:extLst>
          </p:cNvPr>
          <p:cNvSpPr txBox="1"/>
          <p:nvPr/>
        </p:nvSpPr>
        <p:spPr>
          <a:xfrm>
            <a:off x="1024378" y="2994638"/>
            <a:ext cx="10143243" cy="55399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Define the roles &amp; handoffs </a:t>
            </a:r>
          </a:p>
        </p:txBody>
      </p:sp>
      <p:pic>
        <p:nvPicPr>
          <p:cNvPr id="25" name="Picture 24">
            <a:extLst>
              <a:ext uri="{FF2B5EF4-FFF2-40B4-BE49-F238E27FC236}">
                <a16:creationId xmlns:a16="http://schemas.microsoft.com/office/drawing/2014/main" id="{BFB6FA78-2D74-F5F0-5D36-5DDFB00486C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3145929472"/>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BFDF9-C26E-83B6-0948-9C7C95CFA868}"/>
            </a:ext>
          </a:extLst>
        </p:cNvPr>
        <p:cNvGrpSpPr/>
        <p:nvPr/>
      </p:nvGrpSpPr>
      <p:grpSpPr>
        <a:xfrm>
          <a:off x="0" y="0"/>
          <a:ext cx="0" cy="0"/>
          <a:chOff x="0" y="0"/>
          <a:chExt cx="0" cy="0"/>
        </a:xfrm>
      </p:grpSpPr>
      <p:pic>
        <p:nvPicPr>
          <p:cNvPr id="25" name="Picture 24">
            <a:extLst>
              <a:ext uri="{FF2B5EF4-FFF2-40B4-BE49-F238E27FC236}">
                <a16:creationId xmlns:a16="http://schemas.microsoft.com/office/drawing/2014/main" id="{52E252E1-8A09-669F-2567-08869B4D544C}"/>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l="1882" r="856"/>
          <a:stretch>
            <a:fillRect/>
          </a:stretch>
        </p:blipFill>
        <p:spPr>
          <a:xfrm>
            <a:off x="-880514" y="-370416"/>
            <a:ext cx="13745130" cy="7949362"/>
          </a:xfrm>
          <a:prstGeom prst="rect">
            <a:avLst/>
          </a:prstGeom>
        </p:spPr>
      </p:pic>
      <p:sp>
        <p:nvSpPr>
          <p:cNvPr id="5" name="Rectangle 4">
            <a:extLst>
              <a:ext uri="{FF2B5EF4-FFF2-40B4-BE49-F238E27FC236}">
                <a16:creationId xmlns:a16="http://schemas.microsoft.com/office/drawing/2014/main" id="{8560E7FB-86AB-F7A5-1A38-96BA730AED6F}"/>
              </a:ext>
            </a:extLst>
          </p:cNvPr>
          <p:cNvSpPr/>
          <p:nvPr/>
        </p:nvSpPr>
        <p:spPr>
          <a:xfrm>
            <a:off x="-412955" y="-370416"/>
            <a:ext cx="12978581" cy="7517981"/>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TextBox 21">
            <a:extLst>
              <a:ext uri="{FF2B5EF4-FFF2-40B4-BE49-F238E27FC236}">
                <a16:creationId xmlns:a16="http://schemas.microsoft.com/office/drawing/2014/main" id="{4ABF8766-7014-8E09-456C-8FAA40FBA257}"/>
              </a:ext>
            </a:extLst>
          </p:cNvPr>
          <p:cNvSpPr txBox="1"/>
          <p:nvPr/>
        </p:nvSpPr>
        <p:spPr>
          <a:xfrm>
            <a:off x="889384" y="1154717"/>
            <a:ext cx="10750166" cy="501740"/>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Align the system to accelerate the lease</a:t>
            </a:r>
          </a:p>
        </p:txBody>
      </p:sp>
      <p:sp>
        <p:nvSpPr>
          <p:cNvPr id="23" name="Rectangle 22">
            <a:extLst>
              <a:ext uri="{FF2B5EF4-FFF2-40B4-BE49-F238E27FC236}">
                <a16:creationId xmlns:a16="http://schemas.microsoft.com/office/drawing/2014/main" id="{151CBBFD-4800-F4A1-A60C-BDF36054FB0A}"/>
              </a:ext>
            </a:extLst>
          </p:cNvPr>
          <p:cNvSpPr/>
          <p:nvPr/>
        </p:nvSpPr>
        <p:spPr>
          <a:xfrm rot="10800000">
            <a:off x="889383" y="1867723"/>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nvGrpSpPr>
          <p:cNvPr id="10" name="Group 9">
            <a:extLst>
              <a:ext uri="{FF2B5EF4-FFF2-40B4-BE49-F238E27FC236}">
                <a16:creationId xmlns:a16="http://schemas.microsoft.com/office/drawing/2014/main" id="{54B0F51F-6A36-76D0-1DDA-008FCA7A696E}"/>
              </a:ext>
            </a:extLst>
          </p:cNvPr>
          <p:cNvGrpSpPr/>
          <p:nvPr/>
        </p:nvGrpSpPr>
        <p:grpSpPr>
          <a:xfrm>
            <a:off x="-90026" y="317447"/>
            <a:ext cx="7613472" cy="461519"/>
            <a:chOff x="-90026" y="317447"/>
            <a:chExt cx="7613472" cy="461519"/>
          </a:xfrm>
        </p:grpSpPr>
        <p:pic>
          <p:nvPicPr>
            <p:cNvPr id="2" name="Picture 1">
              <a:extLst>
                <a:ext uri="{FF2B5EF4-FFF2-40B4-BE49-F238E27FC236}">
                  <a16:creationId xmlns:a16="http://schemas.microsoft.com/office/drawing/2014/main" id="{3DCBF407-4266-D894-BE44-76E56BCD2D4F}"/>
                </a:ext>
              </a:extLst>
            </p:cNvPr>
            <p:cNvPicPr>
              <a:picLocks noChangeAspect="1"/>
            </p:cNvPicPr>
            <p:nvPr/>
          </p:nvPicPr>
          <p:blipFill>
            <a:blip r:embed="rId4"/>
            <a:stretch>
              <a:fillRect/>
            </a:stretch>
          </p:blipFill>
          <p:spPr>
            <a:xfrm>
              <a:off x="-90026" y="317447"/>
              <a:ext cx="2633721" cy="461519"/>
            </a:xfrm>
            <a:prstGeom prst="roundRect">
              <a:avLst>
                <a:gd name="adj" fmla="val 8976"/>
              </a:avLst>
            </a:prstGeom>
          </p:spPr>
        </p:pic>
        <p:sp>
          <p:nvSpPr>
            <p:cNvPr id="3" name="TextBox 2">
              <a:extLst>
                <a:ext uri="{FF2B5EF4-FFF2-40B4-BE49-F238E27FC236}">
                  <a16:creationId xmlns:a16="http://schemas.microsoft.com/office/drawing/2014/main" id="{03799E1B-8369-F059-FDF8-4F7ADE41D2AA}"/>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MARKETING</a:t>
              </a:r>
            </a:p>
          </p:txBody>
        </p:sp>
      </p:grpSp>
      <p:grpSp>
        <p:nvGrpSpPr>
          <p:cNvPr id="11" name="Group 10">
            <a:extLst>
              <a:ext uri="{FF2B5EF4-FFF2-40B4-BE49-F238E27FC236}">
                <a16:creationId xmlns:a16="http://schemas.microsoft.com/office/drawing/2014/main" id="{88FA3948-EB4C-32C5-D0F1-546D8FF4DA07}"/>
              </a:ext>
            </a:extLst>
          </p:cNvPr>
          <p:cNvGrpSpPr/>
          <p:nvPr/>
        </p:nvGrpSpPr>
        <p:grpSpPr>
          <a:xfrm>
            <a:off x="776750" y="2136920"/>
            <a:ext cx="10544925" cy="4338119"/>
            <a:chOff x="776750" y="2136920"/>
            <a:chExt cx="10544925" cy="4338119"/>
          </a:xfrm>
        </p:grpSpPr>
        <p:sp>
          <p:nvSpPr>
            <p:cNvPr id="6" name="Rounded Rectangle 7">
              <a:extLst>
                <a:ext uri="{FF2B5EF4-FFF2-40B4-BE49-F238E27FC236}">
                  <a16:creationId xmlns:a16="http://schemas.microsoft.com/office/drawing/2014/main" id="{94B119D4-FD91-83FB-365B-68AD740989CB}"/>
                </a:ext>
              </a:extLst>
            </p:cNvPr>
            <p:cNvSpPr/>
            <p:nvPr/>
          </p:nvSpPr>
          <p:spPr>
            <a:xfrm>
              <a:off x="776750" y="2136920"/>
              <a:ext cx="5149266" cy="4092893"/>
            </a:xfrm>
            <a:prstGeom prst="roundRect">
              <a:avLst>
                <a:gd name="adj" fmla="val 4682"/>
              </a:avLst>
            </a:prstGeom>
            <a:solidFill>
              <a:schemeClr val="tx1">
                <a:alpha val="5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4" name="TextBox 3">
              <a:extLst>
                <a:ext uri="{FF2B5EF4-FFF2-40B4-BE49-F238E27FC236}">
                  <a16:creationId xmlns:a16="http://schemas.microsoft.com/office/drawing/2014/main" id="{15DBCCAD-CA34-57DE-F6C6-A8E33E56E4B7}"/>
                </a:ext>
              </a:extLst>
            </p:cNvPr>
            <p:cNvSpPr txBox="1"/>
            <p:nvPr/>
          </p:nvSpPr>
          <p:spPr>
            <a:xfrm>
              <a:off x="953269" y="2321004"/>
              <a:ext cx="4751581" cy="3416320"/>
            </a:xfrm>
            <a:prstGeom prst="rect">
              <a:avLst/>
            </a:prstGeom>
            <a:noFill/>
          </p:spPr>
          <p:txBody>
            <a:bodyPr wrap="square" lIns="0" tIns="0" rIns="0" bIns="0" rtlCol="0" anchor="t">
              <a:spAutoFit/>
            </a:bodyPr>
            <a:lstStyle/>
            <a:p>
              <a:pPr marR="0" lvl="0" fontAlgn="auto">
                <a:lnSpc>
                  <a:spcPct val="100000"/>
                </a:lnSpc>
                <a:spcBef>
                  <a:spcPts val="0"/>
                </a:spcBef>
                <a:spcAft>
                  <a:spcPts val="1200"/>
                </a:spcAft>
                <a:buClrTx/>
                <a:buSzTx/>
                <a:tabLst/>
                <a:defRPr/>
              </a:pPr>
              <a:r>
                <a:rPr lang="en-US" sz="20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Set the pace:</a:t>
              </a:r>
            </a:p>
            <a:p>
              <a:pPr marL="342900" indent="-342900">
                <a:buFont typeface="Arial" panose="020B0604020202020204" pitchFamily="34" charset="0"/>
                <a:buChar char="•"/>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Define how automation fits into the experience</a:t>
              </a:r>
            </a:p>
            <a:p>
              <a:pPr>
                <a:defRPr/>
              </a:pPr>
              <a:endPar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Arial" panose="020B0604020202020204" pitchFamily="34" charset="0"/>
                <a:buChar char="•"/>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Clarify where AI supports &amp; where humans step in</a:t>
              </a:r>
            </a:p>
            <a:p>
              <a:pPr>
                <a:defRPr/>
              </a:pPr>
              <a:endPar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Arial" panose="020B0604020202020204" pitchFamily="34" charset="0"/>
                <a:buChar char="•"/>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Design what personalized follow-up should look like</a:t>
              </a:r>
            </a:p>
          </p:txBody>
        </p:sp>
        <p:sp>
          <p:nvSpPr>
            <p:cNvPr id="7" name="Rounded Rectangle 7">
              <a:extLst>
                <a:ext uri="{FF2B5EF4-FFF2-40B4-BE49-F238E27FC236}">
                  <a16:creationId xmlns:a16="http://schemas.microsoft.com/office/drawing/2014/main" id="{81E7C661-9116-6E11-FDAD-6684EB29EB98}"/>
                </a:ext>
              </a:extLst>
            </p:cNvPr>
            <p:cNvSpPr/>
            <p:nvPr/>
          </p:nvSpPr>
          <p:spPr>
            <a:xfrm>
              <a:off x="6172409" y="2171924"/>
              <a:ext cx="5149266" cy="4092893"/>
            </a:xfrm>
            <a:prstGeom prst="roundRect">
              <a:avLst>
                <a:gd name="adj" fmla="val 4682"/>
              </a:avLst>
            </a:prstGeom>
            <a:solidFill>
              <a:schemeClr val="tx1">
                <a:alpha val="5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1" name="TextBox 20">
              <a:extLst>
                <a:ext uri="{FF2B5EF4-FFF2-40B4-BE49-F238E27FC236}">
                  <a16:creationId xmlns:a16="http://schemas.microsoft.com/office/drawing/2014/main" id="{32814AC2-582E-33D5-E35A-6D171C6E5C7E}"/>
                </a:ext>
              </a:extLst>
            </p:cNvPr>
            <p:cNvSpPr txBox="1"/>
            <p:nvPr/>
          </p:nvSpPr>
          <p:spPr>
            <a:xfrm>
              <a:off x="6487151" y="2321004"/>
              <a:ext cx="4591157" cy="3416320"/>
            </a:xfrm>
            <a:prstGeom prst="rect">
              <a:avLst/>
            </a:prstGeom>
            <a:noFill/>
          </p:spPr>
          <p:txBody>
            <a:bodyPr wrap="square" lIns="0" tIns="0" rIns="0" bIns="0" rtlCol="0" anchor="t">
              <a:spAutoFit/>
            </a:bodyPr>
            <a:lstStyle/>
            <a:p>
              <a:pPr>
                <a:spcAft>
                  <a:spcPts val="1200"/>
                </a:spcAft>
                <a:defRPr/>
              </a:pPr>
              <a:r>
                <a:rPr lang="en-US" sz="20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Close the gap:</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Connect every touchpoint in the leasing journey</a:t>
              </a:r>
            </a:p>
            <a:p>
              <a:pPr marR="0" lvl="0" algn="l" defTabSz="914400" rtl="0" eaLnBrk="1" fontAlgn="auto" latinLnBrk="0" hangingPunct="1">
                <a:lnSpc>
                  <a:spcPct val="100000"/>
                </a:lnSpc>
                <a:spcBef>
                  <a:spcPts val="0"/>
                </a:spcBef>
                <a:spcAft>
                  <a:spcPts val="0"/>
                </a:spcAft>
                <a:buClrTx/>
                <a:buSzTx/>
                <a:tabLst/>
                <a:defRPr/>
              </a:pPr>
              <a:endPar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Control when &amp; how each channel communicates</a:t>
              </a:r>
            </a:p>
            <a:p>
              <a:pPr marR="0" lvl="0" algn="l" defTabSz="914400" rtl="0" eaLnBrk="1" fontAlgn="auto" latinLnBrk="0" hangingPunct="1">
                <a:lnSpc>
                  <a:spcPct val="100000"/>
                </a:lnSpc>
                <a:spcBef>
                  <a:spcPts val="0"/>
                </a:spcBef>
                <a:spcAft>
                  <a:spcPts val="0"/>
                </a:spcAft>
                <a:buClrTx/>
                <a:buSzTx/>
                <a:tabLst/>
                <a:defRPr/>
              </a:pPr>
              <a:endPar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Maintain momentum with a seamless experience</a:t>
              </a:r>
            </a:p>
          </p:txBody>
        </p:sp>
        <p:sp>
          <p:nvSpPr>
            <p:cNvPr id="8" name="Chevron 6">
              <a:extLst>
                <a:ext uri="{FF2B5EF4-FFF2-40B4-BE49-F238E27FC236}">
                  <a16:creationId xmlns:a16="http://schemas.microsoft.com/office/drawing/2014/main" id="{B2389F88-B929-0A6B-D63A-CF560B022DF1}"/>
                </a:ext>
              </a:extLst>
            </p:cNvPr>
            <p:cNvSpPr/>
            <p:nvPr/>
          </p:nvSpPr>
          <p:spPr>
            <a:xfrm>
              <a:off x="4868746" y="595159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9" name="Chevron 6">
              <a:extLst>
                <a:ext uri="{FF2B5EF4-FFF2-40B4-BE49-F238E27FC236}">
                  <a16:creationId xmlns:a16="http://schemas.microsoft.com/office/drawing/2014/main" id="{95F5E282-8950-08BC-7F06-99F1F427D3E2}"/>
                </a:ext>
              </a:extLst>
            </p:cNvPr>
            <p:cNvSpPr/>
            <p:nvPr/>
          </p:nvSpPr>
          <p:spPr>
            <a:xfrm>
              <a:off x="5280552" y="595159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2" name="Chevron 6">
              <a:extLst>
                <a:ext uri="{FF2B5EF4-FFF2-40B4-BE49-F238E27FC236}">
                  <a16:creationId xmlns:a16="http://schemas.microsoft.com/office/drawing/2014/main" id="{822F44E4-A146-EE45-5945-F0B9AB1CF50A}"/>
                </a:ext>
              </a:extLst>
            </p:cNvPr>
            <p:cNvSpPr/>
            <p:nvPr/>
          </p:nvSpPr>
          <p:spPr>
            <a:xfrm>
              <a:off x="10292143" y="6012735"/>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3" name="Chevron 6">
              <a:extLst>
                <a:ext uri="{FF2B5EF4-FFF2-40B4-BE49-F238E27FC236}">
                  <a16:creationId xmlns:a16="http://schemas.microsoft.com/office/drawing/2014/main" id="{E2C89DFB-DFE1-6CB8-4B13-A3D3C3771D36}"/>
                </a:ext>
              </a:extLst>
            </p:cNvPr>
            <p:cNvSpPr/>
            <p:nvPr/>
          </p:nvSpPr>
          <p:spPr>
            <a:xfrm>
              <a:off x="10703949" y="6012735"/>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spTree>
    <p:extLst>
      <p:ext uri="{BB962C8B-B14F-4D97-AF65-F5344CB8AC3E}">
        <p14:creationId xmlns:p14="http://schemas.microsoft.com/office/powerpoint/2010/main" val="3518217484"/>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51B31-29E7-B28F-2836-D10789A0160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8EF75B4-0A55-712F-B029-B115B8FBB98A}"/>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3239" y="0"/>
            <a:ext cx="12185522" cy="6858000"/>
          </a:xfrm>
          <a:prstGeom prst="rect">
            <a:avLst/>
          </a:prstGeom>
        </p:spPr>
      </p:pic>
      <p:sp>
        <p:nvSpPr>
          <p:cNvPr id="5" name="Rectangle 4">
            <a:extLst>
              <a:ext uri="{FF2B5EF4-FFF2-40B4-BE49-F238E27FC236}">
                <a16:creationId xmlns:a16="http://schemas.microsoft.com/office/drawing/2014/main" id="{11929AC5-76EA-028F-D888-7FDCA71ECA73}"/>
              </a:ext>
            </a:extLst>
          </p:cNvPr>
          <p:cNvSpPr/>
          <p:nvPr/>
        </p:nvSpPr>
        <p:spPr>
          <a:xfrm>
            <a:off x="0" y="-419100"/>
            <a:ext cx="12882206" cy="72771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7" name="Group 6">
            <a:extLst>
              <a:ext uri="{FF2B5EF4-FFF2-40B4-BE49-F238E27FC236}">
                <a16:creationId xmlns:a16="http://schemas.microsoft.com/office/drawing/2014/main" id="{FFE2ACD9-25E5-8A80-FB3C-93B9149DF392}"/>
              </a:ext>
            </a:extLst>
          </p:cNvPr>
          <p:cNvGrpSpPr/>
          <p:nvPr/>
        </p:nvGrpSpPr>
        <p:grpSpPr>
          <a:xfrm>
            <a:off x="0" y="507419"/>
            <a:ext cx="7613472" cy="461519"/>
            <a:chOff x="-90026" y="317447"/>
            <a:chExt cx="7613472" cy="461519"/>
          </a:xfrm>
        </p:grpSpPr>
        <p:pic>
          <p:nvPicPr>
            <p:cNvPr id="8" name="Picture 7">
              <a:extLst>
                <a:ext uri="{FF2B5EF4-FFF2-40B4-BE49-F238E27FC236}">
                  <a16:creationId xmlns:a16="http://schemas.microsoft.com/office/drawing/2014/main" id="{486E69C2-BD58-3EA0-5B01-E1611EAFE626}"/>
                </a:ext>
              </a:extLst>
            </p:cNvPr>
            <p:cNvPicPr>
              <a:picLocks noChangeAspect="1"/>
            </p:cNvPicPr>
            <p:nvPr/>
          </p:nvPicPr>
          <p:blipFill>
            <a:blip r:embed="rId4"/>
            <a:stretch>
              <a:fillRect/>
            </a:stretch>
          </p:blipFill>
          <p:spPr>
            <a:xfrm>
              <a:off x="-90026" y="317447"/>
              <a:ext cx="3115110" cy="461519"/>
            </a:xfrm>
            <a:prstGeom prst="roundRect">
              <a:avLst>
                <a:gd name="adj" fmla="val 8976"/>
              </a:avLst>
            </a:prstGeom>
          </p:spPr>
        </p:pic>
        <p:sp>
          <p:nvSpPr>
            <p:cNvPr id="10" name="TextBox 9">
              <a:extLst>
                <a:ext uri="{FF2B5EF4-FFF2-40B4-BE49-F238E27FC236}">
                  <a16:creationId xmlns:a16="http://schemas.microsoft.com/office/drawing/2014/main" id="{D535503F-8BC5-0F36-8CA5-C2E610116ED8}"/>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OPERATIONS</a:t>
              </a:r>
            </a:p>
          </p:txBody>
        </p:sp>
      </p:grpSp>
      <p:sp>
        <p:nvSpPr>
          <p:cNvPr id="19" name="TextBox 18">
            <a:extLst>
              <a:ext uri="{FF2B5EF4-FFF2-40B4-BE49-F238E27FC236}">
                <a16:creationId xmlns:a16="http://schemas.microsoft.com/office/drawing/2014/main" id="{C707D5A4-3210-E1CF-3BB0-EF4E5E21E135}"/>
              </a:ext>
            </a:extLst>
          </p:cNvPr>
          <p:cNvSpPr txBox="1"/>
          <p:nvPr/>
        </p:nvSpPr>
        <p:spPr>
          <a:xfrm>
            <a:off x="914670" y="1112241"/>
            <a:ext cx="10750166" cy="1846659"/>
          </a:xfrm>
          <a:prstGeom prst="rect">
            <a:avLst/>
          </a:prstGeom>
          <a:noFill/>
        </p:spPr>
        <p:txBody>
          <a:bodyPr wrap="square" lIns="0" tIns="0" rIns="0" bIns="0" rtlCol="0" anchor="t">
            <a:spAutoFit/>
          </a:bodyPr>
          <a:lstStyle/>
          <a:p>
            <a:pPr>
              <a:defRPr/>
            </a:pPr>
            <a:r>
              <a:rPr lang="en-US" sz="4000">
                <a:solidFill>
                  <a:prstClr val="white"/>
                </a:solidFill>
                <a:latin typeface="Open Sans ExtraBold" panose="020B0906030804020204" pitchFamily="34" charset="0"/>
                <a:ea typeface="Open Sans ExtraBold" panose="020B0906030804020204" pitchFamily="34" charset="0"/>
                <a:cs typeface="Open Sans ExtraBold" panose="020B0906030804020204" pitchFamily="34" charset="0"/>
              </a:rPr>
              <a:t>Unify the department to support the full journey, from initial search to resident life</a:t>
            </a:r>
            <a:endParaRPr kumimoji="0" lang="en-US" sz="40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20" name="Rectangle 19">
            <a:extLst>
              <a:ext uri="{FF2B5EF4-FFF2-40B4-BE49-F238E27FC236}">
                <a16:creationId xmlns:a16="http://schemas.microsoft.com/office/drawing/2014/main" id="{BBA24C34-3CD5-977D-B5D4-F3929D0622BC}"/>
              </a:ext>
            </a:extLst>
          </p:cNvPr>
          <p:cNvSpPr/>
          <p:nvPr/>
        </p:nvSpPr>
        <p:spPr>
          <a:xfrm rot="10800000">
            <a:off x="914670" y="3179761"/>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5" name="TextBox 24">
            <a:extLst>
              <a:ext uri="{FF2B5EF4-FFF2-40B4-BE49-F238E27FC236}">
                <a16:creationId xmlns:a16="http://schemas.microsoft.com/office/drawing/2014/main" id="{E8715B23-454E-8724-35BB-70D9FCFDB56F}"/>
              </a:ext>
            </a:extLst>
          </p:cNvPr>
          <p:cNvSpPr txBox="1"/>
          <p:nvPr/>
        </p:nvSpPr>
        <p:spPr>
          <a:xfrm>
            <a:off x="914670" y="3452119"/>
            <a:ext cx="9620429" cy="3170099"/>
          </a:xfrm>
          <a:prstGeom prst="rect">
            <a:avLst/>
          </a:prstGeom>
          <a:noFill/>
        </p:spPr>
        <p:txBody>
          <a:bodyPr wrap="square" lIns="0" tIns="0" rIns="0" bIns="0" rtlCol="0" anchor="t">
            <a:spAutoFit/>
          </a:bodyPr>
          <a:lstStyle/>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2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Connect chat-to-agent handoffs with accurate PMS logging to eliminate double entry</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2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Enable visibility into assistant activity to monitor performance &amp; validate accuracy</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2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Support common resident needs — balances, payments, maintenance &amp; policies</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2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Confirm requests are logged correctly &amp; reduce front desk volume without frustration</a:t>
            </a:r>
          </a:p>
        </p:txBody>
      </p:sp>
      <p:pic>
        <p:nvPicPr>
          <p:cNvPr id="2" name="Picture 1">
            <a:extLst>
              <a:ext uri="{FF2B5EF4-FFF2-40B4-BE49-F238E27FC236}">
                <a16:creationId xmlns:a16="http://schemas.microsoft.com/office/drawing/2014/main" id="{6C5F8969-B7AB-93DD-D6B9-A352B7119B5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3568027463"/>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13313-6340-5D3F-C610-C751B60672CC}"/>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7F608594-F9A7-CB86-56A6-E90F422F2347}"/>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b="12869"/>
          <a:stretch>
            <a:fillRect/>
          </a:stretch>
        </p:blipFill>
        <p:spPr>
          <a:xfrm>
            <a:off x="0" y="-114300"/>
            <a:ext cx="12192002" cy="7086600"/>
          </a:xfrm>
          <a:prstGeom prst="rect">
            <a:avLst/>
          </a:prstGeom>
        </p:spPr>
      </p:pic>
      <p:sp>
        <p:nvSpPr>
          <p:cNvPr id="8" name="Rectangle 7">
            <a:extLst>
              <a:ext uri="{FF2B5EF4-FFF2-40B4-BE49-F238E27FC236}">
                <a16:creationId xmlns:a16="http://schemas.microsoft.com/office/drawing/2014/main" id="{92E5C18F-0338-9350-59B7-E89E93634158}"/>
              </a:ext>
            </a:extLst>
          </p:cNvPr>
          <p:cNvSpPr/>
          <p:nvPr/>
        </p:nvSpPr>
        <p:spPr>
          <a:xfrm>
            <a:off x="0" y="-78227"/>
            <a:ext cx="12192000" cy="7050527"/>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7" name="Group 6">
            <a:extLst>
              <a:ext uri="{FF2B5EF4-FFF2-40B4-BE49-F238E27FC236}">
                <a16:creationId xmlns:a16="http://schemas.microsoft.com/office/drawing/2014/main" id="{16F04D40-A6DE-EB57-0E89-56EBBFE9CB64}"/>
              </a:ext>
            </a:extLst>
          </p:cNvPr>
          <p:cNvGrpSpPr>
            <a:grpSpLocks noChangeAspect="1"/>
          </p:cNvGrpSpPr>
          <p:nvPr/>
        </p:nvGrpSpPr>
        <p:grpSpPr>
          <a:xfrm>
            <a:off x="6954687" y="1145881"/>
            <a:ext cx="3203789" cy="5542655"/>
            <a:chOff x="2944882" y="3162488"/>
            <a:chExt cx="2875272" cy="4974310"/>
          </a:xfrm>
        </p:grpSpPr>
        <p:pic>
          <p:nvPicPr>
            <p:cNvPr id="9" name="Picture 8" descr="A screenshot of a chat&#10;&#10;AI-generated content may be incorrect.">
              <a:extLst>
                <a:ext uri="{FF2B5EF4-FFF2-40B4-BE49-F238E27FC236}">
                  <a16:creationId xmlns:a16="http://schemas.microsoft.com/office/drawing/2014/main" id="{9B8ABFAC-26E6-50A5-4973-1A789F4441C7}"/>
                </a:ext>
              </a:extLst>
            </p:cNvPr>
            <p:cNvPicPr>
              <a:picLocks noChangeAspect="1"/>
            </p:cNvPicPr>
            <p:nvPr/>
          </p:nvPicPr>
          <p:blipFill>
            <a:blip r:embed="rId4"/>
            <a:stretch>
              <a:fillRect/>
            </a:stretch>
          </p:blipFill>
          <p:spPr>
            <a:xfrm>
              <a:off x="2994836" y="3162488"/>
              <a:ext cx="2752410" cy="4893173"/>
            </a:xfrm>
            <a:prstGeom prst="rect">
              <a:avLst/>
            </a:prstGeom>
          </p:spPr>
        </p:pic>
        <p:pic>
          <p:nvPicPr>
            <p:cNvPr id="10" name="Picture 9" descr="A cell phone with a black background&#10;&#10;Description automatically generated">
              <a:extLst>
                <a:ext uri="{FF2B5EF4-FFF2-40B4-BE49-F238E27FC236}">
                  <a16:creationId xmlns:a16="http://schemas.microsoft.com/office/drawing/2014/main" id="{63175858-2B67-65EE-2F02-8413C4E39FBF}"/>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944882" y="3282039"/>
              <a:ext cx="2875272" cy="4854759"/>
            </a:xfrm>
            <a:prstGeom prst="rect">
              <a:avLst/>
            </a:prstGeom>
          </p:spPr>
        </p:pic>
      </p:grpSp>
      <p:pic>
        <p:nvPicPr>
          <p:cNvPr id="16" name="Picture 15">
            <a:extLst>
              <a:ext uri="{FF2B5EF4-FFF2-40B4-BE49-F238E27FC236}">
                <a16:creationId xmlns:a16="http://schemas.microsoft.com/office/drawing/2014/main" id="{94993E83-3188-1EC4-5B62-3FDB17E59275}"/>
              </a:ext>
            </a:extLst>
          </p:cNvPr>
          <p:cNvPicPr>
            <a:picLocks noChangeAspect="1"/>
          </p:cNvPicPr>
          <p:nvPr/>
        </p:nvPicPr>
        <p:blipFill>
          <a:blip r:embed="rId6"/>
          <a:stretch>
            <a:fillRect/>
          </a:stretch>
        </p:blipFill>
        <p:spPr>
          <a:xfrm>
            <a:off x="-90026" y="317447"/>
            <a:ext cx="3519026" cy="461519"/>
          </a:xfrm>
          <a:prstGeom prst="roundRect">
            <a:avLst>
              <a:gd name="adj" fmla="val 8976"/>
            </a:avLst>
          </a:prstGeom>
        </p:spPr>
      </p:pic>
      <p:sp>
        <p:nvSpPr>
          <p:cNvPr id="17" name="TextBox 16">
            <a:extLst>
              <a:ext uri="{FF2B5EF4-FFF2-40B4-BE49-F238E27FC236}">
                <a16:creationId xmlns:a16="http://schemas.microsoft.com/office/drawing/2014/main" id="{BDA48AE2-6B6E-FA1A-7111-4DBE588A1569}"/>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AI INSIDE TRACK</a:t>
            </a:r>
          </a:p>
        </p:txBody>
      </p:sp>
      <p:sp>
        <p:nvSpPr>
          <p:cNvPr id="2" name="Rectangle 1">
            <a:extLst>
              <a:ext uri="{FF2B5EF4-FFF2-40B4-BE49-F238E27FC236}">
                <a16:creationId xmlns:a16="http://schemas.microsoft.com/office/drawing/2014/main" id="{94B4CA62-0901-00C8-8DF4-9AE21BB6954F}"/>
              </a:ext>
            </a:extLst>
          </p:cNvPr>
          <p:cNvSpPr/>
          <p:nvPr/>
        </p:nvSpPr>
        <p:spPr>
          <a:xfrm rot="10800000">
            <a:off x="978357" y="4665362"/>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 name="TextBox 2">
            <a:extLst>
              <a:ext uri="{FF2B5EF4-FFF2-40B4-BE49-F238E27FC236}">
                <a16:creationId xmlns:a16="http://schemas.microsoft.com/office/drawing/2014/main" id="{E7FAF29B-D33F-56B7-F8DD-04C6B239B271}"/>
              </a:ext>
            </a:extLst>
          </p:cNvPr>
          <p:cNvSpPr txBox="1"/>
          <p:nvPr/>
        </p:nvSpPr>
        <p:spPr>
          <a:xfrm>
            <a:off x="947170" y="1145881"/>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AI THAT POWERS EVERY INTERACTION</a:t>
            </a:r>
          </a:p>
        </p:txBody>
      </p:sp>
      <p:sp>
        <p:nvSpPr>
          <p:cNvPr id="13" name="TextBox 12">
            <a:extLst>
              <a:ext uri="{FF2B5EF4-FFF2-40B4-BE49-F238E27FC236}">
                <a16:creationId xmlns:a16="http://schemas.microsoft.com/office/drawing/2014/main" id="{E2E26A1C-966C-9AA9-E37E-6AAA6BC17E96}"/>
              </a:ext>
            </a:extLst>
          </p:cNvPr>
          <p:cNvSpPr txBox="1"/>
          <p:nvPr/>
        </p:nvSpPr>
        <p:spPr>
          <a:xfrm>
            <a:off x="947170" y="1599630"/>
            <a:ext cx="4138294" cy="276998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AI assistants should deliver personalized experience in your brand voice</a:t>
            </a:r>
          </a:p>
        </p:txBody>
      </p:sp>
      <p:grpSp>
        <p:nvGrpSpPr>
          <p:cNvPr id="24" name="Group 23">
            <a:extLst>
              <a:ext uri="{FF2B5EF4-FFF2-40B4-BE49-F238E27FC236}">
                <a16:creationId xmlns:a16="http://schemas.microsoft.com/office/drawing/2014/main" id="{462AC1CE-C818-A2F4-73B1-CBB368FD51E2}"/>
              </a:ext>
            </a:extLst>
          </p:cNvPr>
          <p:cNvGrpSpPr/>
          <p:nvPr/>
        </p:nvGrpSpPr>
        <p:grpSpPr>
          <a:xfrm>
            <a:off x="5682471" y="1986386"/>
            <a:ext cx="1994442" cy="1026358"/>
            <a:chOff x="5624897" y="4065216"/>
            <a:chExt cx="2435194" cy="1253174"/>
          </a:xfrm>
        </p:grpSpPr>
        <p:grpSp>
          <p:nvGrpSpPr>
            <p:cNvPr id="26" name="Group 25">
              <a:extLst>
                <a:ext uri="{FF2B5EF4-FFF2-40B4-BE49-F238E27FC236}">
                  <a16:creationId xmlns:a16="http://schemas.microsoft.com/office/drawing/2014/main" id="{E2C31556-B4F2-2BE8-0680-00D174B93558}"/>
                </a:ext>
              </a:extLst>
            </p:cNvPr>
            <p:cNvGrpSpPr/>
            <p:nvPr/>
          </p:nvGrpSpPr>
          <p:grpSpPr>
            <a:xfrm>
              <a:off x="5624897" y="4065216"/>
              <a:ext cx="2435194" cy="1253174"/>
              <a:chOff x="5624897" y="4065216"/>
              <a:chExt cx="2435194" cy="1253174"/>
            </a:xfrm>
          </p:grpSpPr>
          <p:sp>
            <p:nvSpPr>
              <p:cNvPr id="28" name="Rounded Rectangle 38">
                <a:extLst>
                  <a:ext uri="{FF2B5EF4-FFF2-40B4-BE49-F238E27FC236}">
                    <a16:creationId xmlns:a16="http://schemas.microsoft.com/office/drawing/2014/main" id="{6B1DBED3-2A8C-C541-7C8D-E1A2EF7062B2}"/>
                  </a:ext>
                </a:extLst>
              </p:cNvPr>
              <p:cNvSpPr/>
              <p:nvPr/>
            </p:nvSpPr>
            <p:spPr>
              <a:xfrm>
                <a:off x="5624897" y="4065216"/>
                <a:ext cx="2435194" cy="1253174"/>
              </a:xfrm>
              <a:prstGeom prst="roundRect">
                <a:avLst>
                  <a:gd name="adj" fmla="val 7530"/>
                </a:avLst>
              </a:prstGeom>
              <a:solidFill>
                <a:srgbClr val="FBFBFB">
                  <a:alpha val="90000"/>
                </a:srgbClr>
              </a:solidFill>
              <a:ln w="6350">
                <a:solidFill>
                  <a:schemeClr val="bg2"/>
                </a:solidFill>
              </a:ln>
              <a:effectLst>
                <a:outerShdw blurRad="338939" dist="327600" dir="5400000" sx="80000" sy="80000" algn="ctr" rotWithShape="0">
                  <a:srgbClr val="7030A0">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TextBox 28">
                <a:extLst>
                  <a:ext uri="{FF2B5EF4-FFF2-40B4-BE49-F238E27FC236}">
                    <a16:creationId xmlns:a16="http://schemas.microsoft.com/office/drawing/2014/main" id="{D21002C9-B2BE-AFB5-5B4D-9D05C2B793FE}"/>
                  </a:ext>
                </a:extLst>
              </p:cNvPr>
              <p:cNvSpPr txBox="1"/>
              <p:nvPr/>
            </p:nvSpPr>
            <p:spPr>
              <a:xfrm>
                <a:off x="5837994" y="4196390"/>
                <a:ext cx="2194771" cy="430887"/>
              </a:xfrm>
              <a:prstGeom prst="rect">
                <a:avLst/>
              </a:prstGeom>
              <a:noFill/>
            </p:spPr>
            <p:txBody>
              <a:bodyPr wrap="square" lIns="0" rIns="0" rtlCol="0">
                <a:spAutoFit/>
              </a:bodyPr>
              <a:lstStyle/>
              <a:p>
                <a:pPr algn="l"/>
                <a:r>
                  <a:rPr lang="en-US" sz="1100">
                    <a:solidFill>
                      <a:schemeClr val="tx1">
                        <a:alpha val="70000"/>
                      </a:schemeClr>
                    </a:solidFill>
                  </a:rPr>
                  <a:t>Hey Ava, we have new one bedrooms available for your move-in date!</a:t>
                </a:r>
              </a:p>
            </p:txBody>
          </p:sp>
          <p:sp>
            <p:nvSpPr>
              <p:cNvPr id="30" name="Rounded Rectangle 40">
                <a:extLst>
                  <a:ext uri="{FF2B5EF4-FFF2-40B4-BE49-F238E27FC236}">
                    <a16:creationId xmlns:a16="http://schemas.microsoft.com/office/drawing/2014/main" id="{35ECD022-D9D0-ABA2-9291-A9D5D422E2C1}"/>
                  </a:ext>
                </a:extLst>
              </p:cNvPr>
              <p:cNvSpPr/>
              <p:nvPr/>
            </p:nvSpPr>
            <p:spPr>
              <a:xfrm>
                <a:off x="5824515" y="4969580"/>
                <a:ext cx="1611635" cy="246335"/>
              </a:xfrm>
              <a:prstGeom prst="roundRect">
                <a:avLst>
                  <a:gd name="adj" fmla="val 50000"/>
                </a:avLst>
              </a:prstGeom>
              <a:solidFill>
                <a:schemeClr val="bg1"/>
              </a:solidFill>
              <a:ln w="6350">
                <a:gradFill flip="none" rotWithShape="1">
                  <a:gsLst>
                    <a:gs pos="0">
                      <a:srgbClr val="7030A0"/>
                    </a:gs>
                    <a:gs pos="100000">
                      <a:schemeClr val="accent4"/>
                    </a:gs>
                  </a:gsLst>
                  <a:lin ang="54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700">
                    <a:solidFill>
                      <a:schemeClr val="bg1">
                        <a:lumMod val="65000"/>
                      </a:schemeClr>
                    </a:solidFill>
                  </a:rPr>
                  <a:t>NEW AVAILABILITY NUDGE</a:t>
                </a:r>
              </a:p>
            </p:txBody>
          </p:sp>
        </p:grpSp>
        <p:sp>
          <p:nvSpPr>
            <p:cNvPr id="27" name="Shape 3653">
              <a:extLst>
                <a:ext uri="{FF2B5EF4-FFF2-40B4-BE49-F238E27FC236}">
                  <a16:creationId xmlns:a16="http://schemas.microsoft.com/office/drawing/2014/main" id="{05C8C8F2-0E34-C97F-81C7-B54E9CA4BDC5}"/>
                </a:ext>
              </a:extLst>
            </p:cNvPr>
            <p:cNvSpPr/>
            <p:nvPr/>
          </p:nvSpPr>
          <p:spPr>
            <a:xfrm>
              <a:off x="5877389" y="5042126"/>
              <a:ext cx="99172" cy="99173"/>
            </a:xfrm>
            <a:custGeom>
              <a:avLst/>
              <a:gdLst/>
              <a:ahLst/>
              <a:cxnLst>
                <a:cxn ang="0">
                  <a:pos x="wd2" y="hd2"/>
                </a:cxn>
                <a:cxn ang="5400000">
                  <a:pos x="wd2" y="hd2"/>
                </a:cxn>
                <a:cxn ang="10800000">
                  <a:pos x="wd2" y="hd2"/>
                </a:cxn>
                <a:cxn ang="16200000">
                  <a:pos x="wd2" y="hd2"/>
                </a:cxn>
              </a:cxnLst>
              <a:rect l="0" t="0" r="r" b="b"/>
              <a:pathLst>
                <a:path w="21600" h="21600" extrusionOk="0">
                  <a:moveTo>
                    <a:pt x="9445" y="15886"/>
                  </a:moveTo>
                  <a:lnTo>
                    <a:pt x="10478" y="18984"/>
                  </a:lnTo>
                  <a:lnTo>
                    <a:pt x="7944" y="17126"/>
                  </a:lnTo>
                  <a:lnTo>
                    <a:pt x="7364" y="16700"/>
                  </a:lnTo>
                  <a:lnTo>
                    <a:pt x="6783" y="17126"/>
                  </a:lnTo>
                  <a:lnTo>
                    <a:pt x="4249" y="18984"/>
                  </a:lnTo>
                  <a:lnTo>
                    <a:pt x="5283" y="15886"/>
                  </a:lnTo>
                  <a:lnTo>
                    <a:pt x="5505" y="15220"/>
                  </a:lnTo>
                  <a:lnTo>
                    <a:pt x="4946" y="14794"/>
                  </a:lnTo>
                  <a:lnTo>
                    <a:pt x="2908" y="13241"/>
                  </a:lnTo>
                  <a:lnTo>
                    <a:pt x="6037" y="13241"/>
                  </a:lnTo>
                  <a:lnTo>
                    <a:pt x="6275" y="12603"/>
                  </a:lnTo>
                  <a:lnTo>
                    <a:pt x="7364" y="9683"/>
                  </a:lnTo>
                  <a:lnTo>
                    <a:pt x="8452" y="12603"/>
                  </a:lnTo>
                  <a:lnTo>
                    <a:pt x="8690" y="13241"/>
                  </a:lnTo>
                  <a:lnTo>
                    <a:pt x="11820" y="13241"/>
                  </a:lnTo>
                  <a:lnTo>
                    <a:pt x="9781" y="14794"/>
                  </a:lnTo>
                  <a:lnTo>
                    <a:pt x="9223" y="15220"/>
                  </a:lnTo>
                  <a:cubicBezTo>
                    <a:pt x="9223" y="15220"/>
                    <a:pt x="9445" y="15886"/>
                    <a:pt x="9445" y="15886"/>
                  </a:cubicBezTo>
                  <a:close/>
                  <a:moveTo>
                    <a:pt x="9372" y="12259"/>
                  </a:moveTo>
                  <a:lnTo>
                    <a:pt x="7364" y="6873"/>
                  </a:lnTo>
                  <a:lnTo>
                    <a:pt x="5355" y="12259"/>
                  </a:lnTo>
                  <a:lnTo>
                    <a:pt x="0" y="12259"/>
                  </a:lnTo>
                  <a:lnTo>
                    <a:pt x="4351" y="15575"/>
                  </a:lnTo>
                  <a:lnTo>
                    <a:pt x="2343" y="21600"/>
                  </a:lnTo>
                  <a:lnTo>
                    <a:pt x="7364" y="17918"/>
                  </a:lnTo>
                  <a:lnTo>
                    <a:pt x="12384" y="21600"/>
                  </a:lnTo>
                  <a:lnTo>
                    <a:pt x="10376" y="15575"/>
                  </a:lnTo>
                  <a:lnTo>
                    <a:pt x="14727" y="12259"/>
                  </a:lnTo>
                  <a:cubicBezTo>
                    <a:pt x="14727" y="12259"/>
                    <a:pt x="9372" y="12259"/>
                    <a:pt x="9372" y="12259"/>
                  </a:cubicBezTo>
                  <a:close/>
                  <a:moveTo>
                    <a:pt x="16781" y="7309"/>
                  </a:moveTo>
                  <a:lnTo>
                    <a:pt x="16200" y="6883"/>
                  </a:lnTo>
                  <a:lnTo>
                    <a:pt x="15619" y="7309"/>
                  </a:lnTo>
                  <a:lnTo>
                    <a:pt x="14426" y="8184"/>
                  </a:lnTo>
                  <a:lnTo>
                    <a:pt x="14922" y="6693"/>
                  </a:lnTo>
                  <a:lnTo>
                    <a:pt x="15143" y="6031"/>
                  </a:lnTo>
                  <a:lnTo>
                    <a:pt x="14590" y="5605"/>
                  </a:lnTo>
                  <a:lnTo>
                    <a:pt x="13682" y="4905"/>
                  </a:lnTo>
                  <a:lnTo>
                    <a:pt x="15408" y="4905"/>
                  </a:lnTo>
                  <a:lnTo>
                    <a:pt x="15647" y="4268"/>
                  </a:lnTo>
                  <a:lnTo>
                    <a:pt x="16200" y="2793"/>
                  </a:lnTo>
                  <a:lnTo>
                    <a:pt x="16754" y="4268"/>
                  </a:lnTo>
                  <a:lnTo>
                    <a:pt x="16992" y="4905"/>
                  </a:lnTo>
                  <a:lnTo>
                    <a:pt x="18718" y="4905"/>
                  </a:lnTo>
                  <a:lnTo>
                    <a:pt x="17810" y="5605"/>
                  </a:lnTo>
                  <a:lnTo>
                    <a:pt x="17257" y="6031"/>
                  </a:lnTo>
                  <a:lnTo>
                    <a:pt x="17478" y="6693"/>
                  </a:lnTo>
                  <a:lnTo>
                    <a:pt x="17975" y="8184"/>
                  </a:lnTo>
                  <a:cubicBezTo>
                    <a:pt x="17975" y="8184"/>
                    <a:pt x="16781" y="7309"/>
                    <a:pt x="16781" y="7309"/>
                  </a:cubicBezTo>
                  <a:close/>
                  <a:moveTo>
                    <a:pt x="21600" y="3922"/>
                  </a:moveTo>
                  <a:lnTo>
                    <a:pt x="17673" y="3922"/>
                  </a:lnTo>
                  <a:lnTo>
                    <a:pt x="16200" y="0"/>
                  </a:lnTo>
                  <a:lnTo>
                    <a:pt x="14727" y="3922"/>
                  </a:lnTo>
                  <a:lnTo>
                    <a:pt x="10800" y="3922"/>
                  </a:lnTo>
                  <a:lnTo>
                    <a:pt x="13991" y="6383"/>
                  </a:lnTo>
                  <a:lnTo>
                    <a:pt x="12518" y="10800"/>
                  </a:lnTo>
                  <a:lnTo>
                    <a:pt x="16200" y="8100"/>
                  </a:lnTo>
                  <a:lnTo>
                    <a:pt x="19882" y="10800"/>
                  </a:lnTo>
                  <a:lnTo>
                    <a:pt x="18409" y="6383"/>
                  </a:lnTo>
                  <a:cubicBezTo>
                    <a:pt x="18409" y="6383"/>
                    <a:pt x="21600" y="3922"/>
                    <a:pt x="21600" y="3922"/>
                  </a:cubicBezTo>
                  <a:close/>
                </a:path>
              </a:pathLst>
            </a:custGeom>
            <a:solidFill>
              <a:schemeClr val="tx1"/>
            </a:solidFill>
            <a:ln w="12700">
              <a:miter lim="400000"/>
            </a:ln>
          </p:spPr>
          <p:txBody>
            <a:bodyPr lIns="38100" tIns="38100" rIns="38100" bIns="38100" anchor="ctr"/>
            <a:lstStyle/>
            <a:p>
              <a:endParaRPr>
                <a:solidFill>
                  <a:prstClr val="black"/>
                </a:solidFill>
              </a:endParaRPr>
            </a:p>
          </p:txBody>
        </p:sp>
      </p:grpSp>
      <p:grpSp>
        <p:nvGrpSpPr>
          <p:cNvPr id="12" name="Group 11">
            <a:extLst>
              <a:ext uri="{FF2B5EF4-FFF2-40B4-BE49-F238E27FC236}">
                <a16:creationId xmlns:a16="http://schemas.microsoft.com/office/drawing/2014/main" id="{8E132E1D-272F-FFDE-DD4F-C6B557482D0C}"/>
              </a:ext>
            </a:extLst>
          </p:cNvPr>
          <p:cNvGrpSpPr/>
          <p:nvPr/>
        </p:nvGrpSpPr>
        <p:grpSpPr>
          <a:xfrm>
            <a:off x="8876239" y="1065458"/>
            <a:ext cx="2326046" cy="920928"/>
            <a:chOff x="5734045" y="2538384"/>
            <a:chExt cx="2326046" cy="920928"/>
          </a:xfrm>
        </p:grpSpPr>
        <p:grpSp>
          <p:nvGrpSpPr>
            <p:cNvPr id="14" name="Group 13">
              <a:extLst>
                <a:ext uri="{FF2B5EF4-FFF2-40B4-BE49-F238E27FC236}">
                  <a16:creationId xmlns:a16="http://schemas.microsoft.com/office/drawing/2014/main" id="{72974DBC-FEF9-2B44-ADBC-4D82B9AD002F}"/>
                </a:ext>
              </a:extLst>
            </p:cNvPr>
            <p:cNvGrpSpPr/>
            <p:nvPr/>
          </p:nvGrpSpPr>
          <p:grpSpPr>
            <a:xfrm>
              <a:off x="5734045" y="2538384"/>
              <a:ext cx="2326046" cy="920928"/>
              <a:chOff x="5734045" y="2538384"/>
              <a:chExt cx="2326046" cy="920928"/>
            </a:xfrm>
          </p:grpSpPr>
          <p:sp>
            <p:nvSpPr>
              <p:cNvPr id="20" name="Rounded Rectangle 30">
                <a:extLst>
                  <a:ext uri="{FF2B5EF4-FFF2-40B4-BE49-F238E27FC236}">
                    <a16:creationId xmlns:a16="http://schemas.microsoft.com/office/drawing/2014/main" id="{9FFBBCEB-0C5D-BC92-736C-B90EAD56327A}"/>
                  </a:ext>
                </a:extLst>
              </p:cNvPr>
              <p:cNvSpPr/>
              <p:nvPr/>
            </p:nvSpPr>
            <p:spPr>
              <a:xfrm>
                <a:off x="5734045" y="2538384"/>
                <a:ext cx="2326046" cy="920928"/>
              </a:xfrm>
              <a:prstGeom prst="roundRect">
                <a:avLst>
                  <a:gd name="adj" fmla="val 7530"/>
                </a:avLst>
              </a:prstGeom>
              <a:solidFill>
                <a:srgbClr val="FBFBFB">
                  <a:alpha val="90000"/>
                </a:srgbClr>
              </a:solidFill>
              <a:ln w="6350">
                <a:solidFill>
                  <a:schemeClr val="bg2"/>
                </a:solidFill>
              </a:ln>
              <a:effectLst>
                <a:outerShdw blurRad="338939" dist="327600" dir="5400000" sx="80000" sy="80000" algn="ctr" rotWithShape="0">
                  <a:srgbClr val="7030A0">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TextBox 20">
                <a:extLst>
                  <a:ext uri="{FF2B5EF4-FFF2-40B4-BE49-F238E27FC236}">
                    <a16:creationId xmlns:a16="http://schemas.microsoft.com/office/drawing/2014/main" id="{C8C79913-3ECB-CDC0-309C-7A467115ADE3}"/>
                  </a:ext>
                </a:extLst>
              </p:cNvPr>
              <p:cNvSpPr txBox="1"/>
              <p:nvPr/>
            </p:nvSpPr>
            <p:spPr>
              <a:xfrm>
                <a:off x="5865320" y="2710505"/>
                <a:ext cx="2194771" cy="430887"/>
              </a:xfrm>
              <a:prstGeom prst="rect">
                <a:avLst/>
              </a:prstGeom>
              <a:noFill/>
            </p:spPr>
            <p:txBody>
              <a:bodyPr wrap="square" lIns="0" rIns="0" rtlCol="0">
                <a:spAutoFit/>
              </a:bodyPr>
              <a:lstStyle/>
              <a:p>
                <a:pPr algn="l"/>
                <a:r>
                  <a:rPr lang="en-US" sz="1100">
                    <a:solidFill>
                      <a:schemeClr val="tx1">
                        <a:alpha val="70000"/>
                      </a:schemeClr>
                    </a:solidFill>
                  </a:rPr>
                  <a:t>Hey Brian, you are all set for your appointment tomorrow at 3:15pm.</a:t>
                </a:r>
              </a:p>
            </p:txBody>
          </p:sp>
          <p:sp>
            <p:nvSpPr>
              <p:cNvPr id="22" name="Rounded Rectangle 28">
                <a:extLst>
                  <a:ext uri="{FF2B5EF4-FFF2-40B4-BE49-F238E27FC236}">
                    <a16:creationId xmlns:a16="http://schemas.microsoft.com/office/drawing/2014/main" id="{2BAE900F-4E12-99A7-47DD-0C36E4B5FCA6}"/>
                  </a:ext>
                </a:extLst>
              </p:cNvPr>
              <p:cNvSpPr/>
              <p:nvPr/>
            </p:nvSpPr>
            <p:spPr>
              <a:xfrm>
                <a:off x="5824515" y="3203526"/>
                <a:ext cx="1215929" cy="153309"/>
              </a:xfrm>
              <a:prstGeom prst="roundRect">
                <a:avLst>
                  <a:gd name="adj" fmla="val 50000"/>
                </a:avLst>
              </a:prstGeom>
              <a:solidFill>
                <a:schemeClr val="bg1"/>
              </a:solidFill>
              <a:ln w="6350">
                <a:gradFill flip="none" rotWithShape="1">
                  <a:gsLst>
                    <a:gs pos="0">
                      <a:srgbClr val="7030A0"/>
                    </a:gs>
                    <a:gs pos="100000">
                      <a:schemeClr val="accent4"/>
                    </a:gs>
                  </a:gsLst>
                  <a:lin ang="54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700">
                    <a:solidFill>
                      <a:schemeClr val="bg1">
                        <a:lumMod val="65000"/>
                      </a:schemeClr>
                    </a:solidFill>
                  </a:rPr>
                  <a:t>TOUR REMINDER</a:t>
                </a:r>
              </a:p>
            </p:txBody>
          </p:sp>
        </p:grpSp>
        <p:sp>
          <p:nvSpPr>
            <p:cNvPr id="18" name="Shape 3629">
              <a:extLst>
                <a:ext uri="{FF2B5EF4-FFF2-40B4-BE49-F238E27FC236}">
                  <a16:creationId xmlns:a16="http://schemas.microsoft.com/office/drawing/2014/main" id="{6D1963A3-F711-B269-51CC-B045D8F954BB}"/>
                </a:ext>
              </a:extLst>
            </p:cNvPr>
            <p:cNvSpPr/>
            <p:nvPr/>
          </p:nvSpPr>
          <p:spPr>
            <a:xfrm>
              <a:off x="5877378" y="3239356"/>
              <a:ext cx="85921" cy="85921"/>
            </a:xfrm>
            <a:custGeom>
              <a:avLst/>
              <a:gdLst/>
              <a:ahLst/>
              <a:cxnLst>
                <a:cxn ang="0">
                  <a:pos x="wd2" y="hd2"/>
                </a:cxn>
                <a:cxn ang="5400000">
                  <a:pos x="wd2" y="hd2"/>
                </a:cxn>
                <a:cxn ang="10800000">
                  <a:pos x="wd2" y="hd2"/>
                </a:cxn>
                <a:cxn ang="16200000">
                  <a:pos x="wd2" y="hd2"/>
                </a:cxn>
              </a:cxnLst>
              <a:rect l="0" t="0" r="r" b="b"/>
              <a:pathLst>
                <a:path w="21600" h="21600" extrusionOk="0">
                  <a:moveTo>
                    <a:pt x="10800" y="20618"/>
                  </a:moveTo>
                  <a:cubicBezTo>
                    <a:pt x="5377" y="20618"/>
                    <a:pt x="982" y="16223"/>
                    <a:pt x="982" y="10800"/>
                  </a:cubicBezTo>
                  <a:cubicBezTo>
                    <a:pt x="982" y="5377"/>
                    <a:pt x="5377" y="982"/>
                    <a:pt x="10800" y="982"/>
                  </a:cubicBezTo>
                  <a:cubicBezTo>
                    <a:pt x="16223" y="982"/>
                    <a:pt x="20618" y="5377"/>
                    <a:pt x="20618" y="10800"/>
                  </a:cubicBezTo>
                  <a:cubicBezTo>
                    <a:pt x="20618" y="16223"/>
                    <a:pt x="16223" y="20618"/>
                    <a:pt x="10800" y="20618"/>
                  </a:cubicBezTo>
                  <a:moveTo>
                    <a:pt x="10800" y="0"/>
                  </a:moveTo>
                  <a:cubicBezTo>
                    <a:pt x="4836" y="0"/>
                    <a:pt x="0" y="4836"/>
                    <a:pt x="0" y="10800"/>
                  </a:cubicBezTo>
                  <a:cubicBezTo>
                    <a:pt x="0" y="16765"/>
                    <a:pt x="4836" y="21600"/>
                    <a:pt x="10800" y="21600"/>
                  </a:cubicBezTo>
                  <a:cubicBezTo>
                    <a:pt x="16764" y="21600"/>
                    <a:pt x="21600" y="16765"/>
                    <a:pt x="21600" y="10800"/>
                  </a:cubicBezTo>
                  <a:cubicBezTo>
                    <a:pt x="21600" y="4836"/>
                    <a:pt x="16764" y="0"/>
                    <a:pt x="10800" y="0"/>
                  </a:cubicBezTo>
                  <a:moveTo>
                    <a:pt x="11874" y="5396"/>
                  </a:moveTo>
                  <a:cubicBezTo>
                    <a:pt x="11493" y="5396"/>
                    <a:pt x="11166" y="5519"/>
                    <a:pt x="10894" y="5766"/>
                  </a:cubicBezTo>
                  <a:cubicBezTo>
                    <a:pt x="10621" y="6013"/>
                    <a:pt x="10484" y="6310"/>
                    <a:pt x="10484" y="6658"/>
                  </a:cubicBezTo>
                  <a:cubicBezTo>
                    <a:pt x="10484" y="7005"/>
                    <a:pt x="10621" y="7301"/>
                    <a:pt x="10894" y="7545"/>
                  </a:cubicBezTo>
                  <a:cubicBezTo>
                    <a:pt x="11166" y="7790"/>
                    <a:pt x="11493" y="7912"/>
                    <a:pt x="11874" y="7912"/>
                  </a:cubicBezTo>
                  <a:cubicBezTo>
                    <a:pt x="12255" y="7912"/>
                    <a:pt x="12581" y="7790"/>
                    <a:pt x="12852" y="7545"/>
                  </a:cubicBezTo>
                  <a:cubicBezTo>
                    <a:pt x="13122" y="7301"/>
                    <a:pt x="13257" y="7005"/>
                    <a:pt x="13257" y="6658"/>
                  </a:cubicBezTo>
                  <a:cubicBezTo>
                    <a:pt x="13257" y="6310"/>
                    <a:pt x="13122" y="6013"/>
                    <a:pt x="12852" y="5766"/>
                  </a:cubicBezTo>
                  <a:cubicBezTo>
                    <a:pt x="12581" y="5519"/>
                    <a:pt x="12255" y="5396"/>
                    <a:pt x="11874" y="5396"/>
                  </a:cubicBezTo>
                  <a:moveTo>
                    <a:pt x="12242" y="15228"/>
                  </a:moveTo>
                  <a:cubicBezTo>
                    <a:pt x="11942" y="15228"/>
                    <a:pt x="11730" y="15180"/>
                    <a:pt x="11608" y="15083"/>
                  </a:cubicBezTo>
                  <a:cubicBezTo>
                    <a:pt x="11486" y="14987"/>
                    <a:pt x="11425" y="14807"/>
                    <a:pt x="11425" y="14542"/>
                  </a:cubicBezTo>
                  <a:cubicBezTo>
                    <a:pt x="11425" y="14436"/>
                    <a:pt x="11444" y="14281"/>
                    <a:pt x="11482" y="14076"/>
                  </a:cubicBezTo>
                  <a:cubicBezTo>
                    <a:pt x="11519" y="13870"/>
                    <a:pt x="11562" y="13687"/>
                    <a:pt x="11609" y="13527"/>
                  </a:cubicBezTo>
                  <a:lnTo>
                    <a:pt x="12189" y="11532"/>
                  </a:lnTo>
                  <a:cubicBezTo>
                    <a:pt x="12246" y="11349"/>
                    <a:pt x="12284" y="11148"/>
                    <a:pt x="12306" y="10929"/>
                  </a:cubicBezTo>
                  <a:cubicBezTo>
                    <a:pt x="12327" y="10709"/>
                    <a:pt x="12337" y="10557"/>
                    <a:pt x="12337" y="10469"/>
                  </a:cubicBezTo>
                  <a:cubicBezTo>
                    <a:pt x="12337" y="10049"/>
                    <a:pt x="12185" y="9707"/>
                    <a:pt x="11882" y="9444"/>
                  </a:cubicBezTo>
                  <a:cubicBezTo>
                    <a:pt x="11578" y="9182"/>
                    <a:pt x="11146" y="9050"/>
                    <a:pt x="10586" y="9050"/>
                  </a:cubicBezTo>
                  <a:cubicBezTo>
                    <a:pt x="10275" y="9050"/>
                    <a:pt x="9945" y="9104"/>
                    <a:pt x="9597" y="9211"/>
                  </a:cubicBezTo>
                  <a:cubicBezTo>
                    <a:pt x="9248" y="9319"/>
                    <a:pt x="8884" y="9448"/>
                    <a:pt x="8502" y="9599"/>
                  </a:cubicBezTo>
                  <a:lnTo>
                    <a:pt x="8347" y="10216"/>
                  </a:lnTo>
                  <a:cubicBezTo>
                    <a:pt x="8460" y="10175"/>
                    <a:pt x="8595" y="10131"/>
                    <a:pt x="8753" y="10085"/>
                  </a:cubicBezTo>
                  <a:cubicBezTo>
                    <a:pt x="8911" y="10040"/>
                    <a:pt x="9066" y="10017"/>
                    <a:pt x="9217" y="10017"/>
                  </a:cubicBezTo>
                  <a:cubicBezTo>
                    <a:pt x="9524" y="10017"/>
                    <a:pt x="9731" y="10068"/>
                    <a:pt x="9839" y="10168"/>
                  </a:cubicBezTo>
                  <a:cubicBezTo>
                    <a:pt x="9948" y="10269"/>
                    <a:pt x="10002" y="10447"/>
                    <a:pt x="10002" y="10703"/>
                  </a:cubicBezTo>
                  <a:cubicBezTo>
                    <a:pt x="10002" y="10844"/>
                    <a:pt x="9985" y="11001"/>
                    <a:pt x="9949" y="11172"/>
                  </a:cubicBezTo>
                  <a:cubicBezTo>
                    <a:pt x="9914" y="11343"/>
                    <a:pt x="9870" y="11526"/>
                    <a:pt x="9818" y="11717"/>
                  </a:cubicBezTo>
                  <a:lnTo>
                    <a:pt x="9235" y="13719"/>
                  </a:lnTo>
                  <a:cubicBezTo>
                    <a:pt x="9184" y="13929"/>
                    <a:pt x="9146" y="14118"/>
                    <a:pt x="9123" y="14285"/>
                  </a:cubicBezTo>
                  <a:cubicBezTo>
                    <a:pt x="9100" y="14451"/>
                    <a:pt x="9088" y="14615"/>
                    <a:pt x="9088" y="14775"/>
                  </a:cubicBezTo>
                  <a:cubicBezTo>
                    <a:pt x="9088" y="15186"/>
                    <a:pt x="9244" y="15526"/>
                    <a:pt x="9556" y="15793"/>
                  </a:cubicBezTo>
                  <a:cubicBezTo>
                    <a:pt x="9869" y="16060"/>
                    <a:pt x="10308" y="16194"/>
                    <a:pt x="10872" y="16194"/>
                  </a:cubicBezTo>
                  <a:cubicBezTo>
                    <a:pt x="11239" y="16194"/>
                    <a:pt x="11561" y="16147"/>
                    <a:pt x="11839" y="16053"/>
                  </a:cubicBezTo>
                  <a:cubicBezTo>
                    <a:pt x="12117" y="15960"/>
                    <a:pt x="12488" y="15824"/>
                    <a:pt x="12954" y="15645"/>
                  </a:cubicBezTo>
                  <a:lnTo>
                    <a:pt x="13109" y="15028"/>
                  </a:lnTo>
                  <a:cubicBezTo>
                    <a:pt x="13029" y="15065"/>
                    <a:pt x="12900" y="15107"/>
                    <a:pt x="12721" y="15155"/>
                  </a:cubicBezTo>
                  <a:cubicBezTo>
                    <a:pt x="12543" y="15204"/>
                    <a:pt x="12383" y="15228"/>
                    <a:pt x="12242" y="15228"/>
                  </a:cubicBezTo>
                </a:path>
              </a:pathLst>
            </a:custGeom>
            <a:solidFill>
              <a:schemeClr val="tx1"/>
            </a:solidFill>
            <a:ln w="12700">
              <a:miter lim="400000"/>
            </a:ln>
          </p:spPr>
          <p:txBody>
            <a:bodyPr lIns="38100" tIns="38100" rIns="38100" bIns="38100" anchor="ctr"/>
            <a:lstStyle/>
            <a:p>
              <a:endParaRPr>
                <a:solidFill>
                  <a:prstClr val="black"/>
                </a:solidFill>
              </a:endParaRPr>
            </a:p>
          </p:txBody>
        </p:sp>
      </p:grpSp>
      <p:grpSp>
        <p:nvGrpSpPr>
          <p:cNvPr id="32" name="Group 31">
            <a:extLst>
              <a:ext uri="{FF2B5EF4-FFF2-40B4-BE49-F238E27FC236}">
                <a16:creationId xmlns:a16="http://schemas.microsoft.com/office/drawing/2014/main" id="{8C54B56A-6DA5-EDA3-9B68-324C3BC46364}"/>
              </a:ext>
            </a:extLst>
          </p:cNvPr>
          <p:cNvGrpSpPr/>
          <p:nvPr/>
        </p:nvGrpSpPr>
        <p:grpSpPr>
          <a:xfrm>
            <a:off x="9505188" y="3773926"/>
            <a:ext cx="1792702" cy="611426"/>
            <a:chOff x="9660786" y="3785195"/>
            <a:chExt cx="1792702" cy="746546"/>
          </a:xfrm>
        </p:grpSpPr>
        <p:grpSp>
          <p:nvGrpSpPr>
            <p:cNvPr id="33" name="Group 32">
              <a:extLst>
                <a:ext uri="{FF2B5EF4-FFF2-40B4-BE49-F238E27FC236}">
                  <a16:creationId xmlns:a16="http://schemas.microsoft.com/office/drawing/2014/main" id="{E4C39C5F-07B8-892C-5427-780C31216A0A}"/>
                </a:ext>
              </a:extLst>
            </p:cNvPr>
            <p:cNvGrpSpPr/>
            <p:nvPr/>
          </p:nvGrpSpPr>
          <p:grpSpPr>
            <a:xfrm>
              <a:off x="9660786" y="3785195"/>
              <a:ext cx="1792702" cy="746546"/>
              <a:chOff x="5779128" y="2707293"/>
              <a:chExt cx="1792702" cy="746546"/>
            </a:xfrm>
          </p:grpSpPr>
          <p:sp>
            <p:nvSpPr>
              <p:cNvPr id="35" name="Rounded Rectangle 33">
                <a:extLst>
                  <a:ext uri="{FF2B5EF4-FFF2-40B4-BE49-F238E27FC236}">
                    <a16:creationId xmlns:a16="http://schemas.microsoft.com/office/drawing/2014/main" id="{AED7441A-CA9B-4209-907C-2E6F3A4742A1}"/>
                  </a:ext>
                </a:extLst>
              </p:cNvPr>
              <p:cNvSpPr/>
              <p:nvPr/>
            </p:nvSpPr>
            <p:spPr>
              <a:xfrm>
                <a:off x="5779128" y="2707293"/>
                <a:ext cx="1792702" cy="746546"/>
              </a:xfrm>
              <a:prstGeom prst="roundRect">
                <a:avLst>
                  <a:gd name="adj" fmla="val 7530"/>
                </a:avLst>
              </a:prstGeom>
              <a:solidFill>
                <a:srgbClr val="FBFBFB">
                  <a:alpha val="90000"/>
                </a:srgbClr>
              </a:solidFill>
              <a:ln w="6350">
                <a:solidFill>
                  <a:schemeClr val="bg2"/>
                </a:solidFill>
              </a:ln>
              <a:effectLst>
                <a:outerShdw blurRad="338939" dist="327600" dir="5400000" sx="80000" sy="80000" algn="ctr" rotWithShape="0">
                  <a:srgbClr val="7030A0">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6" name="TextBox 35">
                <a:extLst>
                  <a:ext uri="{FF2B5EF4-FFF2-40B4-BE49-F238E27FC236}">
                    <a16:creationId xmlns:a16="http://schemas.microsoft.com/office/drawing/2014/main" id="{0540E06D-C999-FB47-F88C-62905D5278E1}"/>
                  </a:ext>
                </a:extLst>
              </p:cNvPr>
              <p:cNvSpPr txBox="1"/>
              <p:nvPr/>
            </p:nvSpPr>
            <p:spPr>
              <a:xfrm>
                <a:off x="5849798" y="2759196"/>
                <a:ext cx="1505718" cy="450951"/>
              </a:xfrm>
              <a:prstGeom prst="rect">
                <a:avLst/>
              </a:prstGeom>
              <a:noFill/>
            </p:spPr>
            <p:txBody>
              <a:bodyPr wrap="square" lIns="0" rIns="0" rtlCol="0">
                <a:spAutoFit/>
              </a:bodyPr>
              <a:lstStyle/>
              <a:p>
                <a:pPr algn="l"/>
                <a:r>
                  <a:rPr lang="en-US" sz="900">
                    <a:solidFill>
                      <a:schemeClr val="tx1">
                        <a:alpha val="70000"/>
                      </a:schemeClr>
                    </a:solidFill>
                  </a:rPr>
                  <a:t>Hey Zoe, we have availabilities for a tour at 1:45 and 2.</a:t>
                </a:r>
              </a:p>
            </p:txBody>
          </p:sp>
          <p:sp>
            <p:nvSpPr>
              <p:cNvPr id="37" name="Rounded Rectangle 35">
                <a:extLst>
                  <a:ext uri="{FF2B5EF4-FFF2-40B4-BE49-F238E27FC236}">
                    <a16:creationId xmlns:a16="http://schemas.microsoft.com/office/drawing/2014/main" id="{ADC36A16-FA08-027C-85BA-FC22C0F4CC29}"/>
                  </a:ext>
                </a:extLst>
              </p:cNvPr>
              <p:cNvSpPr/>
              <p:nvPr/>
            </p:nvSpPr>
            <p:spPr>
              <a:xfrm>
                <a:off x="5833129" y="3203525"/>
                <a:ext cx="812793" cy="153309"/>
              </a:xfrm>
              <a:prstGeom prst="roundRect">
                <a:avLst>
                  <a:gd name="adj" fmla="val 50000"/>
                </a:avLst>
              </a:prstGeom>
              <a:solidFill>
                <a:schemeClr val="bg1"/>
              </a:solidFill>
              <a:ln w="6350">
                <a:gradFill flip="none" rotWithShape="1">
                  <a:gsLst>
                    <a:gs pos="0">
                      <a:srgbClr val="7030A0"/>
                    </a:gs>
                    <a:gs pos="100000">
                      <a:schemeClr val="accent4"/>
                    </a:gs>
                  </a:gsLst>
                  <a:lin ang="54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700">
                    <a:solidFill>
                      <a:schemeClr val="bg1">
                        <a:lumMod val="65000"/>
                      </a:schemeClr>
                    </a:solidFill>
                  </a:rPr>
                  <a:t>EMAIL</a:t>
                </a:r>
              </a:p>
            </p:txBody>
          </p:sp>
        </p:grpSp>
        <p:sp>
          <p:nvSpPr>
            <p:cNvPr id="34" name="Shape 3660">
              <a:extLst>
                <a:ext uri="{FF2B5EF4-FFF2-40B4-BE49-F238E27FC236}">
                  <a16:creationId xmlns:a16="http://schemas.microsoft.com/office/drawing/2014/main" id="{D5B7743B-3395-60C5-771A-7C92F9E0D02B}"/>
                </a:ext>
              </a:extLst>
            </p:cNvPr>
            <p:cNvSpPr/>
            <p:nvPr/>
          </p:nvSpPr>
          <p:spPr>
            <a:xfrm>
              <a:off x="9795084" y="4311312"/>
              <a:ext cx="93541" cy="93541"/>
            </a:xfrm>
            <a:custGeom>
              <a:avLst/>
              <a:gdLst/>
              <a:ahLst/>
              <a:cxnLst>
                <a:cxn ang="0">
                  <a:pos x="wd2" y="hd2"/>
                </a:cxn>
                <a:cxn ang="5400000">
                  <a:pos x="wd2" y="hd2"/>
                </a:cxn>
                <a:cxn ang="10800000">
                  <a:pos x="wd2" y="hd2"/>
                </a:cxn>
                <a:cxn ang="16200000">
                  <a:pos x="wd2" y="hd2"/>
                </a:cxn>
              </a:cxnLst>
              <a:rect l="0" t="0" r="r" b="b"/>
              <a:pathLst>
                <a:path w="21600" h="21600" extrusionOk="0">
                  <a:moveTo>
                    <a:pt x="12281" y="19846"/>
                  </a:moveTo>
                  <a:lnTo>
                    <a:pt x="9413" y="12882"/>
                  </a:lnTo>
                  <a:lnTo>
                    <a:pt x="19655" y="2641"/>
                  </a:lnTo>
                  <a:cubicBezTo>
                    <a:pt x="19655" y="2641"/>
                    <a:pt x="12281" y="19846"/>
                    <a:pt x="12281" y="19846"/>
                  </a:cubicBezTo>
                  <a:close/>
                  <a:moveTo>
                    <a:pt x="1755" y="9320"/>
                  </a:moveTo>
                  <a:lnTo>
                    <a:pt x="18960" y="1945"/>
                  </a:lnTo>
                  <a:lnTo>
                    <a:pt x="8719" y="12187"/>
                  </a:lnTo>
                  <a:cubicBezTo>
                    <a:pt x="8719" y="12187"/>
                    <a:pt x="1755" y="9320"/>
                    <a:pt x="1755" y="9320"/>
                  </a:cubicBezTo>
                  <a:close/>
                  <a:moveTo>
                    <a:pt x="21600" y="491"/>
                  </a:moveTo>
                  <a:cubicBezTo>
                    <a:pt x="21600" y="221"/>
                    <a:pt x="21380" y="0"/>
                    <a:pt x="21109" y="0"/>
                  </a:cubicBezTo>
                  <a:cubicBezTo>
                    <a:pt x="21034" y="0"/>
                    <a:pt x="20964" y="20"/>
                    <a:pt x="20900" y="52"/>
                  </a:cubicBezTo>
                  <a:lnTo>
                    <a:pt x="20898" y="48"/>
                  </a:lnTo>
                  <a:lnTo>
                    <a:pt x="302" y="8875"/>
                  </a:lnTo>
                  <a:cubicBezTo>
                    <a:pt x="301" y="8876"/>
                    <a:pt x="299" y="8876"/>
                    <a:pt x="297" y="8877"/>
                  </a:cubicBezTo>
                  <a:lnTo>
                    <a:pt x="280" y="8884"/>
                  </a:lnTo>
                  <a:lnTo>
                    <a:pt x="281" y="8887"/>
                  </a:lnTo>
                  <a:cubicBezTo>
                    <a:pt x="116" y="8967"/>
                    <a:pt x="0" y="9133"/>
                    <a:pt x="0" y="9327"/>
                  </a:cubicBezTo>
                  <a:cubicBezTo>
                    <a:pt x="0" y="9551"/>
                    <a:pt x="151" y="9732"/>
                    <a:pt x="355" y="9791"/>
                  </a:cubicBezTo>
                  <a:lnTo>
                    <a:pt x="353" y="9799"/>
                  </a:lnTo>
                  <a:lnTo>
                    <a:pt x="8462" y="13138"/>
                  </a:lnTo>
                  <a:lnTo>
                    <a:pt x="11801" y="21248"/>
                  </a:lnTo>
                  <a:lnTo>
                    <a:pt x="11809" y="21245"/>
                  </a:lnTo>
                  <a:cubicBezTo>
                    <a:pt x="11869" y="21449"/>
                    <a:pt x="12050" y="21600"/>
                    <a:pt x="12273" y="21600"/>
                  </a:cubicBezTo>
                  <a:cubicBezTo>
                    <a:pt x="12468" y="21600"/>
                    <a:pt x="12634" y="21484"/>
                    <a:pt x="12713" y="21319"/>
                  </a:cubicBezTo>
                  <a:lnTo>
                    <a:pt x="12716" y="21320"/>
                  </a:lnTo>
                  <a:lnTo>
                    <a:pt x="12723" y="21303"/>
                  </a:lnTo>
                  <a:cubicBezTo>
                    <a:pt x="12724" y="21301"/>
                    <a:pt x="12725" y="21300"/>
                    <a:pt x="12725" y="21298"/>
                  </a:cubicBezTo>
                  <a:lnTo>
                    <a:pt x="21553" y="702"/>
                  </a:lnTo>
                  <a:lnTo>
                    <a:pt x="21547" y="700"/>
                  </a:lnTo>
                  <a:cubicBezTo>
                    <a:pt x="21578" y="637"/>
                    <a:pt x="21600" y="567"/>
                    <a:pt x="21600" y="491"/>
                  </a:cubicBezTo>
                  <a:moveTo>
                    <a:pt x="7855" y="16200"/>
                  </a:moveTo>
                  <a:cubicBezTo>
                    <a:pt x="7719" y="16200"/>
                    <a:pt x="7596" y="16256"/>
                    <a:pt x="7507" y="16344"/>
                  </a:cubicBezTo>
                  <a:lnTo>
                    <a:pt x="6035" y="17817"/>
                  </a:lnTo>
                  <a:cubicBezTo>
                    <a:pt x="5946" y="17906"/>
                    <a:pt x="5891" y="18028"/>
                    <a:pt x="5891" y="18164"/>
                  </a:cubicBezTo>
                  <a:cubicBezTo>
                    <a:pt x="5891" y="18435"/>
                    <a:pt x="6111" y="18655"/>
                    <a:pt x="6382" y="18655"/>
                  </a:cubicBezTo>
                  <a:cubicBezTo>
                    <a:pt x="6517" y="18655"/>
                    <a:pt x="6640" y="18600"/>
                    <a:pt x="6729" y="18511"/>
                  </a:cubicBezTo>
                  <a:lnTo>
                    <a:pt x="8202" y="17038"/>
                  </a:lnTo>
                  <a:cubicBezTo>
                    <a:pt x="8291" y="16950"/>
                    <a:pt x="8345" y="16827"/>
                    <a:pt x="8345" y="16691"/>
                  </a:cubicBezTo>
                  <a:cubicBezTo>
                    <a:pt x="8345" y="16421"/>
                    <a:pt x="8126" y="16200"/>
                    <a:pt x="7855" y="16200"/>
                  </a:cubicBezTo>
                  <a:moveTo>
                    <a:pt x="7855" y="14237"/>
                  </a:moveTo>
                  <a:cubicBezTo>
                    <a:pt x="7855" y="13966"/>
                    <a:pt x="7635" y="13745"/>
                    <a:pt x="7364" y="13745"/>
                  </a:cubicBezTo>
                  <a:cubicBezTo>
                    <a:pt x="7228" y="13745"/>
                    <a:pt x="7105" y="13801"/>
                    <a:pt x="7017" y="13889"/>
                  </a:cubicBezTo>
                  <a:lnTo>
                    <a:pt x="2107" y="18798"/>
                  </a:lnTo>
                  <a:cubicBezTo>
                    <a:pt x="2019" y="18888"/>
                    <a:pt x="1964" y="19010"/>
                    <a:pt x="1964" y="19145"/>
                  </a:cubicBezTo>
                  <a:cubicBezTo>
                    <a:pt x="1964" y="19417"/>
                    <a:pt x="2184" y="19636"/>
                    <a:pt x="2455" y="19636"/>
                  </a:cubicBezTo>
                  <a:cubicBezTo>
                    <a:pt x="2590" y="19636"/>
                    <a:pt x="2713" y="19582"/>
                    <a:pt x="2802" y="19493"/>
                  </a:cubicBezTo>
                  <a:lnTo>
                    <a:pt x="7711" y="14583"/>
                  </a:lnTo>
                  <a:cubicBezTo>
                    <a:pt x="7800" y="14495"/>
                    <a:pt x="7855" y="14373"/>
                    <a:pt x="7855" y="14237"/>
                  </a:cubicBezTo>
                  <a:moveTo>
                    <a:pt x="4765" y="14583"/>
                  </a:moveTo>
                  <a:lnTo>
                    <a:pt x="5256" y="14093"/>
                  </a:lnTo>
                  <a:cubicBezTo>
                    <a:pt x="5345" y="14004"/>
                    <a:pt x="5400" y="13882"/>
                    <a:pt x="5400" y="13745"/>
                  </a:cubicBezTo>
                  <a:cubicBezTo>
                    <a:pt x="5400" y="13475"/>
                    <a:pt x="5180" y="13255"/>
                    <a:pt x="4909" y="13255"/>
                  </a:cubicBezTo>
                  <a:cubicBezTo>
                    <a:pt x="4774" y="13255"/>
                    <a:pt x="4651" y="13310"/>
                    <a:pt x="4562" y="13398"/>
                  </a:cubicBezTo>
                  <a:lnTo>
                    <a:pt x="4071" y="13889"/>
                  </a:lnTo>
                  <a:cubicBezTo>
                    <a:pt x="3982" y="13978"/>
                    <a:pt x="3927" y="14101"/>
                    <a:pt x="3927" y="14237"/>
                  </a:cubicBezTo>
                  <a:cubicBezTo>
                    <a:pt x="3927" y="14508"/>
                    <a:pt x="4147" y="14727"/>
                    <a:pt x="4418" y="14727"/>
                  </a:cubicBezTo>
                  <a:cubicBezTo>
                    <a:pt x="4554" y="14727"/>
                    <a:pt x="4676" y="14673"/>
                    <a:pt x="4765" y="14583"/>
                  </a:cubicBezTo>
                </a:path>
              </a:pathLst>
            </a:custGeom>
            <a:solidFill>
              <a:schemeClr val="tx1"/>
            </a:solidFill>
            <a:ln w="12700">
              <a:miter lim="400000"/>
            </a:ln>
          </p:spPr>
          <p:txBody>
            <a:bodyPr lIns="38100" tIns="38100" rIns="38100" bIns="38100" anchor="ctr"/>
            <a:lstStyle/>
            <a:p>
              <a:endParaRPr>
                <a:solidFill>
                  <a:prstClr val="black"/>
                </a:solidFill>
              </a:endParaRPr>
            </a:p>
          </p:txBody>
        </p:sp>
      </p:grpSp>
      <p:pic>
        <p:nvPicPr>
          <p:cNvPr id="4" name="Picture 3">
            <a:extLst>
              <a:ext uri="{FF2B5EF4-FFF2-40B4-BE49-F238E27FC236}">
                <a16:creationId xmlns:a16="http://schemas.microsoft.com/office/drawing/2014/main" id="{19851215-EA30-5273-AC72-E3F9F4319FB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392739" y="1717404"/>
            <a:ext cx="588425" cy="588425"/>
          </a:xfrm>
          <a:prstGeom prst="rect">
            <a:avLst/>
          </a:prstGeom>
        </p:spPr>
      </p:pic>
      <p:pic>
        <p:nvPicPr>
          <p:cNvPr id="5" name="Picture 4">
            <a:extLst>
              <a:ext uri="{FF2B5EF4-FFF2-40B4-BE49-F238E27FC236}">
                <a16:creationId xmlns:a16="http://schemas.microsoft.com/office/drawing/2014/main" id="{AA5B83AE-42F7-1601-B7C2-2510224E93C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637808" y="753209"/>
            <a:ext cx="588425" cy="588425"/>
          </a:xfrm>
          <a:prstGeom prst="rect">
            <a:avLst/>
          </a:prstGeom>
        </p:spPr>
      </p:pic>
      <p:pic>
        <p:nvPicPr>
          <p:cNvPr id="6" name="Picture 5">
            <a:extLst>
              <a:ext uri="{FF2B5EF4-FFF2-40B4-BE49-F238E27FC236}">
                <a16:creationId xmlns:a16="http://schemas.microsoft.com/office/drawing/2014/main" id="{0FACF91B-D270-5C67-89DA-B47C04A3DD9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003677" y="3522222"/>
            <a:ext cx="588425" cy="588425"/>
          </a:xfrm>
          <a:prstGeom prst="rect">
            <a:avLst/>
          </a:prstGeom>
        </p:spPr>
      </p:pic>
    </p:spTree>
    <p:extLst>
      <p:ext uri="{BB962C8B-B14F-4D97-AF65-F5344CB8AC3E}">
        <p14:creationId xmlns:p14="http://schemas.microsoft.com/office/powerpoint/2010/main" val="1150703343"/>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C24371-69D8-4AC8-D54C-6E53BD78772B}"/>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045F931F-F9B4-2086-774B-A91169DE4A75}"/>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0" y="-32971"/>
            <a:ext cx="12192000" cy="6923942"/>
          </a:xfrm>
          <a:prstGeom prst="rect">
            <a:avLst/>
          </a:prstGeom>
        </p:spPr>
      </p:pic>
      <p:sp>
        <p:nvSpPr>
          <p:cNvPr id="27" name="Rectangle 26">
            <a:extLst>
              <a:ext uri="{FF2B5EF4-FFF2-40B4-BE49-F238E27FC236}">
                <a16:creationId xmlns:a16="http://schemas.microsoft.com/office/drawing/2014/main" id="{CF736691-6C1C-DDF7-3C29-441EA275BF67}"/>
              </a:ext>
            </a:extLst>
          </p:cNvPr>
          <p:cNvSpPr/>
          <p:nvPr/>
        </p:nvSpPr>
        <p:spPr>
          <a:xfrm>
            <a:off x="0" y="-32971"/>
            <a:ext cx="12230100" cy="70866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EF38E89C-65C4-E874-35B1-9DE3D2276E56}"/>
              </a:ext>
            </a:extLst>
          </p:cNvPr>
          <p:cNvSpPr/>
          <p:nvPr/>
        </p:nvSpPr>
        <p:spPr>
          <a:xfrm rot="10800000">
            <a:off x="5638800" y="2272020"/>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B487A855-99AE-0672-421B-49314ED1F6C4}"/>
              </a:ext>
            </a:extLst>
          </p:cNvPr>
          <p:cNvSpPr txBox="1"/>
          <p:nvPr/>
        </p:nvSpPr>
        <p:spPr>
          <a:xfrm>
            <a:off x="2501776" y="1713982"/>
            <a:ext cx="7188449" cy="25090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0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LEG TWO: LEASING STRATEGY</a:t>
            </a:r>
          </a:p>
        </p:txBody>
      </p:sp>
      <p:pic>
        <p:nvPicPr>
          <p:cNvPr id="2" name="Picture 1">
            <a:extLst>
              <a:ext uri="{FF2B5EF4-FFF2-40B4-BE49-F238E27FC236}">
                <a16:creationId xmlns:a16="http://schemas.microsoft.com/office/drawing/2014/main" id="{A4FC401D-76EA-52D9-8C1B-E7722484ACF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
        <p:nvSpPr>
          <p:cNvPr id="8" name="TextBox 7">
            <a:extLst>
              <a:ext uri="{FF2B5EF4-FFF2-40B4-BE49-F238E27FC236}">
                <a16:creationId xmlns:a16="http://schemas.microsoft.com/office/drawing/2014/main" id="{21A5DF4A-23B5-C28D-C917-B865C02EAB44}"/>
              </a:ext>
            </a:extLst>
          </p:cNvPr>
          <p:cNvSpPr txBox="1"/>
          <p:nvPr/>
        </p:nvSpPr>
        <p:spPr>
          <a:xfrm>
            <a:off x="923925" y="2615730"/>
            <a:ext cx="10344150" cy="212365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PRICING &amp; FEE TRANSPARENCY</a:t>
            </a:r>
          </a:p>
        </p:txBody>
      </p:sp>
    </p:spTree>
    <p:extLst>
      <p:ext uri="{BB962C8B-B14F-4D97-AF65-F5344CB8AC3E}">
        <p14:creationId xmlns:p14="http://schemas.microsoft.com/office/powerpoint/2010/main" val="3062479599"/>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30726-8057-EEE1-22F6-0C8A5D12423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E8F2AE5-0756-6A4D-F77A-42E8A7CB157E}"/>
              </a:ext>
            </a:extLst>
          </p:cNvPr>
          <p:cNvPicPr>
            <a:picLocks noChangeAspect="1"/>
          </p:cNvPicPr>
          <p:nvPr/>
        </p:nvPicPr>
        <p:blipFill>
          <a:blip r:embed="rId5">
            <a:alphaModFix/>
            <a:extLst>
              <a:ext uri="{BEBA8EAE-BF5A-486C-A8C5-ECC9F3942E4B}">
                <a14:imgProps xmlns:a14="http://schemas.microsoft.com/office/drawing/2010/main">
                  <a14:imgLayer r:embed="rId6">
                    <a14:imgEffect>
                      <a14:brightnessContrast bright="-5000"/>
                    </a14:imgEffect>
                  </a14:imgLayer>
                </a14:imgProps>
              </a:ext>
              <a:ext uri="{28A0092B-C50C-407E-A947-70E740481C1C}">
                <a14:useLocalDpi xmlns:a14="http://schemas.microsoft.com/office/drawing/2010/main" val="0"/>
              </a:ext>
            </a:extLst>
          </a:blip>
          <a:srcRect l="4614" t="6854" r="4541" b="4212"/>
          <a:stretch>
            <a:fillRect/>
          </a:stretch>
        </p:blipFill>
        <p:spPr>
          <a:xfrm>
            <a:off x="-1" y="0"/>
            <a:ext cx="12537103" cy="6903720"/>
          </a:xfrm>
          <a:prstGeom prst="rect">
            <a:avLst/>
          </a:prstGeom>
        </p:spPr>
      </p:pic>
      <p:pic>
        <p:nvPicPr>
          <p:cNvPr id="3" name="dark">
            <a:extLst>
              <a:ext uri="{FF2B5EF4-FFF2-40B4-BE49-F238E27FC236}">
                <a16:creationId xmlns:a16="http://schemas.microsoft.com/office/drawing/2014/main" id="{3BFE2DC9-E4EC-AF33-4C6B-C7F55A99B0AC}"/>
              </a:ext>
            </a:extLst>
          </p:cNvPr>
          <p:cNvPicPr>
            <a:picLocks noChangeAspect="1"/>
          </p:cNvPicPr>
          <p:nvPr/>
        </p:nvPicPr>
        <p:blipFill>
          <a:blip r:embed="rId7">
            <a:alphaModFix amt="66000"/>
            <a:extLst>
              <a:ext uri="{BEBA8EAE-BF5A-486C-A8C5-ECC9F3942E4B}">
                <a14:imgProps xmlns:a14="http://schemas.microsoft.com/office/drawing/2010/main">
                  <a14:imgLayer r:embed="rId8">
                    <a14:imgEffect>
                      <a14:artisticBlur radius="51"/>
                    </a14:imgEffect>
                    <a14:imgEffect>
                      <a14:brightnessContrast bright="-100000"/>
                    </a14:imgEffect>
                  </a14:imgLayer>
                </a14:imgProps>
              </a:ext>
              <a:ext uri="{28A0092B-C50C-407E-A947-70E740481C1C}">
                <a14:useLocalDpi xmlns:a14="http://schemas.microsoft.com/office/drawing/2010/main" val="0"/>
              </a:ext>
            </a:extLst>
          </a:blip>
          <a:srcRect l="-8823" t="5790" r="28640" b="5772"/>
          <a:stretch>
            <a:fillRect/>
          </a:stretch>
        </p:blipFill>
        <p:spPr>
          <a:xfrm>
            <a:off x="-1473199" y="356616"/>
            <a:ext cx="11297919" cy="7192890"/>
          </a:xfrm>
          <a:prstGeom prst="roundRect">
            <a:avLst/>
          </a:prstGeom>
        </p:spPr>
      </p:pic>
      <p:sp>
        <p:nvSpPr>
          <p:cNvPr id="6" name="TextBox 5">
            <a:extLst>
              <a:ext uri="{FF2B5EF4-FFF2-40B4-BE49-F238E27FC236}">
                <a16:creationId xmlns:a16="http://schemas.microsoft.com/office/drawing/2014/main" id="{E7527015-0F42-5C4B-222F-727F401CEA2E}"/>
              </a:ext>
            </a:extLst>
          </p:cNvPr>
          <p:cNvSpPr txBox="1"/>
          <p:nvPr/>
        </p:nvSpPr>
        <p:spPr>
          <a:xfrm>
            <a:off x="911311" y="1137694"/>
            <a:ext cx="6200690" cy="1193084"/>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Pricing &amp; fee transparency</a:t>
            </a:r>
          </a:p>
        </p:txBody>
      </p:sp>
      <p:sp>
        <p:nvSpPr>
          <p:cNvPr id="7" name="Rectangle 6">
            <a:extLst>
              <a:ext uri="{FF2B5EF4-FFF2-40B4-BE49-F238E27FC236}">
                <a16:creationId xmlns:a16="http://schemas.microsoft.com/office/drawing/2014/main" id="{28F8DCFD-6A2B-B461-6DA4-9C4A218E9B98}"/>
              </a:ext>
            </a:extLst>
          </p:cNvPr>
          <p:cNvSpPr/>
          <p:nvPr/>
        </p:nvSpPr>
        <p:spPr>
          <a:xfrm rot="10800000">
            <a:off x="878444" y="262465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35" name="Picture 34">
            <a:extLst>
              <a:ext uri="{FF2B5EF4-FFF2-40B4-BE49-F238E27FC236}">
                <a16:creationId xmlns:a16="http://schemas.microsoft.com/office/drawing/2014/main" id="{008CF27D-BB01-8BB0-EEE2-1BD4FB36E05A}"/>
              </a:ext>
            </a:extLst>
          </p:cNvPr>
          <p:cNvPicPr>
            <a:picLocks noChangeAspect="1"/>
          </p:cNvPicPr>
          <p:nvPr/>
        </p:nvPicPr>
        <p:blipFill>
          <a:blip r:embed="rId9"/>
          <a:stretch>
            <a:fillRect/>
          </a:stretch>
        </p:blipFill>
        <p:spPr>
          <a:xfrm>
            <a:off x="-50112" y="213576"/>
            <a:ext cx="3115110" cy="461519"/>
          </a:xfrm>
          <a:prstGeom prst="roundRect">
            <a:avLst>
              <a:gd name="adj" fmla="val 8976"/>
            </a:avLst>
          </a:prstGeom>
        </p:spPr>
      </p:pic>
      <p:sp>
        <p:nvSpPr>
          <p:cNvPr id="8" name="TextBox 7">
            <a:extLst>
              <a:ext uri="{FF2B5EF4-FFF2-40B4-BE49-F238E27FC236}">
                <a16:creationId xmlns:a16="http://schemas.microsoft.com/office/drawing/2014/main" id="{9F9F204E-D0D8-664F-600E-E6F79F9BC022}"/>
              </a:ext>
            </a:extLst>
          </p:cNvPr>
          <p:cNvSpPr txBox="1"/>
          <p:nvPr/>
        </p:nvSpPr>
        <p:spPr>
          <a:xfrm>
            <a:off x="374911" y="378008"/>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a:ea typeface="Open Sans ExtraBold"/>
                <a:cs typeface="Open Sans ExtraBold"/>
              </a:rPr>
              <a:t>THE </a:t>
            </a:r>
            <a:r>
              <a:rPr lang="en-US" sz="1600" b="1" spc="600">
                <a:solidFill>
                  <a:prstClr val="white"/>
                </a:solidFill>
                <a:latin typeface="Open Sans ExtraBold"/>
                <a:ea typeface="Open Sans ExtraBold"/>
                <a:cs typeface="Open Sans ExtraBold"/>
              </a:rPr>
              <a:t>WARMUP</a:t>
            </a:r>
            <a:endPar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 name="TextBox 1">
            <a:extLst>
              <a:ext uri="{FF2B5EF4-FFF2-40B4-BE49-F238E27FC236}">
                <a16:creationId xmlns:a16="http://schemas.microsoft.com/office/drawing/2014/main" id="{24B76262-B74C-FA5F-7128-FA171777BAB1}"/>
              </a:ext>
            </a:extLst>
          </p:cNvPr>
          <p:cNvSpPr txBox="1"/>
          <p:nvPr/>
        </p:nvSpPr>
        <p:spPr>
          <a:xfrm>
            <a:off x="855358" y="2897862"/>
            <a:ext cx="5119822" cy="110799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Transparency qualifies before the first click</a:t>
            </a:r>
          </a:p>
        </p:txBody>
      </p:sp>
      <p:pic>
        <p:nvPicPr>
          <p:cNvPr id="15" name="MicrosoftTeams-video">
            <a:hlinkClick r:id="" action="ppaction://media"/>
            <a:extLst>
              <a:ext uri="{FF2B5EF4-FFF2-40B4-BE49-F238E27FC236}">
                <a16:creationId xmlns:a16="http://schemas.microsoft.com/office/drawing/2014/main" id="{3BE45F49-BFC3-72A5-1692-D6BDCAE836EF}"/>
              </a:ext>
            </a:extLst>
          </p:cNvPr>
          <p:cNvPicPr>
            <a:picLocks noChangeAspect="1"/>
          </p:cNvPicPr>
          <p:nvPr>
            <a:videoFile r:link="rId2"/>
            <p:extLst>
              <p:ext uri="{DAA4B4D4-6D71-4841-9C94-3DE7FCFB9230}">
                <p14:media xmlns:p14="http://schemas.microsoft.com/office/powerpoint/2010/main" r:embed="rId1"/>
              </p:ext>
            </p:extLst>
          </p:nvPr>
        </p:nvPicPr>
        <p:blipFill>
          <a:blip r:embed="rId10"/>
          <a:srcRect l="7678" r="7673"/>
          <a:stretch>
            <a:fillRect/>
          </a:stretch>
        </p:blipFill>
        <p:spPr>
          <a:xfrm>
            <a:off x="7543948" y="844582"/>
            <a:ext cx="2870380" cy="6013418"/>
          </a:xfrm>
          <a:prstGeom prst="roundRect">
            <a:avLst>
              <a:gd name="adj" fmla="val 10473"/>
            </a:avLst>
          </a:prstGeom>
        </p:spPr>
      </p:pic>
      <p:sp>
        <p:nvSpPr>
          <p:cNvPr id="13" name="Rectangle 12">
            <a:extLst>
              <a:ext uri="{FF2B5EF4-FFF2-40B4-BE49-F238E27FC236}">
                <a16:creationId xmlns:a16="http://schemas.microsoft.com/office/drawing/2014/main" id="{A672B226-7CEA-5A22-0B1A-ABB10BB9D4A3}"/>
              </a:ext>
            </a:extLst>
          </p:cNvPr>
          <p:cNvSpPr/>
          <p:nvPr/>
        </p:nvSpPr>
        <p:spPr>
          <a:xfrm>
            <a:off x="8331868" y="918802"/>
            <a:ext cx="1294731" cy="33730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ell phone with a black background&#10;&#10;Description automatically generated">
            <a:extLst>
              <a:ext uri="{FF2B5EF4-FFF2-40B4-BE49-F238E27FC236}">
                <a16:creationId xmlns:a16="http://schemas.microsoft.com/office/drawing/2014/main" id="{563B802C-BD3D-DA1B-0612-EF3CF0F1C335}"/>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6929824" y="533348"/>
            <a:ext cx="4137108" cy="6903720"/>
          </a:xfrm>
          <a:prstGeom prst="rect">
            <a:avLst/>
          </a:prstGeom>
        </p:spPr>
      </p:pic>
    </p:spTree>
    <p:extLst>
      <p:ext uri="{BB962C8B-B14F-4D97-AF65-F5344CB8AC3E}">
        <p14:creationId xmlns:p14="http://schemas.microsoft.com/office/powerpoint/2010/main" val="19581117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96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E110E-E969-E882-605A-E37A1B19159E}"/>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45DE6A6A-C6D2-E01C-B8B7-8CADFF4FE4B6}"/>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aturation sat="244000"/>
                    </a14:imgEffect>
                    <a14:imgEffect>
                      <a14:brightnessContrast bright="-52000"/>
                    </a14:imgEffect>
                  </a14:imgLayer>
                </a14:imgProps>
              </a:ext>
              <a:ext uri="{28A0092B-C50C-407E-A947-70E740481C1C}">
                <a14:useLocalDpi xmlns:a14="http://schemas.microsoft.com/office/drawing/2010/main" val="0"/>
              </a:ext>
            </a:extLst>
          </a:blip>
          <a:srcRect l="1137" r="693"/>
          <a:stretch>
            <a:fillRect/>
          </a:stretch>
        </p:blipFill>
        <p:spPr>
          <a:xfrm>
            <a:off x="0" y="0"/>
            <a:ext cx="12337143" cy="6858000"/>
          </a:xfrm>
          <a:prstGeom prst="rect">
            <a:avLst/>
          </a:prstGeom>
        </p:spPr>
      </p:pic>
      <p:grpSp>
        <p:nvGrpSpPr>
          <p:cNvPr id="14" name="Group 13">
            <a:extLst>
              <a:ext uri="{FF2B5EF4-FFF2-40B4-BE49-F238E27FC236}">
                <a16:creationId xmlns:a16="http://schemas.microsoft.com/office/drawing/2014/main" id="{47EE9B69-B38A-B89C-9D00-F8F514792F51}"/>
              </a:ext>
            </a:extLst>
          </p:cNvPr>
          <p:cNvGrpSpPr/>
          <p:nvPr/>
        </p:nvGrpSpPr>
        <p:grpSpPr>
          <a:xfrm>
            <a:off x="5483" y="346334"/>
            <a:ext cx="7613472" cy="461519"/>
            <a:chOff x="-90026" y="317447"/>
            <a:chExt cx="7613472" cy="461519"/>
          </a:xfrm>
        </p:grpSpPr>
        <p:pic>
          <p:nvPicPr>
            <p:cNvPr id="15" name="Picture 14">
              <a:extLst>
                <a:ext uri="{FF2B5EF4-FFF2-40B4-BE49-F238E27FC236}">
                  <a16:creationId xmlns:a16="http://schemas.microsoft.com/office/drawing/2014/main" id="{35732F6C-294F-DD97-E8D9-B4D68647C89D}"/>
                </a:ext>
              </a:extLst>
            </p:cNvPr>
            <p:cNvPicPr>
              <a:picLocks noChangeAspect="1"/>
            </p:cNvPicPr>
            <p:nvPr/>
          </p:nvPicPr>
          <p:blipFill>
            <a:blip r:embed="rId5"/>
            <a:stretch>
              <a:fillRect/>
            </a:stretch>
          </p:blipFill>
          <p:spPr>
            <a:xfrm>
              <a:off x="-90026" y="317447"/>
              <a:ext cx="2754342" cy="461519"/>
            </a:xfrm>
            <a:prstGeom prst="roundRect">
              <a:avLst>
                <a:gd name="adj" fmla="val 8976"/>
              </a:avLst>
            </a:prstGeom>
          </p:spPr>
        </p:pic>
        <p:sp>
          <p:nvSpPr>
            <p:cNvPr id="16" name="TextBox 15">
              <a:extLst>
                <a:ext uri="{FF2B5EF4-FFF2-40B4-BE49-F238E27FC236}">
                  <a16:creationId xmlns:a16="http://schemas.microsoft.com/office/drawing/2014/main" id="{99654D6B-AC9C-D8E4-F143-C43338657A95}"/>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OPERATIONS</a:t>
              </a:r>
            </a:p>
          </p:txBody>
        </p:sp>
      </p:grpSp>
      <p:sp>
        <p:nvSpPr>
          <p:cNvPr id="20" name="Rectangle 19">
            <a:extLst>
              <a:ext uri="{FF2B5EF4-FFF2-40B4-BE49-F238E27FC236}">
                <a16:creationId xmlns:a16="http://schemas.microsoft.com/office/drawing/2014/main" id="{C12AAAA7-4899-9DD4-FE34-B33AF5EC0633}"/>
              </a:ext>
            </a:extLst>
          </p:cNvPr>
          <p:cNvSpPr/>
          <p:nvPr/>
        </p:nvSpPr>
        <p:spPr>
          <a:xfrm rot="10800000">
            <a:off x="880696" y="214619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44" name="TextBox 43">
            <a:extLst>
              <a:ext uri="{FF2B5EF4-FFF2-40B4-BE49-F238E27FC236}">
                <a16:creationId xmlns:a16="http://schemas.microsoft.com/office/drawing/2014/main" id="{AB814D46-BB06-A400-7B5E-A108734B6788}"/>
              </a:ext>
            </a:extLst>
          </p:cNvPr>
          <p:cNvSpPr txBox="1"/>
          <p:nvPr/>
        </p:nvSpPr>
        <p:spPr>
          <a:xfrm>
            <a:off x="880695" y="965088"/>
            <a:ext cx="7361605" cy="110799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Set the standard for accuracy &amp; consistency</a:t>
            </a:r>
          </a:p>
        </p:txBody>
      </p:sp>
      <p:pic>
        <p:nvPicPr>
          <p:cNvPr id="36" name="Picture 35">
            <a:extLst>
              <a:ext uri="{FF2B5EF4-FFF2-40B4-BE49-F238E27FC236}">
                <a16:creationId xmlns:a16="http://schemas.microsoft.com/office/drawing/2014/main" id="{8789B986-4A34-76CE-2C07-FC231A42B325}"/>
              </a:ext>
            </a:extLst>
          </p:cNvPr>
          <p:cNvPicPr>
            <a:picLocks noChangeAspect="1"/>
          </p:cNvPicPr>
          <p:nvPr/>
        </p:nvPicPr>
        <p:blipFill>
          <a:blip r:embed="rId6">
            <a:extLst>
              <a:ext uri="{28A0092B-C50C-407E-A947-70E740481C1C}">
                <a14:useLocalDpi xmlns:a14="http://schemas.microsoft.com/office/drawing/2010/main" val="0"/>
              </a:ext>
            </a:extLst>
          </a:blip>
          <a:srcRect l="31423" r="27135"/>
          <a:stretch>
            <a:fillRect/>
          </a:stretch>
        </p:blipFill>
        <p:spPr>
          <a:xfrm>
            <a:off x="7788039" y="281658"/>
            <a:ext cx="4100523" cy="6596484"/>
          </a:xfrm>
          <a:prstGeom prst="rect">
            <a:avLst/>
          </a:prstGeom>
          <a:effectLst>
            <a:outerShdw blurRad="479357" dist="271972" dir="5400000" algn="t" rotWithShape="0">
              <a:prstClr val="black">
                <a:alpha val="77032"/>
              </a:prstClr>
            </a:outerShdw>
          </a:effectLst>
        </p:spPr>
      </p:pic>
      <p:pic>
        <p:nvPicPr>
          <p:cNvPr id="47" name="Picture 46">
            <a:extLst>
              <a:ext uri="{FF2B5EF4-FFF2-40B4-BE49-F238E27FC236}">
                <a16:creationId xmlns:a16="http://schemas.microsoft.com/office/drawing/2014/main" id="{2D5CCA39-DDB3-3F11-B6BC-1AE0E1AD3CA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591663" y="6001163"/>
            <a:ext cx="1528560" cy="485944"/>
          </a:xfrm>
          <a:prstGeom prst="rect">
            <a:avLst/>
          </a:prstGeom>
        </p:spPr>
      </p:pic>
      <p:sp>
        <p:nvSpPr>
          <p:cNvPr id="3" name="Rounded Rectangle 7">
            <a:extLst>
              <a:ext uri="{FF2B5EF4-FFF2-40B4-BE49-F238E27FC236}">
                <a16:creationId xmlns:a16="http://schemas.microsoft.com/office/drawing/2014/main" id="{8696AD19-404C-6C73-6D71-B76FAD62C446}"/>
              </a:ext>
            </a:extLst>
          </p:cNvPr>
          <p:cNvSpPr/>
          <p:nvPr/>
        </p:nvSpPr>
        <p:spPr>
          <a:xfrm>
            <a:off x="879651" y="2425325"/>
            <a:ext cx="3290917" cy="1973592"/>
          </a:xfrm>
          <a:prstGeom prst="roundRect">
            <a:avLst>
              <a:gd name="adj" fmla="val 4682"/>
            </a:avLst>
          </a:prstGeom>
          <a:solidFill>
            <a:schemeClr val="tx1">
              <a:alpha val="5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4" name="TextBox 3">
            <a:extLst>
              <a:ext uri="{FF2B5EF4-FFF2-40B4-BE49-F238E27FC236}">
                <a16:creationId xmlns:a16="http://schemas.microsoft.com/office/drawing/2014/main" id="{A92AFB14-96DD-E5E6-7F72-8083D2BC4ED6}"/>
              </a:ext>
            </a:extLst>
          </p:cNvPr>
          <p:cNvSpPr txBox="1"/>
          <p:nvPr/>
        </p:nvSpPr>
        <p:spPr>
          <a:xfrm>
            <a:off x="1089298" y="2637369"/>
            <a:ext cx="2868057" cy="1261884"/>
          </a:xfrm>
          <a:prstGeom prst="rect">
            <a:avLst/>
          </a:prstGeom>
          <a:noFill/>
        </p:spPr>
        <p:txBody>
          <a:bodyPr wrap="square" lIns="0" tIns="0" rIns="0" bIns="0" rtlCol="0" anchor="t">
            <a:spAutoFit/>
          </a:bodyPr>
          <a:lstStyle/>
          <a:p>
            <a:pPr marR="0" lvl="0" fontAlgn="auto">
              <a:lnSpc>
                <a:spcPct val="100000"/>
              </a:lnSpc>
              <a:spcBef>
                <a:spcPts val="0"/>
              </a:spcBef>
              <a:spcAft>
                <a:spcPts val="1200"/>
              </a:spcAft>
              <a:buClrTx/>
              <a:buSzTx/>
              <a:tabLst/>
              <a:defRPr/>
            </a:pPr>
            <a:r>
              <a:rPr lang="en-US" sz="20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INVENTORY EVERY FEE</a:t>
            </a:r>
          </a:p>
          <a:p>
            <a:pPr marL="171450" indent="-171450">
              <a:spcAft>
                <a:spcPts val="1200"/>
              </a:spcAft>
              <a:buFont typeface="Arial" panose="020B0604020202020204" pitchFamily="34" charset="0"/>
              <a:buChar char="•"/>
              <a:defRPr/>
            </a:pPr>
            <a:r>
              <a:rPr lang="en-US" sz="1600">
                <a:solidFill>
                  <a:prstClr val="white"/>
                </a:solidFill>
                <a:latin typeface="Open Sans Light" panose="020B0606030504020204" pitchFamily="34" charset="0"/>
                <a:ea typeface="Open Sans Light" panose="020B0606030504020204" pitchFamily="34" charset="0"/>
                <a:cs typeface="Open Sans Light" panose="020B0606030504020204" pitchFamily="34" charset="0"/>
              </a:rPr>
              <a:t>Capture all fees — mandatory &amp; optional</a:t>
            </a:r>
          </a:p>
        </p:txBody>
      </p:sp>
      <p:sp>
        <p:nvSpPr>
          <p:cNvPr id="5" name="Rounded Rectangle 7">
            <a:extLst>
              <a:ext uri="{FF2B5EF4-FFF2-40B4-BE49-F238E27FC236}">
                <a16:creationId xmlns:a16="http://schemas.microsoft.com/office/drawing/2014/main" id="{4389DBFF-B14D-ECB3-A418-F43BE40FF573}"/>
              </a:ext>
            </a:extLst>
          </p:cNvPr>
          <p:cNvSpPr/>
          <p:nvPr/>
        </p:nvSpPr>
        <p:spPr>
          <a:xfrm>
            <a:off x="4328038" y="2442204"/>
            <a:ext cx="3290917" cy="1973592"/>
          </a:xfrm>
          <a:prstGeom prst="roundRect">
            <a:avLst>
              <a:gd name="adj" fmla="val 4682"/>
            </a:avLst>
          </a:prstGeom>
          <a:solidFill>
            <a:schemeClr val="tx1">
              <a:alpha val="5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7" name="TextBox 26">
            <a:extLst>
              <a:ext uri="{FF2B5EF4-FFF2-40B4-BE49-F238E27FC236}">
                <a16:creationId xmlns:a16="http://schemas.microsoft.com/office/drawing/2014/main" id="{ABF97CF2-7D30-C284-434D-2992F7D0EA2F}"/>
              </a:ext>
            </a:extLst>
          </p:cNvPr>
          <p:cNvSpPr txBox="1"/>
          <p:nvPr/>
        </p:nvSpPr>
        <p:spPr>
          <a:xfrm>
            <a:off x="4599290" y="2637369"/>
            <a:ext cx="2831862" cy="1261884"/>
          </a:xfrm>
          <a:prstGeom prst="rect">
            <a:avLst/>
          </a:prstGeom>
          <a:noFill/>
        </p:spPr>
        <p:txBody>
          <a:bodyPr wrap="square" lIns="0" tIns="0" rIns="0" bIns="0" rtlCol="0" anchor="t">
            <a:spAutoFit/>
          </a:bodyPr>
          <a:lstStyle/>
          <a:p>
            <a:pPr marR="0" lvl="0" fontAlgn="auto">
              <a:lnSpc>
                <a:spcPct val="100000"/>
              </a:lnSpc>
              <a:spcBef>
                <a:spcPts val="0"/>
              </a:spcBef>
              <a:spcAft>
                <a:spcPts val="1200"/>
              </a:spcAft>
              <a:buClrTx/>
              <a:buSzTx/>
              <a:tabLst/>
              <a:defRPr/>
            </a:pPr>
            <a:r>
              <a:rPr lang="en-US" sz="20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AUDIT FOR ACCURACY</a:t>
            </a:r>
          </a:p>
          <a:p>
            <a:pPr marL="171450" marR="0" lvl="0" indent="-171450" fontAlgn="auto">
              <a:lnSpc>
                <a:spcPct val="100000"/>
              </a:lnSpc>
              <a:spcBef>
                <a:spcPts val="0"/>
              </a:spcBef>
              <a:spcAft>
                <a:spcPts val="1200"/>
              </a:spcAft>
              <a:buClrTx/>
              <a:buSzTx/>
              <a:buFont typeface="Arial" panose="020B0604020202020204" pitchFamily="34" charset="0"/>
              <a:buChar char="•"/>
              <a:defRPr/>
            </a:pPr>
            <a:r>
              <a:rPr lang="en-US" sz="1600">
                <a:solidFill>
                  <a:prstClr val="white"/>
                </a:solidFill>
                <a:latin typeface="Open Sans Light" panose="020B0606030504020204" pitchFamily="34" charset="0"/>
                <a:ea typeface="Open Sans Light" panose="020B0606030504020204" pitchFamily="34" charset="0"/>
                <a:cs typeface="Open Sans Light" panose="020B0606030504020204" pitchFamily="34" charset="0"/>
              </a:rPr>
              <a:t>Ensure fees are correct in the PMS &amp; online</a:t>
            </a:r>
          </a:p>
        </p:txBody>
      </p:sp>
      <p:sp>
        <p:nvSpPr>
          <p:cNvPr id="29" name="Rounded Rectangle 7">
            <a:extLst>
              <a:ext uri="{FF2B5EF4-FFF2-40B4-BE49-F238E27FC236}">
                <a16:creationId xmlns:a16="http://schemas.microsoft.com/office/drawing/2014/main" id="{138FD389-48DC-DB61-A65E-ECD4EDA90C47}"/>
              </a:ext>
            </a:extLst>
          </p:cNvPr>
          <p:cNvSpPr/>
          <p:nvPr/>
        </p:nvSpPr>
        <p:spPr>
          <a:xfrm>
            <a:off x="879651" y="4452798"/>
            <a:ext cx="3290917" cy="2170189"/>
          </a:xfrm>
          <a:prstGeom prst="roundRect">
            <a:avLst>
              <a:gd name="adj" fmla="val 4682"/>
            </a:avLst>
          </a:prstGeom>
          <a:solidFill>
            <a:schemeClr val="tx1">
              <a:alpha val="5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0" name="TextBox 29">
            <a:extLst>
              <a:ext uri="{FF2B5EF4-FFF2-40B4-BE49-F238E27FC236}">
                <a16:creationId xmlns:a16="http://schemas.microsoft.com/office/drawing/2014/main" id="{F84F2936-24F8-956B-84D9-D6C3CF2E9B3F}"/>
              </a:ext>
            </a:extLst>
          </p:cNvPr>
          <p:cNvSpPr txBox="1"/>
          <p:nvPr/>
        </p:nvSpPr>
        <p:spPr>
          <a:xfrm>
            <a:off x="1089298" y="4672841"/>
            <a:ext cx="3036754" cy="1261884"/>
          </a:xfrm>
          <a:prstGeom prst="rect">
            <a:avLst/>
          </a:prstGeom>
          <a:noFill/>
        </p:spPr>
        <p:txBody>
          <a:bodyPr wrap="square" lIns="0" tIns="0" rIns="0" bIns="0" rtlCol="0" anchor="t">
            <a:spAutoFit/>
          </a:bodyPr>
          <a:lstStyle/>
          <a:p>
            <a:pPr marR="0" lvl="0" fontAlgn="auto">
              <a:lnSpc>
                <a:spcPct val="100000"/>
              </a:lnSpc>
              <a:spcBef>
                <a:spcPts val="0"/>
              </a:spcBef>
              <a:spcAft>
                <a:spcPts val="1200"/>
              </a:spcAft>
              <a:buClrTx/>
              <a:buSzTx/>
              <a:tabLst/>
              <a:defRPr/>
            </a:pPr>
            <a:r>
              <a:rPr lang="en-US" sz="20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DEFINE SOURCE OF TRUTH</a:t>
            </a:r>
          </a:p>
          <a:p>
            <a:pPr marL="171450" indent="-171450">
              <a:spcAft>
                <a:spcPts val="1200"/>
              </a:spcAft>
              <a:buFont typeface="Arial" panose="020B0604020202020204" pitchFamily="34" charset="0"/>
              <a:buChar char="•"/>
              <a:defRPr/>
            </a:pPr>
            <a:r>
              <a:rPr lang="en-US" sz="1600">
                <a:solidFill>
                  <a:prstClr val="white"/>
                </a:solidFill>
                <a:latin typeface="Open Sans Light" panose="020B0606030504020204" pitchFamily="34" charset="0"/>
                <a:ea typeface="Open Sans Light" panose="020B0606030504020204" pitchFamily="34" charset="0"/>
                <a:cs typeface="Open Sans Light" panose="020B0606030504020204" pitchFamily="34" charset="0"/>
              </a:rPr>
              <a:t>Align teams on where data lives &amp; updates happen</a:t>
            </a:r>
          </a:p>
        </p:txBody>
      </p:sp>
      <p:sp>
        <p:nvSpPr>
          <p:cNvPr id="31" name="Rounded Rectangle 7">
            <a:extLst>
              <a:ext uri="{FF2B5EF4-FFF2-40B4-BE49-F238E27FC236}">
                <a16:creationId xmlns:a16="http://schemas.microsoft.com/office/drawing/2014/main" id="{DFC47366-E556-431E-DEB9-11226F4CD68C}"/>
              </a:ext>
            </a:extLst>
          </p:cNvPr>
          <p:cNvSpPr/>
          <p:nvPr/>
        </p:nvSpPr>
        <p:spPr>
          <a:xfrm>
            <a:off x="4328038" y="4463486"/>
            <a:ext cx="3290917" cy="2170189"/>
          </a:xfrm>
          <a:prstGeom prst="roundRect">
            <a:avLst>
              <a:gd name="adj" fmla="val 4682"/>
            </a:avLst>
          </a:prstGeom>
          <a:solidFill>
            <a:schemeClr val="tx1">
              <a:alpha val="5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2" name="TextBox 31">
            <a:extLst>
              <a:ext uri="{FF2B5EF4-FFF2-40B4-BE49-F238E27FC236}">
                <a16:creationId xmlns:a16="http://schemas.microsoft.com/office/drawing/2014/main" id="{19ED5E10-2BCA-BB70-CC95-96DB86646556}"/>
              </a:ext>
            </a:extLst>
          </p:cNvPr>
          <p:cNvSpPr txBox="1"/>
          <p:nvPr/>
        </p:nvSpPr>
        <p:spPr>
          <a:xfrm>
            <a:off x="4599290" y="4683529"/>
            <a:ext cx="3036754" cy="1261884"/>
          </a:xfrm>
          <a:prstGeom prst="rect">
            <a:avLst/>
          </a:prstGeom>
          <a:noFill/>
        </p:spPr>
        <p:txBody>
          <a:bodyPr wrap="square" lIns="0" tIns="0" rIns="0" bIns="0" rtlCol="0" anchor="t">
            <a:spAutoFit/>
          </a:bodyPr>
          <a:lstStyle/>
          <a:p>
            <a:pPr marR="0" lvl="0" fontAlgn="auto">
              <a:lnSpc>
                <a:spcPct val="100000"/>
              </a:lnSpc>
              <a:spcBef>
                <a:spcPts val="0"/>
              </a:spcBef>
              <a:spcAft>
                <a:spcPts val="1200"/>
              </a:spcAft>
              <a:buClrTx/>
              <a:buSzTx/>
              <a:tabLst/>
              <a:defRPr/>
            </a:pPr>
            <a:r>
              <a:rPr lang="en-US" sz="20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MAINTAIN CONSISTENCY</a:t>
            </a:r>
          </a:p>
          <a:p>
            <a:pPr marL="171450" marR="0" lvl="0" indent="-171450" fontAlgn="auto">
              <a:lnSpc>
                <a:spcPct val="100000"/>
              </a:lnSpc>
              <a:spcBef>
                <a:spcPts val="0"/>
              </a:spcBef>
              <a:spcAft>
                <a:spcPts val="1200"/>
              </a:spcAft>
              <a:buClrTx/>
              <a:buSzTx/>
              <a:buFont typeface="Arial" panose="020B0604020202020204" pitchFamily="34" charset="0"/>
              <a:buChar char="•"/>
              <a:tabLst/>
              <a:defRPr/>
            </a:pPr>
            <a:r>
              <a:rPr lang="en-US" sz="1600">
                <a:solidFill>
                  <a:prstClr val="white"/>
                </a:solidFill>
                <a:latin typeface="Open Sans Light" panose="020B0606030504020204" pitchFamily="34" charset="0"/>
                <a:ea typeface="Open Sans Light" panose="020B0606030504020204" pitchFamily="34" charset="0"/>
                <a:cs typeface="Open Sans Light" panose="020B0606030504020204" pitchFamily="34" charset="0"/>
              </a:rPr>
              <a:t>Keep data aligned to reduce friction &amp; protect conversion</a:t>
            </a:r>
          </a:p>
        </p:txBody>
      </p:sp>
      <p:grpSp>
        <p:nvGrpSpPr>
          <p:cNvPr id="12" name="Group 11">
            <a:extLst>
              <a:ext uri="{FF2B5EF4-FFF2-40B4-BE49-F238E27FC236}">
                <a16:creationId xmlns:a16="http://schemas.microsoft.com/office/drawing/2014/main" id="{5C090F81-91A0-C54A-AE21-5A3088840C9C}"/>
              </a:ext>
            </a:extLst>
          </p:cNvPr>
          <p:cNvGrpSpPr/>
          <p:nvPr/>
        </p:nvGrpSpPr>
        <p:grpSpPr>
          <a:xfrm>
            <a:off x="3773103" y="6443423"/>
            <a:ext cx="3916301" cy="257095"/>
            <a:chOff x="3965403" y="5951592"/>
            <a:chExt cx="7142652" cy="533171"/>
          </a:xfrm>
        </p:grpSpPr>
        <p:sp>
          <p:nvSpPr>
            <p:cNvPr id="22" name="Chevron 6">
              <a:extLst>
                <a:ext uri="{FF2B5EF4-FFF2-40B4-BE49-F238E27FC236}">
                  <a16:creationId xmlns:a16="http://schemas.microsoft.com/office/drawing/2014/main" id="{1212C540-2AB6-0BB7-8FB5-C926A2223C80}"/>
                </a:ext>
              </a:extLst>
            </p:cNvPr>
            <p:cNvSpPr/>
            <p:nvPr/>
          </p:nvSpPr>
          <p:spPr>
            <a:xfrm>
              <a:off x="3965403" y="5951592"/>
              <a:ext cx="374211"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3" name="Chevron 6">
              <a:extLst>
                <a:ext uri="{FF2B5EF4-FFF2-40B4-BE49-F238E27FC236}">
                  <a16:creationId xmlns:a16="http://schemas.microsoft.com/office/drawing/2014/main" id="{3C0D6B6E-EFC5-B8FC-9D2F-ACB25AA2F662}"/>
                </a:ext>
              </a:extLst>
            </p:cNvPr>
            <p:cNvSpPr/>
            <p:nvPr/>
          </p:nvSpPr>
          <p:spPr>
            <a:xfrm>
              <a:off x="4377208" y="5951592"/>
              <a:ext cx="374211"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Chevron 6">
              <a:extLst>
                <a:ext uri="{FF2B5EF4-FFF2-40B4-BE49-F238E27FC236}">
                  <a16:creationId xmlns:a16="http://schemas.microsoft.com/office/drawing/2014/main" id="{D0650708-83FA-5465-A3AE-D1C67D41656D}"/>
                </a:ext>
              </a:extLst>
            </p:cNvPr>
            <p:cNvSpPr/>
            <p:nvPr/>
          </p:nvSpPr>
          <p:spPr>
            <a:xfrm>
              <a:off x="10322038" y="6022459"/>
              <a:ext cx="374211"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rPr>
                <a:t> </a:t>
              </a:r>
            </a:p>
          </p:txBody>
        </p:sp>
        <p:sp>
          <p:nvSpPr>
            <p:cNvPr id="25" name="Chevron 6">
              <a:extLst>
                <a:ext uri="{FF2B5EF4-FFF2-40B4-BE49-F238E27FC236}">
                  <a16:creationId xmlns:a16="http://schemas.microsoft.com/office/drawing/2014/main" id="{B2DC4EA7-9587-03EC-8119-14DDB7437661}"/>
                </a:ext>
              </a:extLst>
            </p:cNvPr>
            <p:cNvSpPr/>
            <p:nvPr/>
          </p:nvSpPr>
          <p:spPr>
            <a:xfrm>
              <a:off x="10733844" y="6022457"/>
              <a:ext cx="374211"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rPr>
                <a:t>          </a:t>
              </a:r>
            </a:p>
          </p:txBody>
        </p:sp>
      </p:grpSp>
      <p:grpSp>
        <p:nvGrpSpPr>
          <p:cNvPr id="37" name="Group 36">
            <a:extLst>
              <a:ext uri="{FF2B5EF4-FFF2-40B4-BE49-F238E27FC236}">
                <a16:creationId xmlns:a16="http://schemas.microsoft.com/office/drawing/2014/main" id="{6409A0DE-AF56-10A6-9552-E36F521EEEE8}"/>
              </a:ext>
            </a:extLst>
          </p:cNvPr>
          <p:cNvGrpSpPr/>
          <p:nvPr/>
        </p:nvGrpSpPr>
        <p:grpSpPr>
          <a:xfrm>
            <a:off x="3773103" y="4244411"/>
            <a:ext cx="3916301" cy="287918"/>
            <a:chOff x="3965403" y="5951592"/>
            <a:chExt cx="7142652" cy="597093"/>
          </a:xfrm>
        </p:grpSpPr>
        <p:sp>
          <p:nvSpPr>
            <p:cNvPr id="38" name="Chevron 6">
              <a:extLst>
                <a:ext uri="{FF2B5EF4-FFF2-40B4-BE49-F238E27FC236}">
                  <a16:creationId xmlns:a16="http://schemas.microsoft.com/office/drawing/2014/main" id="{AC6045B9-8225-8BB4-6942-479A9E21C3F5}"/>
                </a:ext>
              </a:extLst>
            </p:cNvPr>
            <p:cNvSpPr/>
            <p:nvPr/>
          </p:nvSpPr>
          <p:spPr>
            <a:xfrm>
              <a:off x="3965403" y="5951592"/>
              <a:ext cx="374211"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9" name="Chevron 6">
              <a:extLst>
                <a:ext uri="{FF2B5EF4-FFF2-40B4-BE49-F238E27FC236}">
                  <a16:creationId xmlns:a16="http://schemas.microsoft.com/office/drawing/2014/main" id="{D7489171-86A7-1600-9603-F29098F57FE0}"/>
                </a:ext>
              </a:extLst>
            </p:cNvPr>
            <p:cNvSpPr/>
            <p:nvPr/>
          </p:nvSpPr>
          <p:spPr>
            <a:xfrm>
              <a:off x="4377208" y="5951592"/>
              <a:ext cx="374211"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40" name="Chevron 6">
              <a:extLst>
                <a:ext uri="{FF2B5EF4-FFF2-40B4-BE49-F238E27FC236}">
                  <a16:creationId xmlns:a16="http://schemas.microsoft.com/office/drawing/2014/main" id="{F4FC9E78-4D6C-FBAE-C74A-F6DAFF5634E8}"/>
                </a:ext>
              </a:extLst>
            </p:cNvPr>
            <p:cNvSpPr/>
            <p:nvPr/>
          </p:nvSpPr>
          <p:spPr>
            <a:xfrm>
              <a:off x="10322038" y="6086381"/>
              <a:ext cx="374211"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rPr>
                <a:t> </a:t>
              </a:r>
            </a:p>
          </p:txBody>
        </p:sp>
        <p:sp>
          <p:nvSpPr>
            <p:cNvPr id="41" name="Chevron 6">
              <a:extLst>
                <a:ext uri="{FF2B5EF4-FFF2-40B4-BE49-F238E27FC236}">
                  <a16:creationId xmlns:a16="http://schemas.microsoft.com/office/drawing/2014/main" id="{D3DFD40A-A888-E096-6271-93E20B817780}"/>
                </a:ext>
              </a:extLst>
            </p:cNvPr>
            <p:cNvSpPr/>
            <p:nvPr/>
          </p:nvSpPr>
          <p:spPr>
            <a:xfrm>
              <a:off x="10733844" y="6086379"/>
              <a:ext cx="374211"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rPr>
                <a:t>          </a:t>
              </a:r>
            </a:p>
          </p:txBody>
        </p:sp>
      </p:grpSp>
    </p:spTree>
    <p:extLst>
      <p:ext uri="{BB962C8B-B14F-4D97-AF65-F5344CB8AC3E}">
        <p14:creationId xmlns:p14="http://schemas.microsoft.com/office/powerpoint/2010/main" val="3973921014"/>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15084-D93A-4F61-9C59-7D9ED1469FD5}"/>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65CB29F-1D80-F0B7-3D58-2D03066648C5}"/>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EB800BD4-C5A6-87FA-6B32-A814F9769D55}"/>
              </a:ext>
            </a:extLst>
          </p:cNvPr>
          <p:cNvSpPr/>
          <p:nvPr/>
        </p:nvSpPr>
        <p:spPr>
          <a:xfrm>
            <a:off x="0" y="0"/>
            <a:ext cx="12192000" cy="68580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7" name="Group 6">
            <a:extLst>
              <a:ext uri="{FF2B5EF4-FFF2-40B4-BE49-F238E27FC236}">
                <a16:creationId xmlns:a16="http://schemas.microsoft.com/office/drawing/2014/main" id="{AEC4FA9E-C765-DCE0-8D28-CC4F6C65A460}"/>
              </a:ext>
            </a:extLst>
          </p:cNvPr>
          <p:cNvGrpSpPr/>
          <p:nvPr/>
        </p:nvGrpSpPr>
        <p:grpSpPr>
          <a:xfrm>
            <a:off x="0" y="507419"/>
            <a:ext cx="7613472" cy="461519"/>
            <a:chOff x="-90026" y="317447"/>
            <a:chExt cx="7613472" cy="461519"/>
          </a:xfrm>
        </p:grpSpPr>
        <p:pic>
          <p:nvPicPr>
            <p:cNvPr id="8" name="Picture 7">
              <a:extLst>
                <a:ext uri="{FF2B5EF4-FFF2-40B4-BE49-F238E27FC236}">
                  <a16:creationId xmlns:a16="http://schemas.microsoft.com/office/drawing/2014/main" id="{184C01B9-C52D-4B11-1099-CE2F7CEB311B}"/>
                </a:ext>
              </a:extLst>
            </p:cNvPr>
            <p:cNvPicPr>
              <a:picLocks noChangeAspect="1"/>
            </p:cNvPicPr>
            <p:nvPr/>
          </p:nvPicPr>
          <p:blipFill>
            <a:blip r:embed="rId4"/>
            <a:stretch>
              <a:fillRect/>
            </a:stretch>
          </p:blipFill>
          <p:spPr>
            <a:xfrm>
              <a:off x="-90026" y="317447"/>
              <a:ext cx="3115110" cy="461519"/>
            </a:xfrm>
            <a:prstGeom prst="roundRect">
              <a:avLst>
                <a:gd name="adj" fmla="val 8976"/>
              </a:avLst>
            </a:prstGeom>
          </p:spPr>
        </p:pic>
        <p:sp>
          <p:nvSpPr>
            <p:cNvPr id="10" name="TextBox 9">
              <a:extLst>
                <a:ext uri="{FF2B5EF4-FFF2-40B4-BE49-F238E27FC236}">
                  <a16:creationId xmlns:a16="http://schemas.microsoft.com/office/drawing/2014/main" id="{A504A545-D1B3-8A8C-D16D-BAC7A3C78182}"/>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MARKETING</a:t>
              </a:r>
            </a:p>
          </p:txBody>
        </p:sp>
      </p:grpSp>
      <p:sp>
        <p:nvSpPr>
          <p:cNvPr id="19" name="TextBox 18">
            <a:extLst>
              <a:ext uri="{FF2B5EF4-FFF2-40B4-BE49-F238E27FC236}">
                <a16:creationId xmlns:a16="http://schemas.microsoft.com/office/drawing/2014/main" id="{EABB031F-8289-B5A7-5976-02D617793F71}"/>
              </a:ext>
            </a:extLst>
          </p:cNvPr>
          <p:cNvSpPr txBox="1"/>
          <p:nvPr/>
        </p:nvSpPr>
        <p:spPr>
          <a:xfrm>
            <a:off x="889384" y="1249967"/>
            <a:ext cx="10750166" cy="615553"/>
          </a:xfrm>
          <a:prstGeom prst="rect">
            <a:avLst/>
          </a:prstGeom>
          <a:noFill/>
        </p:spPr>
        <p:txBody>
          <a:bodyPr wrap="square" lIns="0" tIns="0" rIns="0" bIns="0" rtlCol="0" anchor="t">
            <a:spAutoFit/>
          </a:bodyPr>
          <a:lstStyle/>
          <a:p>
            <a:pPr>
              <a:defRPr/>
            </a:pPr>
            <a:r>
              <a:rPr kumimoji="0" lang="en-US" sz="40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Clarity is now</a:t>
            </a:r>
            <a:r>
              <a:rPr lang="en-US" sz="4000">
                <a:solidFill>
                  <a:prstClr val="white"/>
                </a:solidFill>
                <a:latin typeface="Open Sans ExtraBold" panose="020B0906030804020204" pitchFamily="34" charset="0"/>
                <a:ea typeface="Open Sans ExtraBold" panose="020B0906030804020204" pitchFamily="34" charset="0"/>
                <a:cs typeface="Open Sans ExtraBold" panose="020B0906030804020204" pitchFamily="34" charset="0"/>
              </a:rPr>
              <a:t> a</a:t>
            </a:r>
            <a:r>
              <a:rPr kumimoji="0" lang="en-US" sz="40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 competitive advantage</a:t>
            </a:r>
          </a:p>
        </p:txBody>
      </p:sp>
      <p:sp>
        <p:nvSpPr>
          <p:cNvPr id="20" name="Rectangle 19">
            <a:extLst>
              <a:ext uri="{FF2B5EF4-FFF2-40B4-BE49-F238E27FC236}">
                <a16:creationId xmlns:a16="http://schemas.microsoft.com/office/drawing/2014/main" id="{E4961087-559C-D980-6813-FC91D3973331}"/>
              </a:ext>
            </a:extLst>
          </p:cNvPr>
          <p:cNvSpPr/>
          <p:nvPr/>
        </p:nvSpPr>
        <p:spPr>
          <a:xfrm rot="10800000">
            <a:off x="914670" y="208192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5" name="TextBox 24">
            <a:extLst>
              <a:ext uri="{FF2B5EF4-FFF2-40B4-BE49-F238E27FC236}">
                <a16:creationId xmlns:a16="http://schemas.microsoft.com/office/drawing/2014/main" id="{44426696-F4AF-00AA-7214-A3D26B316544}"/>
              </a:ext>
            </a:extLst>
          </p:cNvPr>
          <p:cNvSpPr txBox="1"/>
          <p:nvPr/>
        </p:nvSpPr>
        <p:spPr>
          <a:xfrm>
            <a:off x="889384" y="2399531"/>
            <a:ext cx="10375516" cy="3539430"/>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200" b="1" i="0" u="none" strike="noStrike" kern="1200" cap="none"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Consistent visibility:</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800" b="1"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Align operations &amp; marketing </a:t>
            </a: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to ensure pricing is accurate &amp; clearly communicated</a:t>
            </a:r>
            <a:endParaRPr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indent="-342900">
              <a:spcAft>
                <a:spcPts val="1200"/>
              </a:spcAft>
              <a:buFont typeface="Arial" panose="020B0604020202020204" pitchFamily="34" charset="0"/>
              <a:buChar char="•"/>
              <a:defRPr/>
            </a:pPr>
            <a:r>
              <a:rPr kumimoji="0" lang="en-US" sz="2800" b="1"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Standardize how fees appear </a:t>
            </a: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across every channel</a:t>
            </a:r>
            <a:r>
              <a:rPr lang="en-US" sz="2800">
                <a:solidFill>
                  <a:prstClr val="white"/>
                </a:solidFill>
                <a:latin typeface="Open Sans" panose="020B0606030504020204" pitchFamily="34" charset="0"/>
                <a:ea typeface="Open Sans" panose="020B0606030504020204" pitchFamily="34" charset="0"/>
                <a:cs typeface="Open Sans" panose="020B0606030504020204" pitchFamily="34" charset="0"/>
              </a:rPr>
              <a:t> &amp;</a:t>
            </a: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platform</a:t>
            </a:r>
            <a:endParaRPr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800" b="1"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Simplify pricing details </a:t>
            </a: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so prospects &amp; AI</a:t>
            </a:r>
            <a:r>
              <a:rPr lang="en-US" sz="2800">
                <a:solidFill>
                  <a:prstClr val="white"/>
                </a:solidFill>
                <a:latin typeface="Open Sans" panose="020B0606030504020204" pitchFamily="34" charset="0"/>
                <a:ea typeface="Open Sans" panose="020B0606030504020204" pitchFamily="34" charset="0"/>
                <a:cs typeface="Open Sans" panose="020B0606030504020204" pitchFamily="34" charset="0"/>
              </a:rPr>
              <a:t> </a:t>
            </a: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interpret them correctly</a:t>
            </a:r>
          </a:p>
        </p:txBody>
      </p:sp>
      <p:pic>
        <p:nvPicPr>
          <p:cNvPr id="2" name="Picture 1">
            <a:extLst>
              <a:ext uri="{FF2B5EF4-FFF2-40B4-BE49-F238E27FC236}">
                <a16:creationId xmlns:a16="http://schemas.microsoft.com/office/drawing/2014/main" id="{37AC4C4A-0236-9AAD-3678-E808ED65B5A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3851272617"/>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E0A19-D16E-ECBB-565C-5FC23466CDD2}"/>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76F606FA-E4B9-5D44-C9DE-9375C6651E8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39350" y="6132952"/>
            <a:ext cx="1638300" cy="520832"/>
          </a:xfrm>
          <a:prstGeom prst="rect">
            <a:avLst/>
          </a:prstGeom>
        </p:spPr>
      </p:pic>
      <p:sp>
        <p:nvSpPr>
          <p:cNvPr id="4" name="TextBox 3">
            <a:extLst>
              <a:ext uri="{FF2B5EF4-FFF2-40B4-BE49-F238E27FC236}">
                <a16:creationId xmlns:a16="http://schemas.microsoft.com/office/drawing/2014/main" id="{7F8CD344-62B5-83C9-7E9A-D3CDCFA9ECDC}"/>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nvGrpSpPr>
          <p:cNvPr id="5" name="Group 4">
            <a:extLst>
              <a:ext uri="{FF2B5EF4-FFF2-40B4-BE49-F238E27FC236}">
                <a16:creationId xmlns:a16="http://schemas.microsoft.com/office/drawing/2014/main" id="{B95999AD-20CC-0C2D-3646-0F28CD09061A}"/>
              </a:ext>
            </a:extLst>
          </p:cNvPr>
          <p:cNvGrpSpPr/>
          <p:nvPr/>
        </p:nvGrpSpPr>
        <p:grpSpPr>
          <a:xfrm>
            <a:off x="-90026" y="317447"/>
            <a:ext cx="7613472" cy="461519"/>
            <a:chOff x="-90026" y="317447"/>
            <a:chExt cx="7613472" cy="461519"/>
          </a:xfrm>
        </p:grpSpPr>
        <p:pic>
          <p:nvPicPr>
            <p:cNvPr id="6" name="Picture 5">
              <a:extLst>
                <a:ext uri="{FF2B5EF4-FFF2-40B4-BE49-F238E27FC236}">
                  <a16:creationId xmlns:a16="http://schemas.microsoft.com/office/drawing/2014/main" id="{DCDC59E7-502F-3473-D8A4-2874295A2EBB}"/>
                </a:ext>
              </a:extLst>
            </p:cNvPr>
            <p:cNvPicPr>
              <a:picLocks noChangeAspect="1"/>
            </p:cNvPicPr>
            <p:nvPr/>
          </p:nvPicPr>
          <p:blipFill>
            <a:blip r:embed="rId4"/>
            <a:stretch>
              <a:fillRect/>
            </a:stretch>
          </p:blipFill>
          <p:spPr>
            <a:xfrm>
              <a:off x="-90026" y="317447"/>
              <a:ext cx="2733473" cy="461519"/>
            </a:xfrm>
            <a:prstGeom prst="roundRect">
              <a:avLst>
                <a:gd name="adj" fmla="val 8976"/>
              </a:avLst>
            </a:prstGeom>
          </p:spPr>
        </p:pic>
        <p:sp>
          <p:nvSpPr>
            <p:cNvPr id="7" name="TextBox 6">
              <a:extLst>
                <a:ext uri="{FF2B5EF4-FFF2-40B4-BE49-F238E27FC236}">
                  <a16:creationId xmlns:a16="http://schemas.microsoft.com/office/drawing/2014/main" id="{58EC2732-4C24-5B4F-021A-639A0424D1B4}"/>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sp>
        <p:nvSpPr>
          <p:cNvPr id="2" name="TextBox 1">
            <a:extLst>
              <a:ext uri="{FF2B5EF4-FFF2-40B4-BE49-F238E27FC236}">
                <a16:creationId xmlns:a16="http://schemas.microsoft.com/office/drawing/2014/main" id="{EA99313D-5062-704A-0312-F16B66901B11}"/>
              </a:ext>
            </a:extLst>
          </p:cNvPr>
          <p:cNvSpPr txBox="1"/>
          <p:nvPr/>
        </p:nvSpPr>
        <p:spPr>
          <a:xfrm>
            <a:off x="1024378" y="2109669"/>
            <a:ext cx="10143243" cy="2215991"/>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Schedule a biannual task to review &amp; update all fees &amp; how they’re displayed</a:t>
            </a:r>
            <a:endPar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3" name="Rectangle 2">
            <a:extLst>
              <a:ext uri="{FF2B5EF4-FFF2-40B4-BE49-F238E27FC236}">
                <a16:creationId xmlns:a16="http://schemas.microsoft.com/office/drawing/2014/main" id="{6D86066D-B0AD-BA63-486B-C569A85843B5}"/>
              </a:ext>
            </a:extLst>
          </p:cNvPr>
          <p:cNvSpPr/>
          <p:nvPr/>
        </p:nvSpPr>
        <p:spPr>
          <a:xfrm rot="10800000">
            <a:off x="5619749" y="4528664"/>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8" name="TextBox 7">
            <a:extLst>
              <a:ext uri="{FF2B5EF4-FFF2-40B4-BE49-F238E27FC236}">
                <a16:creationId xmlns:a16="http://schemas.microsoft.com/office/drawing/2014/main" id="{6050DC91-5230-08C1-9B17-223068CA250B}"/>
              </a:ext>
            </a:extLst>
          </p:cNvPr>
          <p:cNvSpPr txBox="1"/>
          <p:nvPr/>
        </p:nvSpPr>
        <p:spPr>
          <a:xfrm>
            <a:off x="1024379" y="4841397"/>
            <a:ext cx="10143242" cy="200761"/>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SHARED INSIGHTS = STRONGER PERFORMANCE</a:t>
            </a:r>
          </a:p>
        </p:txBody>
      </p:sp>
    </p:spTree>
    <p:extLst>
      <p:ext uri="{BB962C8B-B14F-4D97-AF65-F5344CB8AC3E}">
        <p14:creationId xmlns:p14="http://schemas.microsoft.com/office/powerpoint/2010/main" val="2926356905"/>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AEDA5-F081-6B42-8E4C-E37B2A46C57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DCCDA14-F61C-0B90-26F0-9913B8BF47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9" y="0"/>
            <a:ext cx="12185522" cy="6858000"/>
          </a:xfrm>
          <a:prstGeom prst="rect">
            <a:avLst/>
          </a:prstGeom>
        </p:spPr>
      </p:pic>
      <p:sp>
        <p:nvSpPr>
          <p:cNvPr id="27" name="Rectangle 26">
            <a:extLst>
              <a:ext uri="{FF2B5EF4-FFF2-40B4-BE49-F238E27FC236}">
                <a16:creationId xmlns:a16="http://schemas.microsoft.com/office/drawing/2014/main" id="{FD5A17DE-9F06-1B8B-2C8C-7D0750FAC026}"/>
              </a:ext>
            </a:extLst>
          </p:cNvPr>
          <p:cNvSpPr/>
          <p:nvPr/>
        </p:nvSpPr>
        <p:spPr>
          <a:xfrm>
            <a:off x="-19051" y="0"/>
            <a:ext cx="12230100" cy="70866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930236B3-31D4-90A2-FE0C-2C8BD6F11C74}"/>
              </a:ext>
            </a:extLst>
          </p:cNvPr>
          <p:cNvSpPr/>
          <p:nvPr/>
        </p:nvSpPr>
        <p:spPr>
          <a:xfrm rot="10800000">
            <a:off x="5455667" y="2424512"/>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2361D9A7-5A4F-C1D6-FE28-119431878231}"/>
              </a:ext>
            </a:extLst>
          </p:cNvPr>
          <p:cNvSpPr txBox="1"/>
          <p:nvPr/>
        </p:nvSpPr>
        <p:spPr>
          <a:xfrm>
            <a:off x="2318643" y="1840778"/>
            <a:ext cx="7188449" cy="25090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0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LEG THREE: RESIDENT STRATEGY</a:t>
            </a:r>
          </a:p>
        </p:txBody>
      </p:sp>
      <p:pic>
        <p:nvPicPr>
          <p:cNvPr id="2" name="Picture 1">
            <a:extLst>
              <a:ext uri="{FF2B5EF4-FFF2-40B4-BE49-F238E27FC236}">
                <a16:creationId xmlns:a16="http://schemas.microsoft.com/office/drawing/2014/main" id="{BA8726E4-7E07-CCED-3D0C-00E28CCA3B0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
        <p:nvSpPr>
          <p:cNvPr id="8" name="TextBox 7">
            <a:extLst>
              <a:ext uri="{FF2B5EF4-FFF2-40B4-BE49-F238E27FC236}">
                <a16:creationId xmlns:a16="http://schemas.microsoft.com/office/drawing/2014/main" id="{5F5AA112-246D-DF38-9FB9-186369D5A7BB}"/>
              </a:ext>
            </a:extLst>
          </p:cNvPr>
          <p:cNvSpPr txBox="1"/>
          <p:nvPr/>
        </p:nvSpPr>
        <p:spPr>
          <a:xfrm>
            <a:off x="740792" y="2793918"/>
            <a:ext cx="10344150" cy="110799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6600" b="1" spc="3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RENEWALS</a:t>
            </a:r>
            <a:endParaRPr kumimoji="0" lang="en-US" sz="66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3015740492"/>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DF8F5-F0EA-E794-F571-BAD4F3184680}"/>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BBD63C9C-D5BA-5398-524C-B1A930144DB8}"/>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3239" y="0"/>
            <a:ext cx="12185522" cy="6858000"/>
          </a:xfrm>
          <a:prstGeom prst="rect">
            <a:avLst/>
          </a:prstGeom>
        </p:spPr>
      </p:pic>
      <p:sp>
        <p:nvSpPr>
          <p:cNvPr id="3" name="Rectangle 2">
            <a:extLst>
              <a:ext uri="{FF2B5EF4-FFF2-40B4-BE49-F238E27FC236}">
                <a16:creationId xmlns:a16="http://schemas.microsoft.com/office/drawing/2014/main" id="{A7F41619-25B5-698E-B897-8635A1AD2459}"/>
              </a:ext>
            </a:extLst>
          </p:cNvPr>
          <p:cNvSpPr/>
          <p:nvPr/>
        </p:nvSpPr>
        <p:spPr>
          <a:xfrm>
            <a:off x="0" y="0"/>
            <a:ext cx="12882206" cy="70866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7472C55A-EC1A-6FB0-B15C-34B5CB0F38C2}"/>
              </a:ext>
            </a:extLst>
          </p:cNvPr>
          <p:cNvSpPr txBox="1"/>
          <p:nvPr/>
        </p:nvSpPr>
        <p:spPr>
          <a:xfrm>
            <a:off x="911310" y="1137694"/>
            <a:ext cx="10143243" cy="1193084"/>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Retention starts before the renewal conversation</a:t>
            </a:r>
          </a:p>
        </p:txBody>
      </p:sp>
      <p:sp>
        <p:nvSpPr>
          <p:cNvPr id="7" name="Rectangle 6">
            <a:extLst>
              <a:ext uri="{FF2B5EF4-FFF2-40B4-BE49-F238E27FC236}">
                <a16:creationId xmlns:a16="http://schemas.microsoft.com/office/drawing/2014/main" id="{8A843BCE-AFEF-AB10-9173-9E04A1FAF062}"/>
              </a:ext>
            </a:extLst>
          </p:cNvPr>
          <p:cNvSpPr/>
          <p:nvPr/>
        </p:nvSpPr>
        <p:spPr>
          <a:xfrm rot="10800000">
            <a:off x="934397" y="2495791"/>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35" name="Picture 34">
            <a:extLst>
              <a:ext uri="{FF2B5EF4-FFF2-40B4-BE49-F238E27FC236}">
                <a16:creationId xmlns:a16="http://schemas.microsoft.com/office/drawing/2014/main" id="{3DE48A07-1CB8-B870-7AB5-8E1C3B833BFE}"/>
              </a:ext>
            </a:extLst>
          </p:cNvPr>
          <p:cNvPicPr>
            <a:picLocks noChangeAspect="1"/>
          </p:cNvPicPr>
          <p:nvPr/>
        </p:nvPicPr>
        <p:blipFill>
          <a:blip r:embed="rId4"/>
          <a:stretch>
            <a:fillRect/>
          </a:stretch>
        </p:blipFill>
        <p:spPr>
          <a:xfrm>
            <a:off x="-50112" y="213576"/>
            <a:ext cx="3115110" cy="461519"/>
          </a:xfrm>
          <a:prstGeom prst="roundRect">
            <a:avLst>
              <a:gd name="adj" fmla="val 8976"/>
            </a:avLst>
          </a:prstGeom>
        </p:spPr>
      </p:pic>
      <p:sp>
        <p:nvSpPr>
          <p:cNvPr id="8" name="TextBox 7">
            <a:extLst>
              <a:ext uri="{FF2B5EF4-FFF2-40B4-BE49-F238E27FC236}">
                <a16:creationId xmlns:a16="http://schemas.microsoft.com/office/drawing/2014/main" id="{2A05CEB6-FC81-5415-A89D-C1D78C6A0B7B}"/>
              </a:ext>
            </a:extLst>
          </p:cNvPr>
          <p:cNvSpPr txBox="1"/>
          <p:nvPr/>
        </p:nvSpPr>
        <p:spPr>
          <a:xfrm>
            <a:off x="374911" y="378008"/>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a:ea typeface="Open Sans ExtraBold"/>
                <a:cs typeface="Open Sans ExtraBold"/>
              </a:rPr>
              <a:t>THE </a:t>
            </a:r>
            <a:r>
              <a:rPr lang="en-US" sz="1600" b="1" spc="600">
                <a:solidFill>
                  <a:prstClr val="white"/>
                </a:solidFill>
                <a:latin typeface="Open Sans ExtraBold"/>
                <a:ea typeface="Open Sans ExtraBold"/>
                <a:cs typeface="Open Sans ExtraBold"/>
              </a:rPr>
              <a:t>WARMUP</a:t>
            </a:r>
            <a:endPar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 name="TextBox 1">
            <a:extLst>
              <a:ext uri="{FF2B5EF4-FFF2-40B4-BE49-F238E27FC236}">
                <a16:creationId xmlns:a16="http://schemas.microsoft.com/office/drawing/2014/main" id="{1D04AA59-FCD7-9FDC-994E-01528DCB8DB2}"/>
              </a:ext>
            </a:extLst>
          </p:cNvPr>
          <p:cNvSpPr txBox="1"/>
          <p:nvPr/>
        </p:nvSpPr>
        <p:spPr>
          <a:xfrm>
            <a:off x="911310" y="2768997"/>
            <a:ext cx="10143243" cy="110799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AI shifts renewal from reactive to proactive —improving timing, personalization &amp; outcomes</a:t>
            </a:r>
          </a:p>
        </p:txBody>
      </p:sp>
      <p:pic>
        <p:nvPicPr>
          <p:cNvPr id="25" name="Picture 24">
            <a:extLst>
              <a:ext uri="{FF2B5EF4-FFF2-40B4-BE49-F238E27FC236}">
                <a16:creationId xmlns:a16="http://schemas.microsoft.com/office/drawing/2014/main" id="{C16BB9C2-BEF5-5ECC-3360-30E09F9FE58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2241236727"/>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87ED7-00D2-CA1C-F7BE-AA67106A36FB}"/>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E42B4663-7FC9-BBE4-4436-DEEED33B65A0}"/>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l="4506" t="3410" r="7048" b="6590"/>
          <a:stretch>
            <a:fillRect/>
          </a:stretch>
        </p:blipFill>
        <p:spPr>
          <a:xfrm>
            <a:off x="-70110" y="-25417"/>
            <a:ext cx="12414510" cy="7105812"/>
          </a:xfrm>
          <a:prstGeom prst="rect">
            <a:avLst/>
          </a:prstGeom>
        </p:spPr>
      </p:pic>
      <p:sp>
        <p:nvSpPr>
          <p:cNvPr id="9" name="Rectangle 8">
            <a:extLst>
              <a:ext uri="{FF2B5EF4-FFF2-40B4-BE49-F238E27FC236}">
                <a16:creationId xmlns:a16="http://schemas.microsoft.com/office/drawing/2014/main" id="{A92F9EE7-1D65-45D4-AAD2-C945F9995473}"/>
              </a:ext>
            </a:extLst>
          </p:cNvPr>
          <p:cNvSpPr/>
          <p:nvPr/>
        </p:nvSpPr>
        <p:spPr>
          <a:xfrm>
            <a:off x="-90026" y="-25417"/>
            <a:ext cx="12434426" cy="7292584"/>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nvGrpSpPr>
          <p:cNvPr id="5" name="Group 4">
            <a:extLst>
              <a:ext uri="{FF2B5EF4-FFF2-40B4-BE49-F238E27FC236}">
                <a16:creationId xmlns:a16="http://schemas.microsoft.com/office/drawing/2014/main" id="{B042DCD2-741B-1FBA-9E3B-46B7C97D19DB}"/>
              </a:ext>
            </a:extLst>
          </p:cNvPr>
          <p:cNvGrpSpPr>
            <a:grpSpLocks noChangeAspect="1"/>
          </p:cNvGrpSpPr>
          <p:nvPr/>
        </p:nvGrpSpPr>
        <p:grpSpPr>
          <a:xfrm>
            <a:off x="7962919" y="1346642"/>
            <a:ext cx="3190629" cy="5387223"/>
            <a:chOff x="6749457" y="2031860"/>
            <a:chExt cx="2875272" cy="4854759"/>
          </a:xfrm>
        </p:grpSpPr>
        <p:pic>
          <p:nvPicPr>
            <p:cNvPr id="13" name="Picture 12" descr="Screens screenshot of a chat&#10;&#10;AI-generated content may be incorrect.">
              <a:extLst>
                <a:ext uri="{FF2B5EF4-FFF2-40B4-BE49-F238E27FC236}">
                  <a16:creationId xmlns:a16="http://schemas.microsoft.com/office/drawing/2014/main" id="{751E35D0-570C-5AC0-90D4-CBFAE75812B2}"/>
                </a:ext>
              </a:extLst>
            </p:cNvPr>
            <p:cNvPicPr>
              <a:picLocks noChangeAspect="1"/>
            </p:cNvPicPr>
            <p:nvPr/>
          </p:nvPicPr>
          <p:blipFill>
            <a:blip r:embed="rId4"/>
            <a:stretch>
              <a:fillRect/>
            </a:stretch>
          </p:blipFill>
          <p:spPr>
            <a:xfrm>
              <a:off x="7212935" y="2246888"/>
              <a:ext cx="1952982" cy="4240259"/>
            </a:xfrm>
            <a:prstGeom prst="roundRect">
              <a:avLst>
                <a:gd name="adj" fmla="val 12615"/>
              </a:avLst>
            </a:prstGeom>
          </p:spPr>
        </p:pic>
        <p:pic>
          <p:nvPicPr>
            <p:cNvPr id="14" name="Picture 13" descr="A cell phone with a black background&#10;&#10;Description automatically generated">
              <a:extLst>
                <a:ext uri="{FF2B5EF4-FFF2-40B4-BE49-F238E27FC236}">
                  <a16:creationId xmlns:a16="http://schemas.microsoft.com/office/drawing/2014/main" id="{A225301F-6A3B-1AB2-F3F7-EB17928E7FD6}"/>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749457" y="2031860"/>
              <a:ext cx="2875272" cy="4854759"/>
            </a:xfrm>
            <a:prstGeom prst="rect">
              <a:avLst/>
            </a:prstGeom>
          </p:spPr>
        </p:pic>
      </p:grpSp>
      <p:grpSp>
        <p:nvGrpSpPr>
          <p:cNvPr id="38" name="Group 37">
            <a:extLst>
              <a:ext uri="{FF2B5EF4-FFF2-40B4-BE49-F238E27FC236}">
                <a16:creationId xmlns:a16="http://schemas.microsoft.com/office/drawing/2014/main" id="{25E081B7-6930-A317-0D69-28969942EDC5}"/>
              </a:ext>
            </a:extLst>
          </p:cNvPr>
          <p:cNvGrpSpPr/>
          <p:nvPr/>
        </p:nvGrpSpPr>
        <p:grpSpPr>
          <a:xfrm>
            <a:off x="-90026" y="317447"/>
            <a:ext cx="7613472" cy="461519"/>
            <a:chOff x="-90026" y="317447"/>
            <a:chExt cx="7613472" cy="461519"/>
          </a:xfrm>
        </p:grpSpPr>
        <p:pic>
          <p:nvPicPr>
            <p:cNvPr id="3" name="Picture 2">
              <a:extLst>
                <a:ext uri="{FF2B5EF4-FFF2-40B4-BE49-F238E27FC236}">
                  <a16:creationId xmlns:a16="http://schemas.microsoft.com/office/drawing/2014/main" id="{F499C71A-E522-2153-9DD6-E5269257F0E2}"/>
                </a:ext>
              </a:extLst>
            </p:cNvPr>
            <p:cNvPicPr>
              <a:picLocks noChangeAspect="1"/>
            </p:cNvPicPr>
            <p:nvPr/>
          </p:nvPicPr>
          <p:blipFill>
            <a:blip r:embed="rId6"/>
            <a:stretch>
              <a:fillRect/>
            </a:stretch>
          </p:blipFill>
          <p:spPr>
            <a:xfrm>
              <a:off x="-90026" y="317447"/>
              <a:ext cx="2949113" cy="461519"/>
            </a:xfrm>
            <a:prstGeom prst="roundRect">
              <a:avLst>
                <a:gd name="adj" fmla="val 8976"/>
              </a:avLst>
            </a:prstGeom>
          </p:spPr>
        </p:pic>
        <p:sp>
          <p:nvSpPr>
            <p:cNvPr id="7" name="TextBox 6">
              <a:extLst>
                <a:ext uri="{FF2B5EF4-FFF2-40B4-BE49-F238E27FC236}">
                  <a16:creationId xmlns:a16="http://schemas.microsoft.com/office/drawing/2014/main" id="{16E0F36B-94A6-A8B6-A6DB-8432AF113FC1}"/>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OPERATIONS</a:t>
              </a:r>
            </a:p>
          </p:txBody>
        </p:sp>
      </p:grpSp>
      <p:sp>
        <p:nvSpPr>
          <p:cNvPr id="2" name="Rectangle 1">
            <a:extLst>
              <a:ext uri="{FF2B5EF4-FFF2-40B4-BE49-F238E27FC236}">
                <a16:creationId xmlns:a16="http://schemas.microsoft.com/office/drawing/2014/main" id="{711A39DF-9CFC-B4BD-1FB4-C9BAE11A0BDF}"/>
              </a:ext>
            </a:extLst>
          </p:cNvPr>
          <p:cNvSpPr/>
          <p:nvPr/>
        </p:nvSpPr>
        <p:spPr>
          <a:xfrm rot="10800000">
            <a:off x="947170" y="3392424"/>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4" name="TextBox 3">
            <a:extLst>
              <a:ext uri="{FF2B5EF4-FFF2-40B4-BE49-F238E27FC236}">
                <a16:creationId xmlns:a16="http://schemas.microsoft.com/office/drawing/2014/main" id="{F289D65E-117C-35C1-1ECD-DFEB4CC83458}"/>
              </a:ext>
            </a:extLst>
          </p:cNvPr>
          <p:cNvSpPr txBox="1"/>
          <p:nvPr/>
        </p:nvSpPr>
        <p:spPr>
          <a:xfrm>
            <a:off x="947170" y="1145881"/>
            <a:ext cx="8050922" cy="200761"/>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AI </a:t>
            </a:r>
            <a:r>
              <a:rPr lang="en-US" sz="1600" b="1" spc="6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RENEWAL TOOLS: MORE THAN JUST TIMING</a:t>
            </a:r>
            <a:endPar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6" name="TextBox 5">
            <a:extLst>
              <a:ext uri="{FF2B5EF4-FFF2-40B4-BE49-F238E27FC236}">
                <a16:creationId xmlns:a16="http://schemas.microsoft.com/office/drawing/2014/main" id="{1FAFD4B5-DB90-01F2-E7BA-B40F04EEE880}"/>
              </a:ext>
            </a:extLst>
          </p:cNvPr>
          <p:cNvSpPr txBox="1"/>
          <p:nvPr/>
        </p:nvSpPr>
        <p:spPr>
          <a:xfrm>
            <a:off x="1049912" y="3605778"/>
            <a:ext cx="6341641" cy="2739211"/>
          </a:xfrm>
          <a:prstGeom prst="rect">
            <a:avLst/>
          </a:prstGeom>
          <a:noFill/>
        </p:spPr>
        <p:txBody>
          <a:bodyPr wrap="square" lIns="0" tIns="0" rIns="0" bIns="0" rtlCol="0" anchor="t">
            <a:spAutoFit/>
          </a:bodyPr>
          <a:lstStyle/>
          <a:p>
            <a:pPr marL="342900" marR="0" lvl="0" indent="-342900" algn="l" defTabSz="914400" rtl="0" eaLnBrk="1" fontAlgn="auto" latinLnBrk="0" hangingPunct="1">
              <a:spcBef>
                <a:spcPts val="0"/>
              </a:spcBef>
              <a:spcAft>
                <a:spcPts val="1600"/>
              </a:spcAft>
              <a:buClrTx/>
              <a:buSzTx/>
              <a:buFont typeface="Arial" panose="020B0604020202020204" pitchFamily="34" charset="0"/>
              <a:buChar char="•"/>
              <a:tabLst/>
              <a:defRPr/>
            </a:pPr>
            <a:r>
              <a:rPr kumimoji="0" lang="en-US" sz="23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See what’s coming sooner &amp; plan with confidence</a:t>
            </a:r>
          </a:p>
          <a:p>
            <a:pPr marL="342900" marR="0" lvl="0" indent="-342900" algn="l" defTabSz="914400" rtl="0" eaLnBrk="1" fontAlgn="auto" latinLnBrk="0" hangingPunct="1">
              <a:spcBef>
                <a:spcPts val="0"/>
              </a:spcBef>
              <a:spcAft>
                <a:spcPts val="1600"/>
              </a:spcAft>
              <a:buClrTx/>
              <a:buSzTx/>
              <a:buFont typeface="Arial" panose="020B0604020202020204" pitchFamily="34" charset="0"/>
              <a:buChar char="•"/>
              <a:tabLst/>
              <a:defRPr/>
            </a:pPr>
            <a:r>
              <a:rPr kumimoji="0" lang="en-US" sz="23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Move faster with earlier resident decisions</a:t>
            </a:r>
          </a:p>
          <a:p>
            <a:pPr marL="342900" marR="0" lvl="0" indent="-342900" algn="l" defTabSz="914400" rtl="0" eaLnBrk="1" fontAlgn="auto" latinLnBrk="0" hangingPunct="1">
              <a:spcBef>
                <a:spcPts val="0"/>
              </a:spcBef>
              <a:spcAft>
                <a:spcPts val="1600"/>
              </a:spcAft>
              <a:buClrTx/>
              <a:buSzTx/>
              <a:buFont typeface="Arial" panose="020B0604020202020204" pitchFamily="34" charset="0"/>
              <a:buChar char="•"/>
              <a:tabLst/>
              <a:defRPr/>
            </a:pPr>
            <a:r>
              <a:rPr kumimoji="0" lang="en-US" sz="23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Stay consistent through staffing challenges</a:t>
            </a:r>
          </a:p>
          <a:p>
            <a:pPr marL="342900" marR="0" lvl="0" indent="-342900" algn="l" defTabSz="914400" rtl="0" eaLnBrk="1" fontAlgn="auto" latinLnBrk="0" hangingPunct="1">
              <a:spcBef>
                <a:spcPts val="0"/>
              </a:spcBef>
              <a:spcAft>
                <a:spcPts val="1600"/>
              </a:spcAft>
              <a:buClrTx/>
              <a:buSzTx/>
              <a:buFont typeface="Arial" panose="020B0604020202020204" pitchFamily="34" charset="0"/>
              <a:buChar char="•"/>
              <a:tabLst/>
              <a:defRPr/>
            </a:pPr>
            <a:r>
              <a:rPr kumimoji="0" lang="en-US" sz="23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Free up teams to focus on what drives performance</a:t>
            </a:r>
          </a:p>
        </p:txBody>
      </p:sp>
      <p:sp>
        <p:nvSpPr>
          <p:cNvPr id="8" name="TextBox 7">
            <a:extLst>
              <a:ext uri="{FF2B5EF4-FFF2-40B4-BE49-F238E27FC236}">
                <a16:creationId xmlns:a16="http://schemas.microsoft.com/office/drawing/2014/main" id="{AE0C36E0-3F81-2EA4-AE2A-C716B983BCEB}"/>
              </a:ext>
            </a:extLst>
          </p:cNvPr>
          <p:cNvSpPr txBox="1"/>
          <p:nvPr/>
        </p:nvSpPr>
        <p:spPr>
          <a:xfrm>
            <a:off x="916749" y="1514664"/>
            <a:ext cx="6879443" cy="1661993"/>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lang="en-US" sz="3600">
                <a:solidFill>
                  <a:prstClr val="white"/>
                </a:solidFill>
                <a:latin typeface="Open Sans ExtraBold" panose="020B0906030804020204" pitchFamily="34" charset="0"/>
                <a:ea typeface="Open Sans ExtraBold" panose="020B0906030804020204" pitchFamily="34" charset="0"/>
                <a:cs typeface="Open Sans ExtraBold" panose="020B0906030804020204" pitchFamily="34" charset="0"/>
              </a:rPr>
              <a:t>Improve visibility, speed &amp; consistency across the renewal process</a:t>
            </a:r>
            <a:endParaRPr kumimoji="0" lang="en-US" sz="36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endParaRPr>
          </a:p>
        </p:txBody>
      </p:sp>
      <p:grpSp>
        <p:nvGrpSpPr>
          <p:cNvPr id="15" name="Group 14">
            <a:extLst>
              <a:ext uri="{FF2B5EF4-FFF2-40B4-BE49-F238E27FC236}">
                <a16:creationId xmlns:a16="http://schemas.microsoft.com/office/drawing/2014/main" id="{2CAA224E-AA7A-B7D8-A6F0-E5349700DCA7}"/>
              </a:ext>
            </a:extLst>
          </p:cNvPr>
          <p:cNvGrpSpPr/>
          <p:nvPr/>
        </p:nvGrpSpPr>
        <p:grpSpPr>
          <a:xfrm>
            <a:off x="10284054" y="5408487"/>
            <a:ext cx="1778819" cy="952682"/>
            <a:chOff x="9506554" y="3284040"/>
            <a:chExt cx="2936057" cy="1253174"/>
          </a:xfrm>
        </p:grpSpPr>
        <p:grpSp>
          <p:nvGrpSpPr>
            <p:cNvPr id="16" name="Group 15">
              <a:extLst>
                <a:ext uri="{FF2B5EF4-FFF2-40B4-BE49-F238E27FC236}">
                  <a16:creationId xmlns:a16="http://schemas.microsoft.com/office/drawing/2014/main" id="{3DFCAB25-D9B4-7F8A-FF61-23427AB287F4}"/>
                </a:ext>
              </a:extLst>
            </p:cNvPr>
            <p:cNvGrpSpPr/>
            <p:nvPr/>
          </p:nvGrpSpPr>
          <p:grpSpPr>
            <a:xfrm>
              <a:off x="9506554" y="3284040"/>
              <a:ext cx="2936057" cy="1253174"/>
              <a:chOff x="5624896" y="2206138"/>
              <a:chExt cx="2936057" cy="1253174"/>
            </a:xfrm>
          </p:grpSpPr>
          <p:sp>
            <p:nvSpPr>
              <p:cNvPr id="19" name="Rounded Rectangle 42">
                <a:extLst>
                  <a:ext uri="{FF2B5EF4-FFF2-40B4-BE49-F238E27FC236}">
                    <a16:creationId xmlns:a16="http://schemas.microsoft.com/office/drawing/2014/main" id="{DED0ECF2-A806-FE8B-053C-47816EFC25CA}"/>
                  </a:ext>
                </a:extLst>
              </p:cNvPr>
              <p:cNvSpPr/>
              <p:nvPr/>
            </p:nvSpPr>
            <p:spPr>
              <a:xfrm>
                <a:off x="5624896" y="2206138"/>
                <a:ext cx="2936057" cy="1253174"/>
              </a:xfrm>
              <a:prstGeom prst="roundRect">
                <a:avLst>
                  <a:gd name="adj" fmla="val 7530"/>
                </a:avLst>
              </a:prstGeom>
              <a:solidFill>
                <a:srgbClr val="FBFBFB">
                  <a:alpha val="90000"/>
                </a:srgbClr>
              </a:solidFill>
              <a:ln w="6350">
                <a:solidFill>
                  <a:schemeClr val="bg2"/>
                </a:solidFill>
              </a:ln>
              <a:effectLst>
                <a:outerShdw blurRad="338939" dist="327600" dir="5400000" sx="80000" sy="80000" algn="ctr" rotWithShape="0">
                  <a:srgbClr val="7030A0">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E1C4A0C-2ED3-AB4F-5497-0CF7A4ED65D7}"/>
                  </a:ext>
                </a:extLst>
              </p:cNvPr>
              <p:cNvSpPr txBox="1"/>
              <p:nvPr/>
            </p:nvSpPr>
            <p:spPr>
              <a:xfrm>
                <a:off x="5888303" y="2316808"/>
                <a:ext cx="2442677" cy="789466"/>
              </a:xfrm>
              <a:prstGeom prst="rect">
                <a:avLst/>
              </a:prstGeom>
              <a:noFill/>
            </p:spPr>
            <p:txBody>
              <a:bodyPr wrap="square" lIns="0" rIns="0" rtlCol="0">
                <a:spAutoFit/>
              </a:bodyPr>
              <a:lstStyle/>
              <a:p>
                <a:pPr algn="l"/>
                <a:r>
                  <a:rPr lang="en-US" sz="1100">
                    <a:solidFill>
                      <a:schemeClr val="tx1">
                        <a:alpha val="70000"/>
                      </a:schemeClr>
                    </a:solidFill>
                  </a:rPr>
                  <a:t>Hey Eric, good news, you have renewal offers. </a:t>
                </a:r>
                <a:r>
                  <a:rPr lang="en-US" sz="1100">
                    <a:solidFill>
                      <a:schemeClr val="tx1">
                        <a:alpha val="70000"/>
                      </a:schemeClr>
                    </a:solidFill>
                    <a:hlinkClick r:id="rId7"/>
                  </a:rPr>
                  <a:t>Click here </a:t>
                </a:r>
                <a:r>
                  <a:rPr lang="en-US" sz="1100">
                    <a:solidFill>
                      <a:schemeClr val="tx1">
                        <a:alpha val="70000"/>
                      </a:schemeClr>
                    </a:solidFill>
                  </a:rPr>
                  <a:t>to review.</a:t>
                </a:r>
              </a:p>
            </p:txBody>
          </p:sp>
          <p:sp>
            <p:nvSpPr>
              <p:cNvPr id="21" name="Rounded Rectangle 44">
                <a:extLst>
                  <a:ext uri="{FF2B5EF4-FFF2-40B4-BE49-F238E27FC236}">
                    <a16:creationId xmlns:a16="http://schemas.microsoft.com/office/drawing/2014/main" id="{9F9F1000-1B3D-4A92-DB93-6C6EA8CAEC62}"/>
                  </a:ext>
                </a:extLst>
              </p:cNvPr>
              <p:cNvSpPr/>
              <p:nvPr/>
            </p:nvSpPr>
            <p:spPr>
              <a:xfrm>
                <a:off x="5824515" y="3203526"/>
                <a:ext cx="1215929" cy="153309"/>
              </a:xfrm>
              <a:prstGeom prst="roundRect">
                <a:avLst>
                  <a:gd name="adj" fmla="val 50000"/>
                </a:avLst>
              </a:prstGeom>
              <a:solidFill>
                <a:schemeClr val="bg1"/>
              </a:solidFill>
              <a:ln w="6350">
                <a:gradFill flip="none" rotWithShape="1">
                  <a:gsLst>
                    <a:gs pos="0">
                      <a:srgbClr val="7030A0"/>
                    </a:gs>
                    <a:gs pos="100000">
                      <a:schemeClr val="accent4"/>
                    </a:gs>
                  </a:gsLst>
                  <a:lin ang="54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700">
                    <a:solidFill>
                      <a:schemeClr val="bg1">
                        <a:lumMod val="65000"/>
                      </a:schemeClr>
                    </a:solidFill>
                  </a:rPr>
                  <a:t>RENEWALS</a:t>
                </a:r>
              </a:p>
            </p:txBody>
          </p:sp>
        </p:grpSp>
        <p:sp>
          <p:nvSpPr>
            <p:cNvPr id="18" name="Shape 3660">
              <a:extLst>
                <a:ext uri="{FF2B5EF4-FFF2-40B4-BE49-F238E27FC236}">
                  <a16:creationId xmlns:a16="http://schemas.microsoft.com/office/drawing/2014/main" id="{37AF9527-5E53-1BB9-C2FC-47D4185B21BC}"/>
                </a:ext>
              </a:extLst>
            </p:cNvPr>
            <p:cNvSpPr/>
            <p:nvPr/>
          </p:nvSpPr>
          <p:spPr>
            <a:xfrm>
              <a:off x="9795084" y="4311312"/>
              <a:ext cx="93541" cy="93541"/>
            </a:xfrm>
            <a:custGeom>
              <a:avLst/>
              <a:gdLst/>
              <a:ahLst/>
              <a:cxnLst>
                <a:cxn ang="0">
                  <a:pos x="wd2" y="hd2"/>
                </a:cxn>
                <a:cxn ang="5400000">
                  <a:pos x="wd2" y="hd2"/>
                </a:cxn>
                <a:cxn ang="10800000">
                  <a:pos x="wd2" y="hd2"/>
                </a:cxn>
                <a:cxn ang="16200000">
                  <a:pos x="wd2" y="hd2"/>
                </a:cxn>
              </a:cxnLst>
              <a:rect l="0" t="0" r="r" b="b"/>
              <a:pathLst>
                <a:path w="21600" h="21600" extrusionOk="0">
                  <a:moveTo>
                    <a:pt x="12281" y="19846"/>
                  </a:moveTo>
                  <a:lnTo>
                    <a:pt x="9413" y="12882"/>
                  </a:lnTo>
                  <a:lnTo>
                    <a:pt x="19655" y="2641"/>
                  </a:lnTo>
                  <a:cubicBezTo>
                    <a:pt x="19655" y="2641"/>
                    <a:pt x="12281" y="19846"/>
                    <a:pt x="12281" y="19846"/>
                  </a:cubicBezTo>
                  <a:close/>
                  <a:moveTo>
                    <a:pt x="1755" y="9320"/>
                  </a:moveTo>
                  <a:lnTo>
                    <a:pt x="18960" y="1945"/>
                  </a:lnTo>
                  <a:lnTo>
                    <a:pt x="8719" y="12187"/>
                  </a:lnTo>
                  <a:cubicBezTo>
                    <a:pt x="8719" y="12187"/>
                    <a:pt x="1755" y="9320"/>
                    <a:pt x="1755" y="9320"/>
                  </a:cubicBezTo>
                  <a:close/>
                  <a:moveTo>
                    <a:pt x="21600" y="491"/>
                  </a:moveTo>
                  <a:cubicBezTo>
                    <a:pt x="21600" y="221"/>
                    <a:pt x="21380" y="0"/>
                    <a:pt x="21109" y="0"/>
                  </a:cubicBezTo>
                  <a:cubicBezTo>
                    <a:pt x="21034" y="0"/>
                    <a:pt x="20964" y="20"/>
                    <a:pt x="20900" y="52"/>
                  </a:cubicBezTo>
                  <a:lnTo>
                    <a:pt x="20898" y="48"/>
                  </a:lnTo>
                  <a:lnTo>
                    <a:pt x="302" y="8875"/>
                  </a:lnTo>
                  <a:cubicBezTo>
                    <a:pt x="301" y="8876"/>
                    <a:pt x="299" y="8876"/>
                    <a:pt x="297" y="8877"/>
                  </a:cubicBezTo>
                  <a:lnTo>
                    <a:pt x="280" y="8884"/>
                  </a:lnTo>
                  <a:lnTo>
                    <a:pt x="281" y="8887"/>
                  </a:lnTo>
                  <a:cubicBezTo>
                    <a:pt x="116" y="8967"/>
                    <a:pt x="0" y="9133"/>
                    <a:pt x="0" y="9327"/>
                  </a:cubicBezTo>
                  <a:cubicBezTo>
                    <a:pt x="0" y="9551"/>
                    <a:pt x="151" y="9732"/>
                    <a:pt x="355" y="9791"/>
                  </a:cubicBezTo>
                  <a:lnTo>
                    <a:pt x="353" y="9799"/>
                  </a:lnTo>
                  <a:lnTo>
                    <a:pt x="8462" y="13138"/>
                  </a:lnTo>
                  <a:lnTo>
                    <a:pt x="11801" y="21248"/>
                  </a:lnTo>
                  <a:lnTo>
                    <a:pt x="11809" y="21245"/>
                  </a:lnTo>
                  <a:cubicBezTo>
                    <a:pt x="11869" y="21449"/>
                    <a:pt x="12050" y="21600"/>
                    <a:pt x="12273" y="21600"/>
                  </a:cubicBezTo>
                  <a:cubicBezTo>
                    <a:pt x="12468" y="21600"/>
                    <a:pt x="12634" y="21484"/>
                    <a:pt x="12713" y="21319"/>
                  </a:cubicBezTo>
                  <a:lnTo>
                    <a:pt x="12716" y="21320"/>
                  </a:lnTo>
                  <a:lnTo>
                    <a:pt x="12723" y="21303"/>
                  </a:lnTo>
                  <a:cubicBezTo>
                    <a:pt x="12724" y="21301"/>
                    <a:pt x="12725" y="21300"/>
                    <a:pt x="12725" y="21298"/>
                  </a:cubicBezTo>
                  <a:lnTo>
                    <a:pt x="21553" y="702"/>
                  </a:lnTo>
                  <a:lnTo>
                    <a:pt x="21547" y="700"/>
                  </a:lnTo>
                  <a:cubicBezTo>
                    <a:pt x="21578" y="637"/>
                    <a:pt x="21600" y="567"/>
                    <a:pt x="21600" y="491"/>
                  </a:cubicBezTo>
                  <a:moveTo>
                    <a:pt x="7855" y="16200"/>
                  </a:moveTo>
                  <a:cubicBezTo>
                    <a:pt x="7719" y="16200"/>
                    <a:pt x="7596" y="16256"/>
                    <a:pt x="7507" y="16344"/>
                  </a:cubicBezTo>
                  <a:lnTo>
                    <a:pt x="6035" y="17817"/>
                  </a:lnTo>
                  <a:cubicBezTo>
                    <a:pt x="5946" y="17906"/>
                    <a:pt x="5891" y="18028"/>
                    <a:pt x="5891" y="18164"/>
                  </a:cubicBezTo>
                  <a:cubicBezTo>
                    <a:pt x="5891" y="18435"/>
                    <a:pt x="6111" y="18655"/>
                    <a:pt x="6382" y="18655"/>
                  </a:cubicBezTo>
                  <a:cubicBezTo>
                    <a:pt x="6517" y="18655"/>
                    <a:pt x="6640" y="18600"/>
                    <a:pt x="6729" y="18511"/>
                  </a:cubicBezTo>
                  <a:lnTo>
                    <a:pt x="8202" y="17038"/>
                  </a:lnTo>
                  <a:cubicBezTo>
                    <a:pt x="8291" y="16950"/>
                    <a:pt x="8345" y="16827"/>
                    <a:pt x="8345" y="16691"/>
                  </a:cubicBezTo>
                  <a:cubicBezTo>
                    <a:pt x="8345" y="16421"/>
                    <a:pt x="8126" y="16200"/>
                    <a:pt x="7855" y="16200"/>
                  </a:cubicBezTo>
                  <a:moveTo>
                    <a:pt x="7855" y="14237"/>
                  </a:moveTo>
                  <a:cubicBezTo>
                    <a:pt x="7855" y="13966"/>
                    <a:pt x="7635" y="13745"/>
                    <a:pt x="7364" y="13745"/>
                  </a:cubicBezTo>
                  <a:cubicBezTo>
                    <a:pt x="7228" y="13745"/>
                    <a:pt x="7105" y="13801"/>
                    <a:pt x="7017" y="13889"/>
                  </a:cubicBezTo>
                  <a:lnTo>
                    <a:pt x="2107" y="18798"/>
                  </a:lnTo>
                  <a:cubicBezTo>
                    <a:pt x="2019" y="18888"/>
                    <a:pt x="1964" y="19010"/>
                    <a:pt x="1964" y="19145"/>
                  </a:cubicBezTo>
                  <a:cubicBezTo>
                    <a:pt x="1964" y="19417"/>
                    <a:pt x="2184" y="19636"/>
                    <a:pt x="2455" y="19636"/>
                  </a:cubicBezTo>
                  <a:cubicBezTo>
                    <a:pt x="2590" y="19636"/>
                    <a:pt x="2713" y="19582"/>
                    <a:pt x="2802" y="19493"/>
                  </a:cubicBezTo>
                  <a:lnTo>
                    <a:pt x="7711" y="14583"/>
                  </a:lnTo>
                  <a:cubicBezTo>
                    <a:pt x="7800" y="14495"/>
                    <a:pt x="7855" y="14373"/>
                    <a:pt x="7855" y="14237"/>
                  </a:cubicBezTo>
                  <a:moveTo>
                    <a:pt x="4765" y="14583"/>
                  </a:moveTo>
                  <a:lnTo>
                    <a:pt x="5256" y="14093"/>
                  </a:lnTo>
                  <a:cubicBezTo>
                    <a:pt x="5345" y="14004"/>
                    <a:pt x="5400" y="13882"/>
                    <a:pt x="5400" y="13745"/>
                  </a:cubicBezTo>
                  <a:cubicBezTo>
                    <a:pt x="5400" y="13475"/>
                    <a:pt x="5180" y="13255"/>
                    <a:pt x="4909" y="13255"/>
                  </a:cubicBezTo>
                  <a:cubicBezTo>
                    <a:pt x="4774" y="13255"/>
                    <a:pt x="4651" y="13310"/>
                    <a:pt x="4562" y="13398"/>
                  </a:cubicBezTo>
                  <a:lnTo>
                    <a:pt x="4071" y="13889"/>
                  </a:lnTo>
                  <a:cubicBezTo>
                    <a:pt x="3982" y="13978"/>
                    <a:pt x="3927" y="14101"/>
                    <a:pt x="3927" y="14237"/>
                  </a:cubicBezTo>
                  <a:cubicBezTo>
                    <a:pt x="3927" y="14508"/>
                    <a:pt x="4147" y="14727"/>
                    <a:pt x="4418" y="14727"/>
                  </a:cubicBezTo>
                  <a:cubicBezTo>
                    <a:pt x="4554" y="14727"/>
                    <a:pt x="4676" y="14673"/>
                    <a:pt x="4765" y="14583"/>
                  </a:cubicBezTo>
                </a:path>
              </a:pathLst>
            </a:custGeom>
            <a:solidFill>
              <a:schemeClr val="tx1"/>
            </a:solidFill>
            <a:ln w="12700">
              <a:miter lim="400000"/>
            </a:ln>
          </p:spPr>
          <p:txBody>
            <a:bodyPr lIns="38100" tIns="38100" rIns="38100" bIns="38100" anchor="ctr"/>
            <a:lstStyle/>
            <a:p>
              <a:endParaRPr>
                <a:solidFill>
                  <a:prstClr val="black"/>
                </a:solidFill>
              </a:endParaRPr>
            </a:p>
          </p:txBody>
        </p:sp>
      </p:grpSp>
      <p:grpSp>
        <p:nvGrpSpPr>
          <p:cNvPr id="28" name="Group 27">
            <a:extLst>
              <a:ext uri="{FF2B5EF4-FFF2-40B4-BE49-F238E27FC236}">
                <a16:creationId xmlns:a16="http://schemas.microsoft.com/office/drawing/2014/main" id="{FA3AFCE0-DBC8-6B4F-E401-7F7A02C715A8}"/>
              </a:ext>
            </a:extLst>
          </p:cNvPr>
          <p:cNvGrpSpPr/>
          <p:nvPr/>
        </p:nvGrpSpPr>
        <p:grpSpPr>
          <a:xfrm>
            <a:off x="6938578" y="2771185"/>
            <a:ext cx="1778819" cy="952682"/>
            <a:chOff x="9506554" y="3284040"/>
            <a:chExt cx="2936057" cy="1253174"/>
          </a:xfrm>
        </p:grpSpPr>
        <p:grpSp>
          <p:nvGrpSpPr>
            <p:cNvPr id="30" name="Group 29">
              <a:extLst>
                <a:ext uri="{FF2B5EF4-FFF2-40B4-BE49-F238E27FC236}">
                  <a16:creationId xmlns:a16="http://schemas.microsoft.com/office/drawing/2014/main" id="{AD4EB044-DB32-9C97-1A76-E64DF03CCD95}"/>
                </a:ext>
              </a:extLst>
            </p:cNvPr>
            <p:cNvGrpSpPr/>
            <p:nvPr/>
          </p:nvGrpSpPr>
          <p:grpSpPr>
            <a:xfrm>
              <a:off x="9506554" y="3284040"/>
              <a:ext cx="2936057" cy="1253174"/>
              <a:chOff x="5624896" y="2206138"/>
              <a:chExt cx="2936057" cy="1253174"/>
            </a:xfrm>
          </p:grpSpPr>
          <p:sp>
            <p:nvSpPr>
              <p:cNvPr id="34" name="Rounded Rectangle 42">
                <a:extLst>
                  <a:ext uri="{FF2B5EF4-FFF2-40B4-BE49-F238E27FC236}">
                    <a16:creationId xmlns:a16="http://schemas.microsoft.com/office/drawing/2014/main" id="{F42A4E9B-3AD0-8164-D9AB-C4FE0372FEF2}"/>
                  </a:ext>
                </a:extLst>
              </p:cNvPr>
              <p:cNvSpPr/>
              <p:nvPr/>
            </p:nvSpPr>
            <p:spPr>
              <a:xfrm>
                <a:off x="5624896" y="2206138"/>
                <a:ext cx="2936057" cy="1253174"/>
              </a:xfrm>
              <a:prstGeom prst="roundRect">
                <a:avLst>
                  <a:gd name="adj" fmla="val 7530"/>
                </a:avLst>
              </a:prstGeom>
              <a:solidFill>
                <a:srgbClr val="FBFBFB">
                  <a:alpha val="90000"/>
                </a:srgbClr>
              </a:solidFill>
              <a:ln w="6350">
                <a:solidFill>
                  <a:schemeClr val="bg2"/>
                </a:solidFill>
              </a:ln>
              <a:effectLst>
                <a:outerShdw blurRad="338939" dist="327600" dir="5400000" sx="80000" sy="80000" algn="ctr" rotWithShape="0">
                  <a:srgbClr val="7030A0">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TextBox 34">
                <a:extLst>
                  <a:ext uri="{FF2B5EF4-FFF2-40B4-BE49-F238E27FC236}">
                    <a16:creationId xmlns:a16="http://schemas.microsoft.com/office/drawing/2014/main" id="{BE977285-CA77-FF28-567D-ECF8A0E9DC77}"/>
                  </a:ext>
                </a:extLst>
              </p:cNvPr>
              <p:cNvSpPr txBox="1"/>
              <p:nvPr/>
            </p:nvSpPr>
            <p:spPr>
              <a:xfrm>
                <a:off x="5865321" y="2348365"/>
                <a:ext cx="2429259" cy="789466"/>
              </a:xfrm>
              <a:prstGeom prst="rect">
                <a:avLst/>
              </a:prstGeom>
              <a:noFill/>
            </p:spPr>
            <p:txBody>
              <a:bodyPr wrap="square" lIns="0" rIns="0" rtlCol="0">
                <a:spAutoFit/>
              </a:bodyPr>
              <a:lstStyle/>
              <a:p>
                <a:pPr algn="l"/>
                <a:r>
                  <a:rPr lang="en-US" sz="1100">
                    <a:solidFill>
                      <a:schemeClr val="tx1">
                        <a:alpha val="70000"/>
                      </a:schemeClr>
                    </a:solidFill>
                  </a:rPr>
                  <a:t>Hey Scott, your renewal offer expires in 2 days. </a:t>
                </a:r>
                <a:r>
                  <a:rPr lang="en-US" sz="1100">
                    <a:solidFill>
                      <a:schemeClr val="tx1">
                        <a:alpha val="70000"/>
                      </a:schemeClr>
                    </a:solidFill>
                    <a:hlinkClick r:id="rId7"/>
                  </a:rPr>
                  <a:t>Click here </a:t>
                </a:r>
                <a:r>
                  <a:rPr lang="en-US" sz="1100">
                    <a:solidFill>
                      <a:schemeClr val="tx1">
                        <a:alpha val="70000"/>
                      </a:schemeClr>
                    </a:solidFill>
                  </a:rPr>
                  <a:t>to review.</a:t>
                </a:r>
              </a:p>
            </p:txBody>
          </p:sp>
          <p:sp>
            <p:nvSpPr>
              <p:cNvPr id="37" name="Rounded Rectangle 44">
                <a:extLst>
                  <a:ext uri="{FF2B5EF4-FFF2-40B4-BE49-F238E27FC236}">
                    <a16:creationId xmlns:a16="http://schemas.microsoft.com/office/drawing/2014/main" id="{81F30CB0-AB7D-38E3-46B9-A0B2DA9BA428}"/>
                  </a:ext>
                </a:extLst>
              </p:cNvPr>
              <p:cNvSpPr/>
              <p:nvPr/>
            </p:nvSpPr>
            <p:spPr>
              <a:xfrm>
                <a:off x="5824515" y="3203526"/>
                <a:ext cx="1215929" cy="153309"/>
              </a:xfrm>
              <a:prstGeom prst="roundRect">
                <a:avLst>
                  <a:gd name="adj" fmla="val 50000"/>
                </a:avLst>
              </a:prstGeom>
              <a:solidFill>
                <a:schemeClr val="bg1"/>
              </a:solidFill>
              <a:ln w="6350">
                <a:gradFill flip="none" rotWithShape="1">
                  <a:gsLst>
                    <a:gs pos="0">
                      <a:srgbClr val="7030A0"/>
                    </a:gs>
                    <a:gs pos="100000">
                      <a:schemeClr val="accent4"/>
                    </a:gs>
                  </a:gsLst>
                  <a:lin ang="54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700">
                    <a:solidFill>
                      <a:schemeClr val="bg1">
                        <a:lumMod val="65000"/>
                      </a:schemeClr>
                    </a:solidFill>
                  </a:rPr>
                  <a:t>RENEWALS</a:t>
                </a:r>
              </a:p>
            </p:txBody>
          </p:sp>
        </p:grpSp>
        <p:sp>
          <p:nvSpPr>
            <p:cNvPr id="32" name="Shape 3660">
              <a:extLst>
                <a:ext uri="{FF2B5EF4-FFF2-40B4-BE49-F238E27FC236}">
                  <a16:creationId xmlns:a16="http://schemas.microsoft.com/office/drawing/2014/main" id="{1CC76723-2722-7973-F6AF-316377F88513}"/>
                </a:ext>
              </a:extLst>
            </p:cNvPr>
            <p:cNvSpPr/>
            <p:nvPr/>
          </p:nvSpPr>
          <p:spPr>
            <a:xfrm>
              <a:off x="9795084" y="4311312"/>
              <a:ext cx="93541" cy="93541"/>
            </a:xfrm>
            <a:custGeom>
              <a:avLst/>
              <a:gdLst/>
              <a:ahLst/>
              <a:cxnLst>
                <a:cxn ang="0">
                  <a:pos x="wd2" y="hd2"/>
                </a:cxn>
                <a:cxn ang="5400000">
                  <a:pos x="wd2" y="hd2"/>
                </a:cxn>
                <a:cxn ang="10800000">
                  <a:pos x="wd2" y="hd2"/>
                </a:cxn>
                <a:cxn ang="16200000">
                  <a:pos x="wd2" y="hd2"/>
                </a:cxn>
              </a:cxnLst>
              <a:rect l="0" t="0" r="r" b="b"/>
              <a:pathLst>
                <a:path w="21600" h="21600" extrusionOk="0">
                  <a:moveTo>
                    <a:pt x="12281" y="19846"/>
                  </a:moveTo>
                  <a:lnTo>
                    <a:pt x="9413" y="12882"/>
                  </a:lnTo>
                  <a:lnTo>
                    <a:pt x="19655" y="2641"/>
                  </a:lnTo>
                  <a:cubicBezTo>
                    <a:pt x="19655" y="2641"/>
                    <a:pt x="12281" y="19846"/>
                    <a:pt x="12281" y="19846"/>
                  </a:cubicBezTo>
                  <a:close/>
                  <a:moveTo>
                    <a:pt x="1755" y="9320"/>
                  </a:moveTo>
                  <a:lnTo>
                    <a:pt x="18960" y="1945"/>
                  </a:lnTo>
                  <a:lnTo>
                    <a:pt x="8719" y="12187"/>
                  </a:lnTo>
                  <a:cubicBezTo>
                    <a:pt x="8719" y="12187"/>
                    <a:pt x="1755" y="9320"/>
                    <a:pt x="1755" y="9320"/>
                  </a:cubicBezTo>
                  <a:close/>
                  <a:moveTo>
                    <a:pt x="21600" y="491"/>
                  </a:moveTo>
                  <a:cubicBezTo>
                    <a:pt x="21600" y="221"/>
                    <a:pt x="21380" y="0"/>
                    <a:pt x="21109" y="0"/>
                  </a:cubicBezTo>
                  <a:cubicBezTo>
                    <a:pt x="21034" y="0"/>
                    <a:pt x="20964" y="20"/>
                    <a:pt x="20900" y="52"/>
                  </a:cubicBezTo>
                  <a:lnTo>
                    <a:pt x="20898" y="48"/>
                  </a:lnTo>
                  <a:lnTo>
                    <a:pt x="302" y="8875"/>
                  </a:lnTo>
                  <a:cubicBezTo>
                    <a:pt x="301" y="8876"/>
                    <a:pt x="299" y="8876"/>
                    <a:pt x="297" y="8877"/>
                  </a:cubicBezTo>
                  <a:lnTo>
                    <a:pt x="280" y="8884"/>
                  </a:lnTo>
                  <a:lnTo>
                    <a:pt x="281" y="8887"/>
                  </a:lnTo>
                  <a:cubicBezTo>
                    <a:pt x="116" y="8967"/>
                    <a:pt x="0" y="9133"/>
                    <a:pt x="0" y="9327"/>
                  </a:cubicBezTo>
                  <a:cubicBezTo>
                    <a:pt x="0" y="9551"/>
                    <a:pt x="151" y="9732"/>
                    <a:pt x="355" y="9791"/>
                  </a:cubicBezTo>
                  <a:lnTo>
                    <a:pt x="353" y="9799"/>
                  </a:lnTo>
                  <a:lnTo>
                    <a:pt x="8462" y="13138"/>
                  </a:lnTo>
                  <a:lnTo>
                    <a:pt x="11801" y="21248"/>
                  </a:lnTo>
                  <a:lnTo>
                    <a:pt x="11809" y="21245"/>
                  </a:lnTo>
                  <a:cubicBezTo>
                    <a:pt x="11869" y="21449"/>
                    <a:pt x="12050" y="21600"/>
                    <a:pt x="12273" y="21600"/>
                  </a:cubicBezTo>
                  <a:cubicBezTo>
                    <a:pt x="12468" y="21600"/>
                    <a:pt x="12634" y="21484"/>
                    <a:pt x="12713" y="21319"/>
                  </a:cubicBezTo>
                  <a:lnTo>
                    <a:pt x="12716" y="21320"/>
                  </a:lnTo>
                  <a:lnTo>
                    <a:pt x="12723" y="21303"/>
                  </a:lnTo>
                  <a:cubicBezTo>
                    <a:pt x="12724" y="21301"/>
                    <a:pt x="12725" y="21300"/>
                    <a:pt x="12725" y="21298"/>
                  </a:cubicBezTo>
                  <a:lnTo>
                    <a:pt x="21553" y="702"/>
                  </a:lnTo>
                  <a:lnTo>
                    <a:pt x="21547" y="700"/>
                  </a:lnTo>
                  <a:cubicBezTo>
                    <a:pt x="21578" y="637"/>
                    <a:pt x="21600" y="567"/>
                    <a:pt x="21600" y="491"/>
                  </a:cubicBezTo>
                  <a:moveTo>
                    <a:pt x="7855" y="16200"/>
                  </a:moveTo>
                  <a:cubicBezTo>
                    <a:pt x="7719" y="16200"/>
                    <a:pt x="7596" y="16256"/>
                    <a:pt x="7507" y="16344"/>
                  </a:cubicBezTo>
                  <a:lnTo>
                    <a:pt x="6035" y="17817"/>
                  </a:lnTo>
                  <a:cubicBezTo>
                    <a:pt x="5946" y="17906"/>
                    <a:pt x="5891" y="18028"/>
                    <a:pt x="5891" y="18164"/>
                  </a:cubicBezTo>
                  <a:cubicBezTo>
                    <a:pt x="5891" y="18435"/>
                    <a:pt x="6111" y="18655"/>
                    <a:pt x="6382" y="18655"/>
                  </a:cubicBezTo>
                  <a:cubicBezTo>
                    <a:pt x="6517" y="18655"/>
                    <a:pt x="6640" y="18600"/>
                    <a:pt x="6729" y="18511"/>
                  </a:cubicBezTo>
                  <a:lnTo>
                    <a:pt x="8202" y="17038"/>
                  </a:lnTo>
                  <a:cubicBezTo>
                    <a:pt x="8291" y="16950"/>
                    <a:pt x="8345" y="16827"/>
                    <a:pt x="8345" y="16691"/>
                  </a:cubicBezTo>
                  <a:cubicBezTo>
                    <a:pt x="8345" y="16421"/>
                    <a:pt x="8126" y="16200"/>
                    <a:pt x="7855" y="16200"/>
                  </a:cubicBezTo>
                  <a:moveTo>
                    <a:pt x="7855" y="14237"/>
                  </a:moveTo>
                  <a:cubicBezTo>
                    <a:pt x="7855" y="13966"/>
                    <a:pt x="7635" y="13745"/>
                    <a:pt x="7364" y="13745"/>
                  </a:cubicBezTo>
                  <a:cubicBezTo>
                    <a:pt x="7228" y="13745"/>
                    <a:pt x="7105" y="13801"/>
                    <a:pt x="7017" y="13889"/>
                  </a:cubicBezTo>
                  <a:lnTo>
                    <a:pt x="2107" y="18798"/>
                  </a:lnTo>
                  <a:cubicBezTo>
                    <a:pt x="2019" y="18888"/>
                    <a:pt x="1964" y="19010"/>
                    <a:pt x="1964" y="19145"/>
                  </a:cubicBezTo>
                  <a:cubicBezTo>
                    <a:pt x="1964" y="19417"/>
                    <a:pt x="2184" y="19636"/>
                    <a:pt x="2455" y="19636"/>
                  </a:cubicBezTo>
                  <a:cubicBezTo>
                    <a:pt x="2590" y="19636"/>
                    <a:pt x="2713" y="19582"/>
                    <a:pt x="2802" y="19493"/>
                  </a:cubicBezTo>
                  <a:lnTo>
                    <a:pt x="7711" y="14583"/>
                  </a:lnTo>
                  <a:cubicBezTo>
                    <a:pt x="7800" y="14495"/>
                    <a:pt x="7855" y="14373"/>
                    <a:pt x="7855" y="14237"/>
                  </a:cubicBezTo>
                  <a:moveTo>
                    <a:pt x="4765" y="14583"/>
                  </a:moveTo>
                  <a:lnTo>
                    <a:pt x="5256" y="14093"/>
                  </a:lnTo>
                  <a:cubicBezTo>
                    <a:pt x="5345" y="14004"/>
                    <a:pt x="5400" y="13882"/>
                    <a:pt x="5400" y="13745"/>
                  </a:cubicBezTo>
                  <a:cubicBezTo>
                    <a:pt x="5400" y="13475"/>
                    <a:pt x="5180" y="13255"/>
                    <a:pt x="4909" y="13255"/>
                  </a:cubicBezTo>
                  <a:cubicBezTo>
                    <a:pt x="4774" y="13255"/>
                    <a:pt x="4651" y="13310"/>
                    <a:pt x="4562" y="13398"/>
                  </a:cubicBezTo>
                  <a:lnTo>
                    <a:pt x="4071" y="13889"/>
                  </a:lnTo>
                  <a:cubicBezTo>
                    <a:pt x="3982" y="13978"/>
                    <a:pt x="3927" y="14101"/>
                    <a:pt x="3927" y="14237"/>
                  </a:cubicBezTo>
                  <a:cubicBezTo>
                    <a:pt x="3927" y="14508"/>
                    <a:pt x="4147" y="14727"/>
                    <a:pt x="4418" y="14727"/>
                  </a:cubicBezTo>
                  <a:cubicBezTo>
                    <a:pt x="4554" y="14727"/>
                    <a:pt x="4676" y="14673"/>
                    <a:pt x="4765" y="14583"/>
                  </a:cubicBezTo>
                </a:path>
              </a:pathLst>
            </a:custGeom>
            <a:solidFill>
              <a:schemeClr val="tx1"/>
            </a:solidFill>
            <a:ln w="12700">
              <a:miter lim="400000"/>
            </a:ln>
          </p:spPr>
          <p:txBody>
            <a:bodyPr lIns="38100" tIns="38100" rIns="38100" bIns="38100" anchor="ctr"/>
            <a:lstStyle/>
            <a:p>
              <a:endParaRPr>
                <a:solidFill>
                  <a:prstClr val="black"/>
                </a:solidFill>
              </a:endParaRPr>
            </a:p>
          </p:txBody>
        </p:sp>
      </p:grpSp>
      <p:pic>
        <p:nvPicPr>
          <p:cNvPr id="40" name="Picture 39">
            <a:extLst>
              <a:ext uri="{FF2B5EF4-FFF2-40B4-BE49-F238E27FC236}">
                <a16:creationId xmlns:a16="http://schemas.microsoft.com/office/drawing/2014/main" id="{6BA0F5ED-0380-D47C-B82E-CD7D9A60FC1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579557" y="2531034"/>
            <a:ext cx="588425" cy="588425"/>
          </a:xfrm>
          <a:prstGeom prst="rect">
            <a:avLst/>
          </a:prstGeom>
        </p:spPr>
      </p:pic>
      <p:pic>
        <p:nvPicPr>
          <p:cNvPr id="41" name="Picture 40">
            <a:extLst>
              <a:ext uri="{FF2B5EF4-FFF2-40B4-BE49-F238E27FC236}">
                <a16:creationId xmlns:a16="http://schemas.microsoft.com/office/drawing/2014/main" id="{FE1DAE05-DB0C-02F5-6A9A-0040123D116B}"/>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1667860" y="5192202"/>
            <a:ext cx="588425" cy="588425"/>
          </a:xfrm>
          <a:prstGeom prst="rect">
            <a:avLst/>
          </a:prstGeom>
        </p:spPr>
      </p:pic>
    </p:spTree>
    <p:extLst>
      <p:ext uri="{BB962C8B-B14F-4D97-AF65-F5344CB8AC3E}">
        <p14:creationId xmlns:p14="http://schemas.microsoft.com/office/powerpoint/2010/main" val="1250777685"/>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DF504-36F1-0859-3331-CF67FA463A5A}"/>
            </a:ext>
          </a:extLst>
        </p:cNvPr>
        <p:cNvGrpSpPr/>
        <p:nvPr/>
      </p:nvGrpSpPr>
      <p:grpSpPr>
        <a:xfrm>
          <a:off x="0" y="0"/>
          <a:ext cx="0" cy="0"/>
          <a:chOff x="0" y="0"/>
          <a:chExt cx="0" cy="0"/>
        </a:xfrm>
      </p:grpSpPr>
      <p:pic>
        <p:nvPicPr>
          <p:cNvPr id="25" name="Picture 24">
            <a:extLst>
              <a:ext uri="{FF2B5EF4-FFF2-40B4-BE49-F238E27FC236}">
                <a16:creationId xmlns:a16="http://schemas.microsoft.com/office/drawing/2014/main" id="{11D25CD3-2AAC-D7CF-98B5-7FBDD5CE6F62}"/>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l="5190" r="2973" b="5427"/>
          <a:stretch>
            <a:fillRect/>
          </a:stretch>
        </p:blipFill>
        <p:spPr>
          <a:xfrm>
            <a:off x="-412956" y="-370416"/>
            <a:ext cx="12978581" cy="7517981"/>
          </a:xfrm>
          <a:prstGeom prst="rect">
            <a:avLst/>
          </a:prstGeom>
        </p:spPr>
      </p:pic>
      <p:sp>
        <p:nvSpPr>
          <p:cNvPr id="5" name="Rectangle 4">
            <a:extLst>
              <a:ext uri="{FF2B5EF4-FFF2-40B4-BE49-F238E27FC236}">
                <a16:creationId xmlns:a16="http://schemas.microsoft.com/office/drawing/2014/main" id="{2373EB17-BA20-4C94-5801-F2F3B302E801}"/>
              </a:ext>
            </a:extLst>
          </p:cNvPr>
          <p:cNvSpPr/>
          <p:nvPr/>
        </p:nvSpPr>
        <p:spPr>
          <a:xfrm>
            <a:off x="-412955" y="-370416"/>
            <a:ext cx="12978581" cy="7517981"/>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TextBox 21">
            <a:extLst>
              <a:ext uri="{FF2B5EF4-FFF2-40B4-BE49-F238E27FC236}">
                <a16:creationId xmlns:a16="http://schemas.microsoft.com/office/drawing/2014/main" id="{B9F4D0F6-8274-A535-FD4D-5229252DC987}"/>
              </a:ext>
            </a:extLst>
          </p:cNvPr>
          <p:cNvSpPr txBox="1"/>
          <p:nvPr/>
        </p:nvSpPr>
        <p:spPr>
          <a:xfrm>
            <a:off x="765740" y="1301761"/>
            <a:ext cx="9450285" cy="994183"/>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Faster renewals unlock smarter marketing decisions</a:t>
            </a:r>
          </a:p>
        </p:txBody>
      </p:sp>
      <p:sp>
        <p:nvSpPr>
          <p:cNvPr id="23" name="Rectangle 22">
            <a:extLst>
              <a:ext uri="{FF2B5EF4-FFF2-40B4-BE49-F238E27FC236}">
                <a16:creationId xmlns:a16="http://schemas.microsoft.com/office/drawing/2014/main" id="{688458DD-65A6-98A4-EFDA-43139EF68C99}"/>
              </a:ext>
            </a:extLst>
          </p:cNvPr>
          <p:cNvSpPr/>
          <p:nvPr/>
        </p:nvSpPr>
        <p:spPr>
          <a:xfrm rot="10800000">
            <a:off x="769634" y="249334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nvGrpSpPr>
          <p:cNvPr id="10" name="Group 9">
            <a:extLst>
              <a:ext uri="{FF2B5EF4-FFF2-40B4-BE49-F238E27FC236}">
                <a16:creationId xmlns:a16="http://schemas.microsoft.com/office/drawing/2014/main" id="{C521B761-69A7-BD6E-3B1E-DC244C5AF3EB}"/>
              </a:ext>
            </a:extLst>
          </p:cNvPr>
          <p:cNvGrpSpPr/>
          <p:nvPr/>
        </p:nvGrpSpPr>
        <p:grpSpPr>
          <a:xfrm>
            <a:off x="-90026" y="317447"/>
            <a:ext cx="7613472" cy="461519"/>
            <a:chOff x="-90026" y="317447"/>
            <a:chExt cx="7613472" cy="461519"/>
          </a:xfrm>
        </p:grpSpPr>
        <p:pic>
          <p:nvPicPr>
            <p:cNvPr id="2" name="Picture 1">
              <a:extLst>
                <a:ext uri="{FF2B5EF4-FFF2-40B4-BE49-F238E27FC236}">
                  <a16:creationId xmlns:a16="http://schemas.microsoft.com/office/drawing/2014/main" id="{F2E2A244-D35E-3122-EFBE-7ED96775BBA7}"/>
                </a:ext>
              </a:extLst>
            </p:cNvPr>
            <p:cNvPicPr>
              <a:picLocks noChangeAspect="1"/>
            </p:cNvPicPr>
            <p:nvPr/>
          </p:nvPicPr>
          <p:blipFill>
            <a:blip r:embed="rId4"/>
            <a:stretch>
              <a:fillRect/>
            </a:stretch>
          </p:blipFill>
          <p:spPr>
            <a:xfrm>
              <a:off x="-90026" y="317447"/>
              <a:ext cx="2633721" cy="461519"/>
            </a:xfrm>
            <a:prstGeom prst="roundRect">
              <a:avLst>
                <a:gd name="adj" fmla="val 8976"/>
              </a:avLst>
            </a:prstGeom>
          </p:spPr>
        </p:pic>
        <p:sp>
          <p:nvSpPr>
            <p:cNvPr id="3" name="TextBox 2">
              <a:extLst>
                <a:ext uri="{FF2B5EF4-FFF2-40B4-BE49-F238E27FC236}">
                  <a16:creationId xmlns:a16="http://schemas.microsoft.com/office/drawing/2014/main" id="{34F6A42E-CDFF-440B-1015-F5241234762B}"/>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MARKETING</a:t>
              </a:r>
            </a:p>
          </p:txBody>
        </p:sp>
      </p:grpSp>
      <p:sp>
        <p:nvSpPr>
          <p:cNvPr id="4" name="TextBox 3">
            <a:extLst>
              <a:ext uri="{FF2B5EF4-FFF2-40B4-BE49-F238E27FC236}">
                <a16:creationId xmlns:a16="http://schemas.microsoft.com/office/drawing/2014/main" id="{5F69E984-A1AE-93B0-BD35-255FCF1482C9}"/>
              </a:ext>
            </a:extLst>
          </p:cNvPr>
          <p:cNvSpPr txBox="1"/>
          <p:nvPr/>
        </p:nvSpPr>
        <p:spPr>
          <a:xfrm>
            <a:off x="769633" y="2835430"/>
            <a:ext cx="7335276" cy="3162789"/>
          </a:xfrm>
          <a:prstGeom prst="rect">
            <a:avLst/>
          </a:prstGeom>
          <a:noFill/>
        </p:spPr>
        <p:txBody>
          <a:bodyPr wrap="square" lIns="0" tIns="0" rIns="0" bIns="0" rtlCol="0" anchor="t">
            <a:spAutoFit/>
          </a:bodyPr>
          <a:lstStyle/>
          <a:p>
            <a:pPr>
              <a:lnSpc>
                <a:spcPct val="150000"/>
              </a:lnSpc>
              <a:defRPr/>
            </a:pPr>
            <a:r>
              <a:rPr lang="en-US" sz="2800" b="1" spc="300">
                <a:solidFill>
                  <a:prstClr val="white"/>
                </a:solidFill>
                <a:latin typeface="Open Sans" panose="020B0606030504020204" pitchFamily="34" charset="0"/>
                <a:ea typeface="Open Sans" panose="020B0606030504020204" pitchFamily="34" charset="0"/>
                <a:cs typeface="Open Sans" panose="020B0606030504020204" pitchFamily="34" charset="0"/>
              </a:rPr>
              <a:t>Speed matters:</a:t>
            </a:r>
          </a:p>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Gain earlier visibility into upcoming availability</a:t>
            </a:r>
          </a:p>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Adjust spend based on real-time renewal signals</a:t>
            </a:r>
          </a:p>
        </p:txBody>
      </p:sp>
      <p:pic>
        <p:nvPicPr>
          <p:cNvPr id="6" name="Picture 5">
            <a:extLst>
              <a:ext uri="{FF2B5EF4-FFF2-40B4-BE49-F238E27FC236}">
                <a16:creationId xmlns:a16="http://schemas.microsoft.com/office/drawing/2014/main" id="{4367D1E6-182B-46D2-85BB-E6DCF4293DCE}"/>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150" b="95900" l="9986" r="89943">
                        <a14:foregroundMark x1="55421" y1="9715" x2="48573" y2="6150"/>
                        <a14:foregroundMark x1="48573" y1="6150" x2="44936" y2="9715"/>
                        <a14:foregroundMark x1="37447" y1="93761" x2="58274" y2="98574"/>
                        <a14:foregroundMark x1="58274" y1="98574" x2="62625" y2="93226"/>
                        <a14:foregroundMark x1="62625" y1="93226" x2="62340" y2="92870"/>
                        <a14:foregroundMark x1="63909" y1="89127" x2="65763" y2="95900"/>
                        <a14:backgroundMark x1="37233" y1="59982" x2="37019" y2="60873"/>
                        <a14:backgroundMark x1="37161" y1="59180" x2="37161" y2="59180"/>
                      </a14:backgroundRemoval>
                    </a14:imgEffect>
                  </a14:imgLayer>
                </a14:imgProps>
              </a:ext>
              <a:ext uri="{28A0092B-C50C-407E-A947-70E740481C1C}">
                <a14:useLocalDpi xmlns:a14="http://schemas.microsoft.com/office/drawing/2010/main" val="0"/>
              </a:ext>
            </a:extLst>
          </a:blip>
          <a:stretch>
            <a:fillRect/>
          </a:stretch>
        </p:blipFill>
        <p:spPr>
          <a:xfrm>
            <a:off x="5590695" y="1571109"/>
            <a:ext cx="7630452" cy="6106538"/>
          </a:xfrm>
          <a:prstGeom prst="rect">
            <a:avLst/>
          </a:prstGeom>
        </p:spPr>
      </p:pic>
    </p:spTree>
    <p:extLst>
      <p:ext uri="{BB962C8B-B14F-4D97-AF65-F5344CB8AC3E}">
        <p14:creationId xmlns:p14="http://schemas.microsoft.com/office/powerpoint/2010/main" val="447419062"/>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9FF78-79CA-E3F4-23D4-9D355A865C92}"/>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FBB2840E-7106-C7D8-F3C7-307D86B7D324}"/>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b="12869"/>
          <a:stretch>
            <a:fillRect/>
          </a:stretch>
        </p:blipFill>
        <p:spPr>
          <a:xfrm>
            <a:off x="0" y="-114300"/>
            <a:ext cx="12192002" cy="7086600"/>
          </a:xfrm>
          <a:prstGeom prst="rect">
            <a:avLst/>
          </a:prstGeom>
        </p:spPr>
      </p:pic>
      <p:sp>
        <p:nvSpPr>
          <p:cNvPr id="8" name="Rectangle 7">
            <a:extLst>
              <a:ext uri="{FF2B5EF4-FFF2-40B4-BE49-F238E27FC236}">
                <a16:creationId xmlns:a16="http://schemas.microsoft.com/office/drawing/2014/main" id="{A37AC788-76CC-35CE-AA8F-0BCEE955D7EF}"/>
              </a:ext>
            </a:extLst>
          </p:cNvPr>
          <p:cNvSpPr/>
          <p:nvPr/>
        </p:nvSpPr>
        <p:spPr>
          <a:xfrm>
            <a:off x="0" y="-228600"/>
            <a:ext cx="12192000" cy="72009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6" name="Picture 15">
            <a:extLst>
              <a:ext uri="{FF2B5EF4-FFF2-40B4-BE49-F238E27FC236}">
                <a16:creationId xmlns:a16="http://schemas.microsoft.com/office/drawing/2014/main" id="{AF5B5F88-7C19-39EA-D0E6-51D11876C34C}"/>
              </a:ext>
            </a:extLst>
          </p:cNvPr>
          <p:cNvPicPr>
            <a:picLocks noChangeAspect="1"/>
          </p:cNvPicPr>
          <p:nvPr/>
        </p:nvPicPr>
        <p:blipFill>
          <a:blip r:embed="rId4"/>
          <a:stretch>
            <a:fillRect/>
          </a:stretch>
        </p:blipFill>
        <p:spPr>
          <a:xfrm>
            <a:off x="-90026" y="317447"/>
            <a:ext cx="3519026" cy="461519"/>
          </a:xfrm>
          <a:prstGeom prst="roundRect">
            <a:avLst>
              <a:gd name="adj" fmla="val 8976"/>
            </a:avLst>
          </a:prstGeom>
        </p:spPr>
      </p:pic>
      <p:sp>
        <p:nvSpPr>
          <p:cNvPr id="17" name="TextBox 16">
            <a:extLst>
              <a:ext uri="{FF2B5EF4-FFF2-40B4-BE49-F238E27FC236}">
                <a16:creationId xmlns:a16="http://schemas.microsoft.com/office/drawing/2014/main" id="{53BC76DC-4AFA-74A7-5318-5C031C79DA94}"/>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AI INSIDE TRACK</a:t>
            </a:r>
          </a:p>
        </p:txBody>
      </p:sp>
      <p:sp>
        <p:nvSpPr>
          <p:cNvPr id="2" name="Rectangle 1">
            <a:extLst>
              <a:ext uri="{FF2B5EF4-FFF2-40B4-BE49-F238E27FC236}">
                <a16:creationId xmlns:a16="http://schemas.microsoft.com/office/drawing/2014/main" id="{00A5C48B-813D-EA10-36F4-37FF3ABA4E0A}"/>
              </a:ext>
            </a:extLst>
          </p:cNvPr>
          <p:cNvSpPr/>
          <p:nvPr/>
        </p:nvSpPr>
        <p:spPr>
          <a:xfrm rot="10800000">
            <a:off x="783623" y="5528454"/>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 name="TextBox 2">
            <a:extLst>
              <a:ext uri="{FF2B5EF4-FFF2-40B4-BE49-F238E27FC236}">
                <a16:creationId xmlns:a16="http://schemas.microsoft.com/office/drawing/2014/main" id="{609B1703-BF97-3557-8289-A36FF780F981}"/>
              </a:ext>
            </a:extLst>
          </p:cNvPr>
          <p:cNvSpPr txBox="1"/>
          <p:nvPr/>
        </p:nvSpPr>
        <p:spPr>
          <a:xfrm>
            <a:off x="678229" y="1134675"/>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CONSISTENCY WINS RENEWALS</a:t>
            </a:r>
          </a:p>
        </p:txBody>
      </p:sp>
      <p:sp>
        <p:nvSpPr>
          <p:cNvPr id="13" name="TextBox 12">
            <a:extLst>
              <a:ext uri="{FF2B5EF4-FFF2-40B4-BE49-F238E27FC236}">
                <a16:creationId xmlns:a16="http://schemas.microsoft.com/office/drawing/2014/main" id="{230EE433-8712-1E89-4635-60969EB23F5B}"/>
              </a:ext>
            </a:extLst>
          </p:cNvPr>
          <p:cNvSpPr txBox="1"/>
          <p:nvPr/>
        </p:nvSpPr>
        <p:spPr>
          <a:xfrm>
            <a:off x="718451" y="1694992"/>
            <a:ext cx="5253634" cy="369331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40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The advantage isn’t better offers … it’s better timing, follow-up and execution with an assist from AI</a:t>
            </a:r>
          </a:p>
        </p:txBody>
      </p:sp>
      <p:grpSp>
        <p:nvGrpSpPr>
          <p:cNvPr id="7" name="Group 6">
            <a:extLst>
              <a:ext uri="{FF2B5EF4-FFF2-40B4-BE49-F238E27FC236}">
                <a16:creationId xmlns:a16="http://schemas.microsoft.com/office/drawing/2014/main" id="{E441F2BD-20F7-F08D-A6F6-2E2B9A742743}"/>
              </a:ext>
            </a:extLst>
          </p:cNvPr>
          <p:cNvGrpSpPr>
            <a:grpSpLocks noChangeAspect="1"/>
          </p:cNvGrpSpPr>
          <p:nvPr/>
        </p:nvGrpSpPr>
        <p:grpSpPr>
          <a:xfrm>
            <a:off x="7447753" y="988898"/>
            <a:ext cx="3190629" cy="5387223"/>
            <a:chOff x="6749457" y="2031860"/>
            <a:chExt cx="2875272" cy="4854759"/>
          </a:xfrm>
        </p:grpSpPr>
        <p:pic>
          <p:nvPicPr>
            <p:cNvPr id="30" name="Picture 29" descr="Screens screenshot of a chat&#10;&#10;AI-generated content may be incorrect.">
              <a:extLst>
                <a:ext uri="{FF2B5EF4-FFF2-40B4-BE49-F238E27FC236}">
                  <a16:creationId xmlns:a16="http://schemas.microsoft.com/office/drawing/2014/main" id="{A80CD4C6-03C7-9B25-C9FE-5B2E94B3F69D}"/>
                </a:ext>
              </a:extLst>
            </p:cNvPr>
            <p:cNvPicPr>
              <a:picLocks noChangeAspect="1"/>
            </p:cNvPicPr>
            <p:nvPr/>
          </p:nvPicPr>
          <p:blipFill>
            <a:blip r:embed="rId5"/>
            <a:stretch>
              <a:fillRect/>
            </a:stretch>
          </p:blipFill>
          <p:spPr>
            <a:xfrm>
              <a:off x="7212935" y="2246888"/>
              <a:ext cx="1952982" cy="4240259"/>
            </a:xfrm>
            <a:prstGeom prst="roundRect">
              <a:avLst>
                <a:gd name="adj" fmla="val 12615"/>
              </a:avLst>
            </a:prstGeom>
          </p:spPr>
        </p:pic>
        <p:pic>
          <p:nvPicPr>
            <p:cNvPr id="31" name="Picture 30" descr="A cell phone with a black background&#10;&#10;Description automatically generated">
              <a:extLst>
                <a:ext uri="{FF2B5EF4-FFF2-40B4-BE49-F238E27FC236}">
                  <a16:creationId xmlns:a16="http://schemas.microsoft.com/office/drawing/2014/main" id="{30EE6C68-1711-193F-F7E1-0AF3003BF863}"/>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749457" y="2031860"/>
              <a:ext cx="2875272" cy="4854759"/>
            </a:xfrm>
            <a:prstGeom prst="rect">
              <a:avLst/>
            </a:prstGeom>
          </p:spPr>
        </p:pic>
      </p:grpSp>
      <p:grpSp>
        <p:nvGrpSpPr>
          <p:cNvPr id="32" name="Group 31">
            <a:extLst>
              <a:ext uri="{FF2B5EF4-FFF2-40B4-BE49-F238E27FC236}">
                <a16:creationId xmlns:a16="http://schemas.microsoft.com/office/drawing/2014/main" id="{09F5BFAD-C466-3D3C-B291-68191505CA62}"/>
              </a:ext>
            </a:extLst>
          </p:cNvPr>
          <p:cNvGrpSpPr/>
          <p:nvPr/>
        </p:nvGrpSpPr>
        <p:grpSpPr>
          <a:xfrm>
            <a:off x="9768888" y="5050743"/>
            <a:ext cx="1778819" cy="952682"/>
            <a:chOff x="9506554" y="3284040"/>
            <a:chExt cx="2936057" cy="1253174"/>
          </a:xfrm>
        </p:grpSpPr>
        <p:grpSp>
          <p:nvGrpSpPr>
            <p:cNvPr id="33" name="Group 32">
              <a:extLst>
                <a:ext uri="{FF2B5EF4-FFF2-40B4-BE49-F238E27FC236}">
                  <a16:creationId xmlns:a16="http://schemas.microsoft.com/office/drawing/2014/main" id="{8A52D16F-7B94-858C-88E5-7FAA40A21D8D}"/>
                </a:ext>
              </a:extLst>
            </p:cNvPr>
            <p:cNvGrpSpPr/>
            <p:nvPr/>
          </p:nvGrpSpPr>
          <p:grpSpPr>
            <a:xfrm>
              <a:off x="9506554" y="3284040"/>
              <a:ext cx="2936057" cy="1253174"/>
              <a:chOff x="5624896" y="2206138"/>
              <a:chExt cx="2936057" cy="1253174"/>
            </a:xfrm>
          </p:grpSpPr>
          <p:sp>
            <p:nvSpPr>
              <p:cNvPr id="35" name="Rounded Rectangle 42">
                <a:extLst>
                  <a:ext uri="{FF2B5EF4-FFF2-40B4-BE49-F238E27FC236}">
                    <a16:creationId xmlns:a16="http://schemas.microsoft.com/office/drawing/2014/main" id="{D3715F71-2591-8289-2648-8282A9522130}"/>
                  </a:ext>
                </a:extLst>
              </p:cNvPr>
              <p:cNvSpPr/>
              <p:nvPr/>
            </p:nvSpPr>
            <p:spPr>
              <a:xfrm>
                <a:off x="5624896" y="2206138"/>
                <a:ext cx="2936057" cy="1253174"/>
              </a:xfrm>
              <a:prstGeom prst="roundRect">
                <a:avLst>
                  <a:gd name="adj" fmla="val 7530"/>
                </a:avLst>
              </a:prstGeom>
              <a:solidFill>
                <a:srgbClr val="FBFBFB">
                  <a:alpha val="90000"/>
                </a:srgbClr>
              </a:solidFill>
              <a:ln w="6350">
                <a:solidFill>
                  <a:schemeClr val="bg2"/>
                </a:solidFill>
              </a:ln>
              <a:effectLst>
                <a:outerShdw blurRad="338939" dist="327600" dir="5400000" sx="80000" sy="80000" algn="ctr" rotWithShape="0">
                  <a:srgbClr val="7030A0">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6" name="TextBox 35">
                <a:extLst>
                  <a:ext uri="{FF2B5EF4-FFF2-40B4-BE49-F238E27FC236}">
                    <a16:creationId xmlns:a16="http://schemas.microsoft.com/office/drawing/2014/main" id="{A34D9417-EF48-5884-8387-F001783F8DF5}"/>
                  </a:ext>
                </a:extLst>
              </p:cNvPr>
              <p:cNvSpPr txBox="1"/>
              <p:nvPr/>
            </p:nvSpPr>
            <p:spPr>
              <a:xfrm>
                <a:off x="5888303" y="2316808"/>
                <a:ext cx="2442677" cy="789466"/>
              </a:xfrm>
              <a:prstGeom prst="rect">
                <a:avLst/>
              </a:prstGeom>
              <a:noFill/>
            </p:spPr>
            <p:txBody>
              <a:bodyPr wrap="square" lIns="0" rIns="0" rtlCol="0">
                <a:spAutoFit/>
              </a:bodyPr>
              <a:lstStyle/>
              <a:p>
                <a:pPr algn="l"/>
                <a:r>
                  <a:rPr lang="en-US" sz="1100">
                    <a:solidFill>
                      <a:schemeClr val="tx1">
                        <a:alpha val="70000"/>
                      </a:schemeClr>
                    </a:solidFill>
                  </a:rPr>
                  <a:t>Hey Eric, good news, you have renewal offers. </a:t>
                </a:r>
                <a:r>
                  <a:rPr lang="en-US" sz="1100">
                    <a:solidFill>
                      <a:schemeClr val="tx1">
                        <a:alpha val="70000"/>
                      </a:schemeClr>
                    </a:solidFill>
                    <a:hlinkClick r:id="rId7"/>
                  </a:rPr>
                  <a:t>Click here </a:t>
                </a:r>
                <a:r>
                  <a:rPr lang="en-US" sz="1100">
                    <a:solidFill>
                      <a:schemeClr val="tx1">
                        <a:alpha val="70000"/>
                      </a:schemeClr>
                    </a:solidFill>
                  </a:rPr>
                  <a:t>to review.</a:t>
                </a:r>
              </a:p>
            </p:txBody>
          </p:sp>
          <p:sp>
            <p:nvSpPr>
              <p:cNvPr id="37" name="Rounded Rectangle 44">
                <a:extLst>
                  <a:ext uri="{FF2B5EF4-FFF2-40B4-BE49-F238E27FC236}">
                    <a16:creationId xmlns:a16="http://schemas.microsoft.com/office/drawing/2014/main" id="{C49054A9-F67D-9643-F461-1E0B4094B92B}"/>
                  </a:ext>
                </a:extLst>
              </p:cNvPr>
              <p:cNvSpPr/>
              <p:nvPr/>
            </p:nvSpPr>
            <p:spPr>
              <a:xfrm>
                <a:off x="5824515" y="3203526"/>
                <a:ext cx="1215929" cy="153309"/>
              </a:xfrm>
              <a:prstGeom prst="roundRect">
                <a:avLst>
                  <a:gd name="adj" fmla="val 50000"/>
                </a:avLst>
              </a:prstGeom>
              <a:solidFill>
                <a:schemeClr val="bg1"/>
              </a:solidFill>
              <a:ln w="6350">
                <a:gradFill flip="none" rotWithShape="1">
                  <a:gsLst>
                    <a:gs pos="0">
                      <a:srgbClr val="7030A0"/>
                    </a:gs>
                    <a:gs pos="100000">
                      <a:schemeClr val="accent4"/>
                    </a:gs>
                  </a:gsLst>
                  <a:lin ang="54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700">
                    <a:solidFill>
                      <a:schemeClr val="bg1">
                        <a:lumMod val="65000"/>
                      </a:schemeClr>
                    </a:solidFill>
                  </a:rPr>
                  <a:t>RENEWALS</a:t>
                </a:r>
              </a:p>
            </p:txBody>
          </p:sp>
        </p:grpSp>
        <p:sp>
          <p:nvSpPr>
            <p:cNvPr id="34" name="Shape 3660">
              <a:extLst>
                <a:ext uri="{FF2B5EF4-FFF2-40B4-BE49-F238E27FC236}">
                  <a16:creationId xmlns:a16="http://schemas.microsoft.com/office/drawing/2014/main" id="{EDD884F9-6594-B84C-9EF1-84994574B841}"/>
                </a:ext>
              </a:extLst>
            </p:cNvPr>
            <p:cNvSpPr/>
            <p:nvPr/>
          </p:nvSpPr>
          <p:spPr>
            <a:xfrm>
              <a:off x="9795084" y="4311312"/>
              <a:ext cx="93541" cy="93541"/>
            </a:xfrm>
            <a:custGeom>
              <a:avLst/>
              <a:gdLst/>
              <a:ahLst/>
              <a:cxnLst>
                <a:cxn ang="0">
                  <a:pos x="wd2" y="hd2"/>
                </a:cxn>
                <a:cxn ang="5400000">
                  <a:pos x="wd2" y="hd2"/>
                </a:cxn>
                <a:cxn ang="10800000">
                  <a:pos x="wd2" y="hd2"/>
                </a:cxn>
                <a:cxn ang="16200000">
                  <a:pos x="wd2" y="hd2"/>
                </a:cxn>
              </a:cxnLst>
              <a:rect l="0" t="0" r="r" b="b"/>
              <a:pathLst>
                <a:path w="21600" h="21600" extrusionOk="0">
                  <a:moveTo>
                    <a:pt x="12281" y="19846"/>
                  </a:moveTo>
                  <a:lnTo>
                    <a:pt x="9413" y="12882"/>
                  </a:lnTo>
                  <a:lnTo>
                    <a:pt x="19655" y="2641"/>
                  </a:lnTo>
                  <a:cubicBezTo>
                    <a:pt x="19655" y="2641"/>
                    <a:pt x="12281" y="19846"/>
                    <a:pt x="12281" y="19846"/>
                  </a:cubicBezTo>
                  <a:close/>
                  <a:moveTo>
                    <a:pt x="1755" y="9320"/>
                  </a:moveTo>
                  <a:lnTo>
                    <a:pt x="18960" y="1945"/>
                  </a:lnTo>
                  <a:lnTo>
                    <a:pt x="8719" y="12187"/>
                  </a:lnTo>
                  <a:cubicBezTo>
                    <a:pt x="8719" y="12187"/>
                    <a:pt x="1755" y="9320"/>
                    <a:pt x="1755" y="9320"/>
                  </a:cubicBezTo>
                  <a:close/>
                  <a:moveTo>
                    <a:pt x="21600" y="491"/>
                  </a:moveTo>
                  <a:cubicBezTo>
                    <a:pt x="21600" y="221"/>
                    <a:pt x="21380" y="0"/>
                    <a:pt x="21109" y="0"/>
                  </a:cubicBezTo>
                  <a:cubicBezTo>
                    <a:pt x="21034" y="0"/>
                    <a:pt x="20964" y="20"/>
                    <a:pt x="20900" y="52"/>
                  </a:cubicBezTo>
                  <a:lnTo>
                    <a:pt x="20898" y="48"/>
                  </a:lnTo>
                  <a:lnTo>
                    <a:pt x="302" y="8875"/>
                  </a:lnTo>
                  <a:cubicBezTo>
                    <a:pt x="301" y="8876"/>
                    <a:pt x="299" y="8876"/>
                    <a:pt x="297" y="8877"/>
                  </a:cubicBezTo>
                  <a:lnTo>
                    <a:pt x="280" y="8884"/>
                  </a:lnTo>
                  <a:lnTo>
                    <a:pt x="281" y="8887"/>
                  </a:lnTo>
                  <a:cubicBezTo>
                    <a:pt x="116" y="8967"/>
                    <a:pt x="0" y="9133"/>
                    <a:pt x="0" y="9327"/>
                  </a:cubicBezTo>
                  <a:cubicBezTo>
                    <a:pt x="0" y="9551"/>
                    <a:pt x="151" y="9732"/>
                    <a:pt x="355" y="9791"/>
                  </a:cubicBezTo>
                  <a:lnTo>
                    <a:pt x="353" y="9799"/>
                  </a:lnTo>
                  <a:lnTo>
                    <a:pt x="8462" y="13138"/>
                  </a:lnTo>
                  <a:lnTo>
                    <a:pt x="11801" y="21248"/>
                  </a:lnTo>
                  <a:lnTo>
                    <a:pt x="11809" y="21245"/>
                  </a:lnTo>
                  <a:cubicBezTo>
                    <a:pt x="11869" y="21449"/>
                    <a:pt x="12050" y="21600"/>
                    <a:pt x="12273" y="21600"/>
                  </a:cubicBezTo>
                  <a:cubicBezTo>
                    <a:pt x="12468" y="21600"/>
                    <a:pt x="12634" y="21484"/>
                    <a:pt x="12713" y="21319"/>
                  </a:cubicBezTo>
                  <a:lnTo>
                    <a:pt x="12716" y="21320"/>
                  </a:lnTo>
                  <a:lnTo>
                    <a:pt x="12723" y="21303"/>
                  </a:lnTo>
                  <a:cubicBezTo>
                    <a:pt x="12724" y="21301"/>
                    <a:pt x="12725" y="21300"/>
                    <a:pt x="12725" y="21298"/>
                  </a:cubicBezTo>
                  <a:lnTo>
                    <a:pt x="21553" y="702"/>
                  </a:lnTo>
                  <a:lnTo>
                    <a:pt x="21547" y="700"/>
                  </a:lnTo>
                  <a:cubicBezTo>
                    <a:pt x="21578" y="637"/>
                    <a:pt x="21600" y="567"/>
                    <a:pt x="21600" y="491"/>
                  </a:cubicBezTo>
                  <a:moveTo>
                    <a:pt x="7855" y="16200"/>
                  </a:moveTo>
                  <a:cubicBezTo>
                    <a:pt x="7719" y="16200"/>
                    <a:pt x="7596" y="16256"/>
                    <a:pt x="7507" y="16344"/>
                  </a:cubicBezTo>
                  <a:lnTo>
                    <a:pt x="6035" y="17817"/>
                  </a:lnTo>
                  <a:cubicBezTo>
                    <a:pt x="5946" y="17906"/>
                    <a:pt x="5891" y="18028"/>
                    <a:pt x="5891" y="18164"/>
                  </a:cubicBezTo>
                  <a:cubicBezTo>
                    <a:pt x="5891" y="18435"/>
                    <a:pt x="6111" y="18655"/>
                    <a:pt x="6382" y="18655"/>
                  </a:cubicBezTo>
                  <a:cubicBezTo>
                    <a:pt x="6517" y="18655"/>
                    <a:pt x="6640" y="18600"/>
                    <a:pt x="6729" y="18511"/>
                  </a:cubicBezTo>
                  <a:lnTo>
                    <a:pt x="8202" y="17038"/>
                  </a:lnTo>
                  <a:cubicBezTo>
                    <a:pt x="8291" y="16950"/>
                    <a:pt x="8345" y="16827"/>
                    <a:pt x="8345" y="16691"/>
                  </a:cubicBezTo>
                  <a:cubicBezTo>
                    <a:pt x="8345" y="16421"/>
                    <a:pt x="8126" y="16200"/>
                    <a:pt x="7855" y="16200"/>
                  </a:cubicBezTo>
                  <a:moveTo>
                    <a:pt x="7855" y="14237"/>
                  </a:moveTo>
                  <a:cubicBezTo>
                    <a:pt x="7855" y="13966"/>
                    <a:pt x="7635" y="13745"/>
                    <a:pt x="7364" y="13745"/>
                  </a:cubicBezTo>
                  <a:cubicBezTo>
                    <a:pt x="7228" y="13745"/>
                    <a:pt x="7105" y="13801"/>
                    <a:pt x="7017" y="13889"/>
                  </a:cubicBezTo>
                  <a:lnTo>
                    <a:pt x="2107" y="18798"/>
                  </a:lnTo>
                  <a:cubicBezTo>
                    <a:pt x="2019" y="18888"/>
                    <a:pt x="1964" y="19010"/>
                    <a:pt x="1964" y="19145"/>
                  </a:cubicBezTo>
                  <a:cubicBezTo>
                    <a:pt x="1964" y="19417"/>
                    <a:pt x="2184" y="19636"/>
                    <a:pt x="2455" y="19636"/>
                  </a:cubicBezTo>
                  <a:cubicBezTo>
                    <a:pt x="2590" y="19636"/>
                    <a:pt x="2713" y="19582"/>
                    <a:pt x="2802" y="19493"/>
                  </a:cubicBezTo>
                  <a:lnTo>
                    <a:pt x="7711" y="14583"/>
                  </a:lnTo>
                  <a:cubicBezTo>
                    <a:pt x="7800" y="14495"/>
                    <a:pt x="7855" y="14373"/>
                    <a:pt x="7855" y="14237"/>
                  </a:cubicBezTo>
                  <a:moveTo>
                    <a:pt x="4765" y="14583"/>
                  </a:moveTo>
                  <a:lnTo>
                    <a:pt x="5256" y="14093"/>
                  </a:lnTo>
                  <a:cubicBezTo>
                    <a:pt x="5345" y="14004"/>
                    <a:pt x="5400" y="13882"/>
                    <a:pt x="5400" y="13745"/>
                  </a:cubicBezTo>
                  <a:cubicBezTo>
                    <a:pt x="5400" y="13475"/>
                    <a:pt x="5180" y="13255"/>
                    <a:pt x="4909" y="13255"/>
                  </a:cubicBezTo>
                  <a:cubicBezTo>
                    <a:pt x="4774" y="13255"/>
                    <a:pt x="4651" y="13310"/>
                    <a:pt x="4562" y="13398"/>
                  </a:cubicBezTo>
                  <a:lnTo>
                    <a:pt x="4071" y="13889"/>
                  </a:lnTo>
                  <a:cubicBezTo>
                    <a:pt x="3982" y="13978"/>
                    <a:pt x="3927" y="14101"/>
                    <a:pt x="3927" y="14237"/>
                  </a:cubicBezTo>
                  <a:cubicBezTo>
                    <a:pt x="3927" y="14508"/>
                    <a:pt x="4147" y="14727"/>
                    <a:pt x="4418" y="14727"/>
                  </a:cubicBezTo>
                  <a:cubicBezTo>
                    <a:pt x="4554" y="14727"/>
                    <a:pt x="4676" y="14673"/>
                    <a:pt x="4765" y="14583"/>
                  </a:cubicBezTo>
                </a:path>
              </a:pathLst>
            </a:custGeom>
            <a:solidFill>
              <a:schemeClr val="tx1"/>
            </a:solidFill>
            <a:ln w="12700">
              <a:miter lim="400000"/>
            </a:ln>
          </p:spPr>
          <p:txBody>
            <a:bodyPr lIns="38100" tIns="38100" rIns="38100" bIns="38100" anchor="ctr"/>
            <a:lstStyle/>
            <a:p>
              <a:endParaRPr>
                <a:solidFill>
                  <a:prstClr val="black"/>
                </a:solidFill>
              </a:endParaRPr>
            </a:p>
          </p:txBody>
        </p:sp>
      </p:grpSp>
      <p:grpSp>
        <p:nvGrpSpPr>
          <p:cNvPr id="38" name="Group 37">
            <a:extLst>
              <a:ext uri="{FF2B5EF4-FFF2-40B4-BE49-F238E27FC236}">
                <a16:creationId xmlns:a16="http://schemas.microsoft.com/office/drawing/2014/main" id="{02C96124-0A4F-3FCC-342F-552AE332B5FC}"/>
              </a:ext>
            </a:extLst>
          </p:cNvPr>
          <p:cNvGrpSpPr/>
          <p:nvPr/>
        </p:nvGrpSpPr>
        <p:grpSpPr>
          <a:xfrm>
            <a:off x="6423412" y="2413441"/>
            <a:ext cx="1778819" cy="952682"/>
            <a:chOff x="9506554" y="3284040"/>
            <a:chExt cx="2936057" cy="1253174"/>
          </a:xfrm>
        </p:grpSpPr>
        <p:grpSp>
          <p:nvGrpSpPr>
            <p:cNvPr id="39" name="Group 38">
              <a:extLst>
                <a:ext uri="{FF2B5EF4-FFF2-40B4-BE49-F238E27FC236}">
                  <a16:creationId xmlns:a16="http://schemas.microsoft.com/office/drawing/2014/main" id="{4A7BB7D8-F73B-5735-2A78-3293D1393DF8}"/>
                </a:ext>
              </a:extLst>
            </p:cNvPr>
            <p:cNvGrpSpPr/>
            <p:nvPr/>
          </p:nvGrpSpPr>
          <p:grpSpPr>
            <a:xfrm>
              <a:off x="9506554" y="3284040"/>
              <a:ext cx="2936057" cy="1253174"/>
              <a:chOff x="5624896" y="2206138"/>
              <a:chExt cx="2936057" cy="1253174"/>
            </a:xfrm>
          </p:grpSpPr>
          <p:sp>
            <p:nvSpPr>
              <p:cNvPr id="41" name="Rounded Rectangle 42">
                <a:extLst>
                  <a:ext uri="{FF2B5EF4-FFF2-40B4-BE49-F238E27FC236}">
                    <a16:creationId xmlns:a16="http://schemas.microsoft.com/office/drawing/2014/main" id="{AB7509F8-B963-6604-A5E7-63F00611DA16}"/>
                  </a:ext>
                </a:extLst>
              </p:cNvPr>
              <p:cNvSpPr/>
              <p:nvPr/>
            </p:nvSpPr>
            <p:spPr>
              <a:xfrm>
                <a:off x="5624896" y="2206138"/>
                <a:ext cx="2936057" cy="1253174"/>
              </a:xfrm>
              <a:prstGeom prst="roundRect">
                <a:avLst>
                  <a:gd name="adj" fmla="val 7530"/>
                </a:avLst>
              </a:prstGeom>
              <a:solidFill>
                <a:srgbClr val="FBFBFB">
                  <a:alpha val="90000"/>
                </a:srgbClr>
              </a:solidFill>
              <a:ln w="6350">
                <a:solidFill>
                  <a:schemeClr val="bg2"/>
                </a:solidFill>
              </a:ln>
              <a:effectLst>
                <a:outerShdw blurRad="338939" dist="327600" dir="5400000" sx="80000" sy="80000" algn="ctr" rotWithShape="0">
                  <a:srgbClr val="7030A0">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2" name="TextBox 41">
                <a:extLst>
                  <a:ext uri="{FF2B5EF4-FFF2-40B4-BE49-F238E27FC236}">
                    <a16:creationId xmlns:a16="http://schemas.microsoft.com/office/drawing/2014/main" id="{C84CC4F0-380B-11A7-4019-FBCB9989FE3F}"/>
                  </a:ext>
                </a:extLst>
              </p:cNvPr>
              <p:cNvSpPr txBox="1"/>
              <p:nvPr/>
            </p:nvSpPr>
            <p:spPr>
              <a:xfrm>
                <a:off x="5865321" y="2348365"/>
                <a:ext cx="2429259" cy="789466"/>
              </a:xfrm>
              <a:prstGeom prst="rect">
                <a:avLst/>
              </a:prstGeom>
              <a:noFill/>
            </p:spPr>
            <p:txBody>
              <a:bodyPr wrap="square" lIns="0" rIns="0" rtlCol="0">
                <a:spAutoFit/>
              </a:bodyPr>
              <a:lstStyle/>
              <a:p>
                <a:pPr algn="l"/>
                <a:r>
                  <a:rPr lang="en-US" sz="1100">
                    <a:solidFill>
                      <a:schemeClr val="tx1">
                        <a:alpha val="70000"/>
                      </a:schemeClr>
                    </a:solidFill>
                  </a:rPr>
                  <a:t>Hey Scott, your renewal offer expires in 2 days. </a:t>
                </a:r>
                <a:r>
                  <a:rPr lang="en-US" sz="1100">
                    <a:solidFill>
                      <a:schemeClr val="tx1">
                        <a:alpha val="70000"/>
                      </a:schemeClr>
                    </a:solidFill>
                    <a:hlinkClick r:id="rId7"/>
                  </a:rPr>
                  <a:t>Click here </a:t>
                </a:r>
                <a:r>
                  <a:rPr lang="en-US" sz="1100">
                    <a:solidFill>
                      <a:schemeClr val="tx1">
                        <a:alpha val="70000"/>
                      </a:schemeClr>
                    </a:solidFill>
                  </a:rPr>
                  <a:t>to review.</a:t>
                </a:r>
              </a:p>
            </p:txBody>
          </p:sp>
          <p:sp>
            <p:nvSpPr>
              <p:cNvPr id="43" name="Rounded Rectangle 44">
                <a:extLst>
                  <a:ext uri="{FF2B5EF4-FFF2-40B4-BE49-F238E27FC236}">
                    <a16:creationId xmlns:a16="http://schemas.microsoft.com/office/drawing/2014/main" id="{5B47D86C-1200-346C-AA33-7164747E565E}"/>
                  </a:ext>
                </a:extLst>
              </p:cNvPr>
              <p:cNvSpPr/>
              <p:nvPr/>
            </p:nvSpPr>
            <p:spPr>
              <a:xfrm>
                <a:off x="5824515" y="3203526"/>
                <a:ext cx="1215929" cy="153309"/>
              </a:xfrm>
              <a:prstGeom prst="roundRect">
                <a:avLst>
                  <a:gd name="adj" fmla="val 50000"/>
                </a:avLst>
              </a:prstGeom>
              <a:solidFill>
                <a:schemeClr val="bg1"/>
              </a:solidFill>
              <a:ln w="6350">
                <a:gradFill flip="none" rotWithShape="1">
                  <a:gsLst>
                    <a:gs pos="0">
                      <a:srgbClr val="7030A0"/>
                    </a:gs>
                    <a:gs pos="100000">
                      <a:schemeClr val="accent4"/>
                    </a:gs>
                  </a:gsLst>
                  <a:lin ang="54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700">
                    <a:solidFill>
                      <a:schemeClr val="bg1">
                        <a:lumMod val="65000"/>
                      </a:schemeClr>
                    </a:solidFill>
                  </a:rPr>
                  <a:t>RENEWALS</a:t>
                </a:r>
              </a:p>
            </p:txBody>
          </p:sp>
        </p:grpSp>
        <p:sp>
          <p:nvSpPr>
            <p:cNvPr id="40" name="Shape 3660">
              <a:extLst>
                <a:ext uri="{FF2B5EF4-FFF2-40B4-BE49-F238E27FC236}">
                  <a16:creationId xmlns:a16="http://schemas.microsoft.com/office/drawing/2014/main" id="{93E3216A-D002-449D-0825-32571BDFCCB1}"/>
                </a:ext>
              </a:extLst>
            </p:cNvPr>
            <p:cNvSpPr/>
            <p:nvPr/>
          </p:nvSpPr>
          <p:spPr>
            <a:xfrm>
              <a:off x="9795084" y="4311312"/>
              <a:ext cx="93541" cy="93541"/>
            </a:xfrm>
            <a:custGeom>
              <a:avLst/>
              <a:gdLst/>
              <a:ahLst/>
              <a:cxnLst>
                <a:cxn ang="0">
                  <a:pos x="wd2" y="hd2"/>
                </a:cxn>
                <a:cxn ang="5400000">
                  <a:pos x="wd2" y="hd2"/>
                </a:cxn>
                <a:cxn ang="10800000">
                  <a:pos x="wd2" y="hd2"/>
                </a:cxn>
                <a:cxn ang="16200000">
                  <a:pos x="wd2" y="hd2"/>
                </a:cxn>
              </a:cxnLst>
              <a:rect l="0" t="0" r="r" b="b"/>
              <a:pathLst>
                <a:path w="21600" h="21600" extrusionOk="0">
                  <a:moveTo>
                    <a:pt x="12281" y="19846"/>
                  </a:moveTo>
                  <a:lnTo>
                    <a:pt x="9413" y="12882"/>
                  </a:lnTo>
                  <a:lnTo>
                    <a:pt x="19655" y="2641"/>
                  </a:lnTo>
                  <a:cubicBezTo>
                    <a:pt x="19655" y="2641"/>
                    <a:pt x="12281" y="19846"/>
                    <a:pt x="12281" y="19846"/>
                  </a:cubicBezTo>
                  <a:close/>
                  <a:moveTo>
                    <a:pt x="1755" y="9320"/>
                  </a:moveTo>
                  <a:lnTo>
                    <a:pt x="18960" y="1945"/>
                  </a:lnTo>
                  <a:lnTo>
                    <a:pt x="8719" y="12187"/>
                  </a:lnTo>
                  <a:cubicBezTo>
                    <a:pt x="8719" y="12187"/>
                    <a:pt x="1755" y="9320"/>
                    <a:pt x="1755" y="9320"/>
                  </a:cubicBezTo>
                  <a:close/>
                  <a:moveTo>
                    <a:pt x="21600" y="491"/>
                  </a:moveTo>
                  <a:cubicBezTo>
                    <a:pt x="21600" y="221"/>
                    <a:pt x="21380" y="0"/>
                    <a:pt x="21109" y="0"/>
                  </a:cubicBezTo>
                  <a:cubicBezTo>
                    <a:pt x="21034" y="0"/>
                    <a:pt x="20964" y="20"/>
                    <a:pt x="20900" y="52"/>
                  </a:cubicBezTo>
                  <a:lnTo>
                    <a:pt x="20898" y="48"/>
                  </a:lnTo>
                  <a:lnTo>
                    <a:pt x="302" y="8875"/>
                  </a:lnTo>
                  <a:cubicBezTo>
                    <a:pt x="301" y="8876"/>
                    <a:pt x="299" y="8876"/>
                    <a:pt x="297" y="8877"/>
                  </a:cubicBezTo>
                  <a:lnTo>
                    <a:pt x="280" y="8884"/>
                  </a:lnTo>
                  <a:lnTo>
                    <a:pt x="281" y="8887"/>
                  </a:lnTo>
                  <a:cubicBezTo>
                    <a:pt x="116" y="8967"/>
                    <a:pt x="0" y="9133"/>
                    <a:pt x="0" y="9327"/>
                  </a:cubicBezTo>
                  <a:cubicBezTo>
                    <a:pt x="0" y="9551"/>
                    <a:pt x="151" y="9732"/>
                    <a:pt x="355" y="9791"/>
                  </a:cubicBezTo>
                  <a:lnTo>
                    <a:pt x="353" y="9799"/>
                  </a:lnTo>
                  <a:lnTo>
                    <a:pt x="8462" y="13138"/>
                  </a:lnTo>
                  <a:lnTo>
                    <a:pt x="11801" y="21248"/>
                  </a:lnTo>
                  <a:lnTo>
                    <a:pt x="11809" y="21245"/>
                  </a:lnTo>
                  <a:cubicBezTo>
                    <a:pt x="11869" y="21449"/>
                    <a:pt x="12050" y="21600"/>
                    <a:pt x="12273" y="21600"/>
                  </a:cubicBezTo>
                  <a:cubicBezTo>
                    <a:pt x="12468" y="21600"/>
                    <a:pt x="12634" y="21484"/>
                    <a:pt x="12713" y="21319"/>
                  </a:cubicBezTo>
                  <a:lnTo>
                    <a:pt x="12716" y="21320"/>
                  </a:lnTo>
                  <a:lnTo>
                    <a:pt x="12723" y="21303"/>
                  </a:lnTo>
                  <a:cubicBezTo>
                    <a:pt x="12724" y="21301"/>
                    <a:pt x="12725" y="21300"/>
                    <a:pt x="12725" y="21298"/>
                  </a:cubicBezTo>
                  <a:lnTo>
                    <a:pt x="21553" y="702"/>
                  </a:lnTo>
                  <a:lnTo>
                    <a:pt x="21547" y="700"/>
                  </a:lnTo>
                  <a:cubicBezTo>
                    <a:pt x="21578" y="637"/>
                    <a:pt x="21600" y="567"/>
                    <a:pt x="21600" y="491"/>
                  </a:cubicBezTo>
                  <a:moveTo>
                    <a:pt x="7855" y="16200"/>
                  </a:moveTo>
                  <a:cubicBezTo>
                    <a:pt x="7719" y="16200"/>
                    <a:pt x="7596" y="16256"/>
                    <a:pt x="7507" y="16344"/>
                  </a:cubicBezTo>
                  <a:lnTo>
                    <a:pt x="6035" y="17817"/>
                  </a:lnTo>
                  <a:cubicBezTo>
                    <a:pt x="5946" y="17906"/>
                    <a:pt x="5891" y="18028"/>
                    <a:pt x="5891" y="18164"/>
                  </a:cubicBezTo>
                  <a:cubicBezTo>
                    <a:pt x="5891" y="18435"/>
                    <a:pt x="6111" y="18655"/>
                    <a:pt x="6382" y="18655"/>
                  </a:cubicBezTo>
                  <a:cubicBezTo>
                    <a:pt x="6517" y="18655"/>
                    <a:pt x="6640" y="18600"/>
                    <a:pt x="6729" y="18511"/>
                  </a:cubicBezTo>
                  <a:lnTo>
                    <a:pt x="8202" y="17038"/>
                  </a:lnTo>
                  <a:cubicBezTo>
                    <a:pt x="8291" y="16950"/>
                    <a:pt x="8345" y="16827"/>
                    <a:pt x="8345" y="16691"/>
                  </a:cubicBezTo>
                  <a:cubicBezTo>
                    <a:pt x="8345" y="16421"/>
                    <a:pt x="8126" y="16200"/>
                    <a:pt x="7855" y="16200"/>
                  </a:cubicBezTo>
                  <a:moveTo>
                    <a:pt x="7855" y="14237"/>
                  </a:moveTo>
                  <a:cubicBezTo>
                    <a:pt x="7855" y="13966"/>
                    <a:pt x="7635" y="13745"/>
                    <a:pt x="7364" y="13745"/>
                  </a:cubicBezTo>
                  <a:cubicBezTo>
                    <a:pt x="7228" y="13745"/>
                    <a:pt x="7105" y="13801"/>
                    <a:pt x="7017" y="13889"/>
                  </a:cubicBezTo>
                  <a:lnTo>
                    <a:pt x="2107" y="18798"/>
                  </a:lnTo>
                  <a:cubicBezTo>
                    <a:pt x="2019" y="18888"/>
                    <a:pt x="1964" y="19010"/>
                    <a:pt x="1964" y="19145"/>
                  </a:cubicBezTo>
                  <a:cubicBezTo>
                    <a:pt x="1964" y="19417"/>
                    <a:pt x="2184" y="19636"/>
                    <a:pt x="2455" y="19636"/>
                  </a:cubicBezTo>
                  <a:cubicBezTo>
                    <a:pt x="2590" y="19636"/>
                    <a:pt x="2713" y="19582"/>
                    <a:pt x="2802" y="19493"/>
                  </a:cubicBezTo>
                  <a:lnTo>
                    <a:pt x="7711" y="14583"/>
                  </a:lnTo>
                  <a:cubicBezTo>
                    <a:pt x="7800" y="14495"/>
                    <a:pt x="7855" y="14373"/>
                    <a:pt x="7855" y="14237"/>
                  </a:cubicBezTo>
                  <a:moveTo>
                    <a:pt x="4765" y="14583"/>
                  </a:moveTo>
                  <a:lnTo>
                    <a:pt x="5256" y="14093"/>
                  </a:lnTo>
                  <a:cubicBezTo>
                    <a:pt x="5345" y="14004"/>
                    <a:pt x="5400" y="13882"/>
                    <a:pt x="5400" y="13745"/>
                  </a:cubicBezTo>
                  <a:cubicBezTo>
                    <a:pt x="5400" y="13475"/>
                    <a:pt x="5180" y="13255"/>
                    <a:pt x="4909" y="13255"/>
                  </a:cubicBezTo>
                  <a:cubicBezTo>
                    <a:pt x="4774" y="13255"/>
                    <a:pt x="4651" y="13310"/>
                    <a:pt x="4562" y="13398"/>
                  </a:cubicBezTo>
                  <a:lnTo>
                    <a:pt x="4071" y="13889"/>
                  </a:lnTo>
                  <a:cubicBezTo>
                    <a:pt x="3982" y="13978"/>
                    <a:pt x="3927" y="14101"/>
                    <a:pt x="3927" y="14237"/>
                  </a:cubicBezTo>
                  <a:cubicBezTo>
                    <a:pt x="3927" y="14508"/>
                    <a:pt x="4147" y="14727"/>
                    <a:pt x="4418" y="14727"/>
                  </a:cubicBezTo>
                  <a:cubicBezTo>
                    <a:pt x="4554" y="14727"/>
                    <a:pt x="4676" y="14673"/>
                    <a:pt x="4765" y="14583"/>
                  </a:cubicBezTo>
                </a:path>
              </a:pathLst>
            </a:custGeom>
            <a:solidFill>
              <a:schemeClr val="tx1"/>
            </a:solidFill>
            <a:ln w="12700">
              <a:miter lim="400000"/>
            </a:ln>
          </p:spPr>
          <p:txBody>
            <a:bodyPr lIns="38100" tIns="38100" rIns="38100" bIns="38100" anchor="ctr"/>
            <a:lstStyle/>
            <a:p>
              <a:endParaRPr>
                <a:solidFill>
                  <a:prstClr val="black"/>
                </a:solidFill>
              </a:endParaRPr>
            </a:p>
          </p:txBody>
        </p:sp>
      </p:grpSp>
      <p:pic>
        <p:nvPicPr>
          <p:cNvPr id="44" name="Picture 43">
            <a:extLst>
              <a:ext uri="{FF2B5EF4-FFF2-40B4-BE49-F238E27FC236}">
                <a16:creationId xmlns:a16="http://schemas.microsoft.com/office/drawing/2014/main" id="{239D14CD-1772-B78B-EFC2-0A0DFE5EC73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064391" y="2173290"/>
            <a:ext cx="588425" cy="588425"/>
          </a:xfrm>
          <a:prstGeom prst="rect">
            <a:avLst/>
          </a:prstGeom>
        </p:spPr>
      </p:pic>
      <p:pic>
        <p:nvPicPr>
          <p:cNvPr id="45" name="Picture 44">
            <a:extLst>
              <a:ext uri="{FF2B5EF4-FFF2-40B4-BE49-F238E27FC236}">
                <a16:creationId xmlns:a16="http://schemas.microsoft.com/office/drawing/2014/main" id="{FE40462C-87D6-D2EB-CFC0-8A002FC3409B}"/>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1152694" y="4834458"/>
            <a:ext cx="588425" cy="588425"/>
          </a:xfrm>
          <a:prstGeom prst="rect">
            <a:avLst/>
          </a:prstGeom>
        </p:spPr>
      </p:pic>
    </p:spTree>
    <p:extLst>
      <p:ext uri="{BB962C8B-B14F-4D97-AF65-F5344CB8AC3E}">
        <p14:creationId xmlns:p14="http://schemas.microsoft.com/office/powerpoint/2010/main" val="376525230"/>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A9342-12DB-E1B6-587A-18E3734140FD}"/>
            </a:ext>
          </a:extLst>
        </p:cNvPr>
        <p:cNvGrpSpPr/>
        <p:nvPr/>
      </p:nvGrpSpPr>
      <p:grpSpPr>
        <a:xfrm>
          <a:off x="0" y="0"/>
          <a:ext cx="0" cy="0"/>
          <a:chOff x="0" y="0"/>
          <a:chExt cx="0" cy="0"/>
        </a:xfrm>
      </p:grpSpPr>
      <p:sp>
        <p:nvSpPr>
          <p:cNvPr id="22" name="TextBox 21">
            <a:extLst>
              <a:ext uri="{FF2B5EF4-FFF2-40B4-BE49-F238E27FC236}">
                <a16:creationId xmlns:a16="http://schemas.microsoft.com/office/drawing/2014/main" id="{1E8C5F61-6912-9897-F043-5607880AAFE1}"/>
              </a:ext>
            </a:extLst>
          </p:cNvPr>
          <p:cNvSpPr txBox="1"/>
          <p:nvPr/>
        </p:nvSpPr>
        <p:spPr>
          <a:xfrm>
            <a:off x="1024377" y="1694680"/>
            <a:ext cx="10143243" cy="2954655"/>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Marketing &amp; operations need to align on which AI assistants cross the entire customer journey</a:t>
            </a:r>
          </a:p>
        </p:txBody>
      </p:sp>
      <p:sp>
        <p:nvSpPr>
          <p:cNvPr id="23" name="Rectangle 22">
            <a:extLst>
              <a:ext uri="{FF2B5EF4-FFF2-40B4-BE49-F238E27FC236}">
                <a16:creationId xmlns:a16="http://schemas.microsoft.com/office/drawing/2014/main" id="{1C56B6AA-12E0-5065-EDD6-606C28FB16E9}"/>
              </a:ext>
            </a:extLst>
          </p:cNvPr>
          <p:cNvSpPr/>
          <p:nvPr/>
        </p:nvSpPr>
        <p:spPr>
          <a:xfrm rot="10800000">
            <a:off x="5638798" y="4756743"/>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15FECE71-9EC8-47C0-8665-FE1549FE5B46}"/>
              </a:ext>
            </a:extLst>
          </p:cNvPr>
          <p:cNvSpPr txBox="1"/>
          <p:nvPr/>
        </p:nvSpPr>
        <p:spPr>
          <a:xfrm>
            <a:off x="2320636" y="4958169"/>
            <a:ext cx="7867650" cy="699359"/>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PROACTIVE DECISION-MAKING = </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CONSISTENT RESIDENT EXPERIENCE</a:t>
            </a:r>
          </a:p>
        </p:txBody>
      </p:sp>
      <p:sp>
        <p:nvSpPr>
          <p:cNvPr id="4" name="TextBox 3">
            <a:extLst>
              <a:ext uri="{FF2B5EF4-FFF2-40B4-BE49-F238E27FC236}">
                <a16:creationId xmlns:a16="http://schemas.microsoft.com/office/drawing/2014/main" id="{CD620FF9-C857-689A-96A0-F2EA8F5AB85E}"/>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nvGrpSpPr>
          <p:cNvPr id="5" name="Group 4">
            <a:extLst>
              <a:ext uri="{FF2B5EF4-FFF2-40B4-BE49-F238E27FC236}">
                <a16:creationId xmlns:a16="http://schemas.microsoft.com/office/drawing/2014/main" id="{38FFD4BB-8E96-6624-7D1A-92084E53062E}"/>
              </a:ext>
            </a:extLst>
          </p:cNvPr>
          <p:cNvGrpSpPr/>
          <p:nvPr/>
        </p:nvGrpSpPr>
        <p:grpSpPr>
          <a:xfrm>
            <a:off x="-90026" y="317447"/>
            <a:ext cx="7613472" cy="461519"/>
            <a:chOff x="-90026" y="317447"/>
            <a:chExt cx="7613472" cy="461519"/>
          </a:xfrm>
        </p:grpSpPr>
        <p:pic>
          <p:nvPicPr>
            <p:cNvPr id="6" name="Picture 5">
              <a:extLst>
                <a:ext uri="{FF2B5EF4-FFF2-40B4-BE49-F238E27FC236}">
                  <a16:creationId xmlns:a16="http://schemas.microsoft.com/office/drawing/2014/main" id="{6DB2A535-5373-5878-BE9F-EC91849C3A94}"/>
                </a:ext>
              </a:extLst>
            </p:cNvPr>
            <p:cNvPicPr>
              <a:picLocks noChangeAspect="1"/>
            </p:cNvPicPr>
            <p:nvPr/>
          </p:nvPicPr>
          <p:blipFill>
            <a:blip r:embed="rId3"/>
            <a:stretch>
              <a:fillRect/>
            </a:stretch>
          </p:blipFill>
          <p:spPr>
            <a:xfrm>
              <a:off x="-90026" y="317447"/>
              <a:ext cx="2733473" cy="461519"/>
            </a:xfrm>
            <a:prstGeom prst="roundRect">
              <a:avLst>
                <a:gd name="adj" fmla="val 8976"/>
              </a:avLst>
            </a:prstGeom>
          </p:spPr>
        </p:pic>
        <p:sp>
          <p:nvSpPr>
            <p:cNvPr id="7" name="TextBox 6">
              <a:extLst>
                <a:ext uri="{FF2B5EF4-FFF2-40B4-BE49-F238E27FC236}">
                  <a16:creationId xmlns:a16="http://schemas.microsoft.com/office/drawing/2014/main" id="{F82F40BB-149F-E38B-7180-7049D484D719}"/>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spTree>
    <p:extLst>
      <p:ext uri="{BB962C8B-B14F-4D97-AF65-F5344CB8AC3E}">
        <p14:creationId xmlns:p14="http://schemas.microsoft.com/office/powerpoint/2010/main" val="351203093"/>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BD10D-9921-9ED0-E8D2-0FBA2CE5070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7E55835-4723-498D-F109-30C88CF247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9" y="0"/>
            <a:ext cx="12185522" cy="6858000"/>
          </a:xfrm>
          <a:prstGeom prst="rect">
            <a:avLst/>
          </a:prstGeom>
        </p:spPr>
      </p:pic>
      <p:sp>
        <p:nvSpPr>
          <p:cNvPr id="27" name="Rectangle 26">
            <a:extLst>
              <a:ext uri="{FF2B5EF4-FFF2-40B4-BE49-F238E27FC236}">
                <a16:creationId xmlns:a16="http://schemas.microsoft.com/office/drawing/2014/main" id="{D1FC6DEC-E5FB-67D5-1840-E88472CAC77D}"/>
              </a:ext>
            </a:extLst>
          </p:cNvPr>
          <p:cNvSpPr/>
          <p:nvPr/>
        </p:nvSpPr>
        <p:spPr>
          <a:xfrm>
            <a:off x="-19051" y="0"/>
            <a:ext cx="12230100" cy="70866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9AC60E80-6C01-DFCA-73DE-43AE5DBA783C}"/>
              </a:ext>
            </a:extLst>
          </p:cNvPr>
          <p:cNvSpPr/>
          <p:nvPr/>
        </p:nvSpPr>
        <p:spPr>
          <a:xfrm rot="10800000">
            <a:off x="5455667" y="2424512"/>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B23C21C7-AD83-8836-00A1-27E1AE5C7169}"/>
              </a:ext>
            </a:extLst>
          </p:cNvPr>
          <p:cNvSpPr txBox="1"/>
          <p:nvPr/>
        </p:nvSpPr>
        <p:spPr>
          <a:xfrm>
            <a:off x="2318643" y="1840778"/>
            <a:ext cx="7188449" cy="25090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0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LEG THREE: RESIDENT STRATEGY</a:t>
            </a:r>
          </a:p>
        </p:txBody>
      </p:sp>
      <p:pic>
        <p:nvPicPr>
          <p:cNvPr id="2" name="Picture 1">
            <a:extLst>
              <a:ext uri="{FF2B5EF4-FFF2-40B4-BE49-F238E27FC236}">
                <a16:creationId xmlns:a16="http://schemas.microsoft.com/office/drawing/2014/main" id="{627C2CD2-9B04-7998-27A6-0B4705F2A03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
        <p:nvSpPr>
          <p:cNvPr id="8" name="TextBox 7">
            <a:extLst>
              <a:ext uri="{FF2B5EF4-FFF2-40B4-BE49-F238E27FC236}">
                <a16:creationId xmlns:a16="http://schemas.microsoft.com/office/drawing/2014/main" id="{EA5AF8D4-EA91-F5B4-867C-3F9C970D5CD5}"/>
              </a:ext>
            </a:extLst>
          </p:cNvPr>
          <p:cNvSpPr txBox="1"/>
          <p:nvPr/>
        </p:nvSpPr>
        <p:spPr>
          <a:xfrm>
            <a:off x="740792" y="2793918"/>
            <a:ext cx="10344150" cy="110799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REWARDS</a:t>
            </a:r>
          </a:p>
        </p:txBody>
      </p:sp>
    </p:spTree>
    <p:extLst>
      <p:ext uri="{BB962C8B-B14F-4D97-AF65-F5344CB8AC3E}">
        <p14:creationId xmlns:p14="http://schemas.microsoft.com/office/powerpoint/2010/main" val="1690862832"/>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AED1E-3A34-218F-9815-281F3D9303BB}"/>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87967CAD-F4CA-3F56-E549-FABAABB10467}"/>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3239" y="0"/>
            <a:ext cx="12185522" cy="6858000"/>
          </a:xfrm>
          <a:prstGeom prst="rect">
            <a:avLst/>
          </a:prstGeom>
        </p:spPr>
      </p:pic>
      <p:sp>
        <p:nvSpPr>
          <p:cNvPr id="3" name="Rectangle 2">
            <a:extLst>
              <a:ext uri="{FF2B5EF4-FFF2-40B4-BE49-F238E27FC236}">
                <a16:creationId xmlns:a16="http://schemas.microsoft.com/office/drawing/2014/main" id="{B9C1F6D5-9CFA-A474-16EF-B45B1638AA8B}"/>
              </a:ext>
            </a:extLst>
          </p:cNvPr>
          <p:cNvSpPr/>
          <p:nvPr/>
        </p:nvSpPr>
        <p:spPr>
          <a:xfrm>
            <a:off x="0" y="0"/>
            <a:ext cx="12882206" cy="70866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1F1143FB-C7D6-2D02-C114-45C5A3AFDD68}"/>
              </a:ext>
            </a:extLst>
          </p:cNvPr>
          <p:cNvSpPr txBox="1"/>
          <p:nvPr/>
        </p:nvSpPr>
        <p:spPr>
          <a:xfrm>
            <a:off x="911310" y="1137694"/>
            <a:ext cx="10143243" cy="602153"/>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lang="en-US" sz="4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Resident reward programs</a:t>
            </a:r>
            <a:endPar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7" name="Rectangle 6">
            <a:extLst>
              <a:ext uri="{FF2B5EF4-FFF2-40B4-BE49-F238E27FC236}">
                <a16:creationId xmlns:a16="http://schemas.microsoft.com/office/drawing/2014/main" id="{1CBAB58F-C831-9114-7646-5D758C304D7C}"/>
              </a:ext>
            </a:extLst>
          </p:cNvPr>
          <p:cNvSpPr/>
          <p:nvPr/>
        </p:nvSpPr>
        <p:spPr>
          <a:xfrm rot="10800000">
            <a:off x="934397" y="1974384"/>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35" name="Picture 34">
            <a:extLst>
              <a:ext uri="{FF2B5EF4-FFF2-40B4-BE49-F238E27FC236}">
                <a16:creationId xmlns:a16="http://schemas.microsoft.com/office/drawing/2014/main" id="{A92DFEBD-F6F1-AA3F-E7B2-D3825B0DE44E}"/>
              </a:ext>
            </a:extLst>
          </p:cNvPr>
          <p:cNvPicPr>
            <a:picLocks noChangeAspect="1"/>
          </p:cNvPicPr>
          <p:nvPr/>
        </p:nvPicPr>
        <p:blipFill>
          <a:blip r:embed="rId4"/>
          <a:stretch>
            <a:fillRect/>
          </a:stretch>
        </p:blipFill>
        <p:spPr>
          <a:xfrm>
            <a:off x="-50112" y="213576"/>
            <a:ext cx="3115110" cy="461519"/>
          </a:xfrm>
          <a:prstGeom prst="roundRect">
            <a:avLst>
              <a:gd name="adj" fmla="val 8976"/>
            </a:avLst>
          </a:prstGeom>
        </p:spPr>
      </p:pic>
      <p:sp>
        <p:nvSpPr>
          <p:cNvPr id="8" name="TextBox 7">
            <a:extLst>
              <a:ext uri="{FF2B5EF4-FFF2-40B4-BE49-F238E27FC236}">
                <a16:creationId xmlns:a16="http://schemas.microsoft.com/office/drawing/2014/main" id="{874DC78E-8370-ECF0-E3B8-AF60CFF28A6A}"/>
              </a:ext>
            </a:extLst>
          </p:cNvPr>
          <p:cNvSpPr txBox="1"/>
          <p:nvPr/>
        </p:nvSpPr>
        <p:spPr>
          <a:xfrm>
            <a:off x="374911" y="378008"/>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a:ea typeface="Open Sans ExtraBold"/>
                <a:cs typeface="Open Sans ExtraBold"/>
              </a:rPr>
              <a:t>THE </a:t>
            </a:r>
            <a:r>
              <a:rPr lang="en-US" sz="1600" b="1" spc="600">
                <a:solidFill>
                  <a:prstClr val="white"/>
                </a:solidFill>
                <a:latin typeface="Open Sans ExtraBold"/>
                <a:ea typeface="Open Sans ExtraBold"/>
                <a:cs typeface="Open Sans ExtraBold"/>
              </a:rPr>
              <a:t>WARMUP</a:t>
            </a:r>
            <a:endPar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
        <p:nvSpPr>
          <p:cNvPr id="2" name="TextBox 1">
            <a:extLst>
              <a:ext uri="{FF2B5EF4-FFF2-40B4-BE49-F238E27FC236}">
                <a16:creationId xmlns:a16="http://schemas.microsoft.com/office/drawing/2014/main" id="{0766E635-806B-B095-D3F0-1981F3B8ABD3}"/>
              </a:ext>
            </a:extLst>
          </p:cNvPr>
          <p:cNvSpPr txBox="1"/>
          <p:nvPr/>
        </p:nvSpPr>
        <p:spPr>
          <a:xfrm>
            <a:off x="911311" y="2247589"/>
            <a:ext cx="6652050" cy="1508105"/>
          </a:xfrm>
          <a:prstGeom prst="rect">
            <a:avLst/>
          </a:prstGeom>
          <a:noFill/>
        </p:spPr>
        <p:txBody>
          <a:bodyPr wrap="square" lIns="0" tIns="0" rIns="0" bIns="0" rtlCol="0" anchor="t">
            <a:spAutoFit/>
          </a:bodyPr>
          <a:lstStyle>
            <a:defPPr>
              <a:defRPr lang="en-US"/>
            </a:defPPr>
            <a:lvl1pPr marR="0" lvl="0" indent="0" fontAlgn="auto">
              <a:lnSpc>
                <a:spcPct val="100000"/>
              </a:lnSpc>
              <a:spcBef>
                <a:spcPts val="0"/>
              </a:spcBef>
              <a:spcAft>
                <a:spcPts val="1200"/>
              </a:spcAft>
              <a:buClrTx/>
              <a:buSzTx/>
              <a:buFontTx/>
              <a:buNone/>
              <a:tabLst/>
              <a:defRPr kumimoji="0" sz="3600" b="0" i="0" u="none" strike="noStrike" cap="none" spc="0" normalizeH="0" baseline="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defRPr>
            </a:lvl1pPr>
          </a:lstStyle>
          <a:p>
            <a:r>
              <a:rPr lang="en-US" sz="4400" b="1">
                <a:latin typeface="Open Sans" panose="020B0606030504020204" pitchFamily="34" charset="0"/>
                <a:ea typeface="Open Sans" panose="020B0606030504020204" pitchFamily="34" charset="0"/>
                <a:cs typeface="Open Sans" panose="020B0606030504020204" pitchFamily="34" charset="0"/>
              </a:rPr>
              <a:t>The starting advantage: </a:t>
            </a:r>
          </a:p>
          <a:p>
            <a:r>
              <a:rPr lang="en-US" sz="4400">
                <a:latin typeface="Open Sans" panose="020B0606030504020204" pitchFamily="34" charset="0"/>
                <a:ea typeface="Open Sans" panose="020B0606030504020204" pitchFamily="34" charset="0"/>
                <a:cs typeface="Open Sans" panose="020B0606030504020204" pitchFamily="34" charset="0"/>
              </a:rPr>
              <a:t>Rewards win early</a:t>
            </a:r>
          </a:p>
        </p:txBody>
      </p:sp>
      <p:pic>
        <p:nvPicPr>
          <p:cNvPr id="25" name="Picture 24">
            <a:extLst>
              <a:ext uri="{FF2B5EF4-FFF2-40B4-BE49-F238E27FC236}">
                <a16:creationId xmlns:a16="http://schemas.microsoft.com/office/drawing/2014/main" id="{89C005FD-254D-BD4A-5D6B-733CD438A58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2287649563"/>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3EB6D-0517-E10F-A352-F43BC3B6ED82}"/>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24693F10-ABD8-5271-963F-267E552B8011}"/>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l="4614" t="6854" r="4541" b="4212"/>
          <a:stretch>
            <a:fillRect/>
          </a:stretch>
        </p:blipFill>
        <p:spPr>
          <a:xfrm>
            <a:off x="-1" y="0"/>
            <a:ext cx="12537103" cy="6903720"/>
          </a:xfrm>
          <a:prstGeom prst="rect">
            <a:avLst/>
          </a:prstGeom>
        </p:spPr>
      </p:pic>
      <p:sp>
        <p:nvSpPr>
          <p:cNvPr id="4" name="Rectangle 3">
            <a:extLst>
              <a:ext uri="{FF2B5EF4-FFF2-40B4-BE49-F238E27FC236}">
                <a16:creationId xmlns:a16="http://schemas.microsoft.com/office/drawing/2014/main" id="{E30DDFF9-349B-AB99-469A-9B067DDDFBF0}"/>
              </a:ext>
            </a:extLst>
          </p:cNvPr>
          <p:cNvSpPr/>
          <p:nvPr/>
        </p:nvSpPr>
        <p:spPr>
          <a:xfrm>
            <a:off x="-345103" y="-16004"/>
            <a:ext cx="12851980" cy="70866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pic>
        <p:nvPicPr>
          <p:cNvPr id="3" name="Picture 2">
            <a:extLst>
              <a:ext uri="{FF2B5EF4-FFF2-40B4-BE49-F238E27FC236}">
                <a16:creationId xmlns:a16="http://schemas.microsoft.com/office/drawing/2014/main" id="{B5F8D8E8-A7A6-56A0-91FE-5BC92770CDFD}"/>
              </a:ext>
            </a:extLst>
          </p:cNvPr>
          <p:cNvPicPr>
            <a:picLocks noChangeAspect="1"/>
          </p:cNvPicPr>
          <p:nvPr/>
        </p:nvPicPr>
        <p:blipFill>
          <a:blip r:embed="rId4"/>
          <a:stretch>
            <a:fillRect/>
          </a:stretch>
        </p:blipFill>
        <p:spPr>
          <a:xfrm>
            <a:off x="-90026" y="317447"/>
            <a:ext cx="2633721" cy="461519"/>
          </a:xfrm>
          <a:prstGeom prst="roundRect">
            <a:avLst>
              <a:gd name="adj" fmla="val 8976"/>
            </a:avLst>
          </a:prstGeom>
        </p:spPr>
      </p:pic>
      <p:sp>
        <p:nvSpPr>
          <p:cNvPr id="7" name="TextBox 6">
            <a:extLst>
              <a:ext uri="{FF2B5EF4-FFF2-40B4-BE49-F238E27FC236}">
                <a16:creationId xmlns:a16="http://schemas.microsoft.com/office/drawing/2014/main" id="{2E272FBA-EEBE-6AF1-2B16-0FC01DC0EB98}"/>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MARKETING</a:t>
            </a:r>
          </a:p>
        </p:txBody>
      </p:sp>
      <p:sp>
        <p:nvSpPr>
          <p:cNvPr id="6" name="Rectangle 5">
            <a:extLst>
              <a:ext uri="{FF2B5EF4-FFF2-40B4-BE49-F238E27FC236}">
                <a16:creationId xmlns:a16="http://schemas.microsoft.com/office/drawing/2014/main" id="{B9406717-312E-40FD-DE37-4A0FC335219C}"/>
              </a:ext>
            </a:extLst>
          </p:cNvPr>
          <p:cNvSpPr/>
          <p:nvPr/>
        </p:nvSpPr>
        <p:spPr>
          <a:xfrm rot="10800000">
            <a:off x="934397" y="1974384"/>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8" name="TextBox 7">
            <a:extLst>
              <a:ext uri="{FF2B5EF4-FFF2-40B4-BE49-F238E27FC236}">
                <a16:creationId xmlns:a16="http://schemas.microsoft.com/office/drawing/2014/main" id="{51DE0C28-27CD-3AA2-F375-CDCBBAF91E66}"/>
              </a:ext>
            </a:extLst>
          </p:cNvPr>
          <p:cNvSpPr txBox="1"/>
          <p:nvPr/>
        </p:nvSpPr>
        <p:spPr>
          <a:xfrm>
            <a:off x="926422" y="1135342"/>
            <a:ext cx="10143243" cy="553998"/>
          </a:xfrm>
          <a:prstGeom prst="rect">
            <a:avLst/>
          </a:prstGeom>
          <a:noFill/>
        </p:spPr>
        <p:txBody>
          <a:bodyPr wrap="square" lIns="0" tIns="0" rIns="0" bIns="0" rtlCol="0" anchor="t">
            <a:spAutoFit/>
          </a:bodyPr>
          <a:lstStyle/>
          <a:p>
            <a:pPr>
              <a:spcAft>
                <a:spcPts val="1200"/>
              </a:spcAft>
              <a:defRPr/>
            </a:pPr>
            <a:r>
              <a:rPr lang="en-US" sz="3600">
                <a:solidFill>
                  <a:prstClr val="white"/>
                </a:solidFill>
                <a:latin typeface="Open Sans ExtraBold" panose="020B0906030804020204" pitchFamily="34" charset="0"/>
                <a:ea typeface="Open Sans ExtraBold" panose="020B0906030804020204" pitchFamily="34" charset="0"/>
                <a:cs typeface="Open Sans ExtraBold" panose="020B0906030804020204" pitchFamily="34" charset="0"/>
              </a:rPr>
              <a:t>Don’t just promote rewards … shape them</a:t>
            </a:r>
            <a:endParaRPr kumimoji="0" lang="en-US" sz="36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9" name="TextBox 8">
            <a:extLst>
              <a:ext uri="{FF2B5EF4-FFF2-40B4-BE49-F238E27FC236}">
                <a16:creationId xmlns:a16="http://schemas.microsoft.com/office/drawing/2014/main" id="{BFCDB600-2276-B454-8D18-6FC4DA661B81}"/>
              </a:ext>
            </a:extLst>
          </p:cNvPr>
          <p:cNvSpPr txBox="1"/>
          <p:nvPr/>
        </p:nvSpPr>
        <p:spPr>
          <a:xfrm>
            <a:off x="934396" y="2384827"/>
            <a:ext cx="10143243" cy="1938992"/>
          </a:xfrm>
          <a:prstGeom prst="rect">
            <a:avLst/>
          </a:prstGeom>
          <a:noFill/>
        </p:spPr>
        <p:txBody>
          <a:bodyPr wrap="square" lIns="0" tIns="0" rIns="0" bIns="0" rtlCol="0" anchor="t">
            <a:spAutoFit/>
          </a:bodyPr>
          <a:lstStyle/>
          <a:p>
            <a:pPr>
              <a:spcAft>
                <a:spcPts val="1200"/>
              </a:spcAft>
              <a:defRPr/>
            </a:pPr>
            <a:r>
              <a:rPr lang="en-US" sz="2400" b="1" spc="300">
                <a:solidFill>
                  <a:prstClr val="white"/>
                </a:solidFill>
                <a:latin typeface="Open Sans" panose="020B0606030504020204" pitchFamily="34" charset="0"/>
                <a:ea typeface="Open Sans" panose="020B0606030504020204" pitchFamily="34" charset="0"/>
                <a:cs typeface="Open Sans" panose="020B0606030504020204" pitchFamily="34" charset="0"/>
              </a:rPr>
              <a:t>From program to performance driver:</a:t>
            </a:r>
          </a:p>
          <a:p>
            <a:pPr marL="342900" indent="-342900">
              <a:spcAft>
                <a:spcPts val="1200"/>
              </a:spcAft>
              <a:buFont typeface="Arial" panose="020B0604020202020204" pitchFamily="34" charset="0"/>
              <a:buChar char="•"/>
              <a:defRPr/>
            </a:pP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Position rewards as a differentiator, not just a perk</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Marketing should help define the program</a:t>
            </a: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 </a:t>
            </a: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not just market it</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Identify what drives engagement &amp; real value</a:t>
            </a:r>
          </a:p>
        </p:txBody>
      </p:sp>
      <p:pic>
        <p:nvPicPr>
          <p:cNvPr id="2" name="Picture 1">
            <a:extLst>
              <a:ext uri="{FF2B5EF4-FFF2-40B4-BE49-F238E27FC236}">
                <a16:creationId xmlns:a16="http://schemas.microsoft.com/office/drawing/2014/main" id="{2FD24B18-C5CD-E792-AAA1-E71FC32EF9C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2614712871"/>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DC4BD2-7D62-6BB9-17B6-2FA9E880B8B6}"/>
            </a:ext>
          </a:extLst>
        </p:cNvPr>
        <p:cNvGrpSpPr/>
        <p:nvPr/>
      </p:nvGrpSpPr>
      <p:grpSpPr>
        <a:xfrm>
          <a:off x="0" y="0"/>
          <a:ext cx="0" cy="0"/>
          <a:chOff x="0" y="0"/>
          <a:chExt cx="0" cy="0"/>
        </a:xfrm>
      </p:grpSpPr>
      <p:pic>
        <p:nvPicPr>
          <p:cNvPr id="28" name="Picture 27">
            <a:extLst>
              <a:ext uri="{FF2B5EF4-FFF2-40B4-BE49-F238E27FC236}">
                <a16:creationId xmlns:a16="http://schemas.microsoft.com/office/drawing/2014/main" id="{D6F1AB2E-0FD5-E122-4D56-7F1DBCA180DB}"/>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l="4303" t="6076" r="2287" b="3924"/>
          <a:stretch>
            <a:fillRect/>
          </a:stretch>
        </p:blipFill>
        <p:spPr>
          <a:xfrm>
            <a:off x="0" y="0"/>
            <a:ext cx="12498639" cy="6858000"/>
          </a:xfrm>
          <a:prstGeom prst="rect">
            <a:avLst/>
          </a:prstGeom>
        </p:spPr>
      </p:pic>
      <p:sp>
        <p:nvSpPr>
          <p:cNvPr id="5" name="Rectangle 4">
            <a:extLst>
              <a:ext uri="{FF2B5EF4-FFF2-40B4-BE49-F238E27FC236}">
                <a16:creationId xmlns:a16="http://schemas.microsoft.com/office/drawing/2014/main" id="{C419ADAC-BB18-BD4D-26C9-C13C157135C1}"/>
              </a:ext>
            </a:extLst>
          </p:cNvPr>
          <p:cNvSpPr/>
          <p:nvPr/>
        </p:nvSpPr>
        <p:spPr>
          <a:xfrm>
            <a:off x="0" y="-114300"/>
            <a:ext cx="12882206" cy="70866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7" name="Group 6">
            <a:extLst>
              <a:ext uri="{FF2B5EF4-FFF2-40B4-BE49-F238E27FC236}">
                <a16:creationId xmlns:a16="http://schemas.microsoft.com/office/drawing/2014/main" id="{E6077F45-06FC-C936-4CB6-970EC84B7400}"/>
              </a:ext>
            </a:extLst>
          </p:cNvPr>
          <p:cNvGrpSpPr/>
          <p:nvPr/>
        </p:nvGrpSpPr>
        <p:grpSpPr>
          <a:xfrm>
            <a:off x="0" y="507419"/>
            <a:ext cx="7613472" cy="461519"/>
            <a:chOff x="-90026" y="317447"/>
            <a:chExt cx="7613472" cy="461519"/>
          </a:xfrm>
        </p:grpSpPr>
        <p:pic>
          <p:nvPicPr>
            <p:cNvPr id="8" name="Picture 7">
              <a:extLst>
                <a:ext uri="{FF2B5EF4-FFF2-40B4-BE49-F238E27FC236}">
                  <a16:creationId xmlns:a16="http://schemas.microsoft.com/office/drawing/2014/main" id="{3D90925C-3708-C55F-C291-7E058215C2E4}"/>
                </a:ext>
              </a:extLst>
            </p:cNvPr>
            <p:cNvPicPr>
              <a:picLocks noChangeAspect="1"/>
            </p:cNvPicPr>
            <p:nvPr/>
          </p:nvPicPr>
          <p:blipFill>
            <a:blip r:embed="rId4"/>
            <a:stretch>
              <a:fillRect/>
            </a:stretch>
          </p:blipFill>
          <p:spPr>
            <a:xfrm>
              <a:off x="-90026" y="317447"/>
              <a:ext cx="3115110" cy="461519"/>
            </a:xfrm>
            <a:prstGeom prst="roundRect">
              <a:avLst>
                <a:gd name="adj" fmla="val 8976"/>
              </a:avLst>
            </a:prstGeom>
          </p:spPr>
        </p:pic>
        <p:sp>
          <p:nvSpPr>
            <p:cNvPr id="10" name="TextBox 9">
              <a:extLst>
                <a:ext uri="{FF2B5EF4-FFF2-40B4-BE49-F238E27FC236}">
                  <a16:creationId xmlns:a16="http://schemas.microsoft.com/office/drawing/2014/main" id="{C57658A0-729B-54B4-5872-29FF94C7E881}"/>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OPERATIONS</a:t>
              </a:r>
            </a:p>
          </p:txBody>
        </p:sp>
      </p:grpSp>
      <p:sp>
        <p:nvSpPr>
          <p:cNvPr id="19" name="TextBox 18">
            <a:extLst>
              <a:ext uri="{FF2B5EF4-FFF2-40B4-BE49-F238E27FC236}">
                <a16:creationId xmlns:a16="http://schemas.microsoft.com/office/drawing/2014/main" id="{9AE4A6C7-BC86-DFD9-CD26-ECCBEDBA1647}"/>
              </a:ext>
            </a:extLst>
          </p:cNvPr>
          <p:cNvSpPr txBox="1"/>
          <p:nvPr/>
        </p:nvSpPr>
        <p:spPr>
          <a:xfrm>
            <a:off x="889384" y="1249967"/>
            <a:ext cx="10750166" cy="615553"/>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Turn rewards into results</a:t>
            </a:r>
          </a:p>
        </p:txBody>
      </p:sp>
      <p:sp>
        <p:nvSpPr>
          <p:cNvPr id="20" name="Rectangle 19">
            <a:extLst>
              <a:ext uri="{FF2B5EF4-FFF2-40B4-BE49-F238E27FC236}">
                <a16:creationId xmlns:a16="http://schemas.microsoft.com/office/drawing/2014/main" id="{3ACCB5C4-63B7-1E6F-8B2A-537E57445738}"/>
              </a:ext>
            </a:extLst>
          </p:cNvPr>
          <p:cNvSpPr/>
          <p:nvPr/>
        </p:nvSpPr>
        <p:spPr>
          <a:xfrm rot="10800000">
            <a:off x="914670" y="208192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5" name="TextBox 24">
            <a:extLst>
              <a:ext uri="{FF2B5EF4-FFF2-40B4-BE49-F238E27FC236}">
                <a16:creationId xmlns:a16="http://schemas.microsoft.com/office/drawing/2014/main" id="{8D2D19CC-7BCB-D0DE-04CC-9DBB39BF1734}"/>
              </a:ext>
            </a:extLst>
          </p:cNvPr>
          <p:cNvSpPr txBox="1"/>
          <p:nvPr/>
        </p:nvSpPr>
        <p:spPr>
          <a:xfrm>
            <a:off x="889383" y="2399531"/>
            <a:ext cx="6999753" cy="2831544"/>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4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Keep the momentum:</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Not a set-it-and-forget-it program</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Define funding: company vs. vendor partner</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Drive behaviors: renewals, referrals, on-time payments</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Make earned rewards visible </a:t>
            </a: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&amp;</a:t>
            </a: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meaningful</a:t>
            </a:r>
          </a:p>
        </p:txBody>
      </p:sp>
      <p:grpSp>
        <p:nvGrpSpPr>
          <p:cNvPr id="2" name="Group 1">
            <a:extLst>
              <a:ext uri="{FF2B5EF4-FFF2-40B4-BE49-F238E27FC236}">
                <a16:creationId xmlns:a16="http://schemas.microsoft.com/office/drawing/2014/main" id="{51EE6C50-44D7-878F-51B1-031C375FFE5E}"/>
              </a:ext>
            </a:extLst>
          </p:cNvPr>
          <p:cNvGrpSpPr>
            <a:grpSpLocks noChangeAspect="1"/>
          </p:cNvGrpSpPr>
          <p:nvPr/>
        </p:nvGrpSpPr>
        <p:grpSpPr>
          <a:xfrm>
            <a:off x="8207304" y="968938"/>
            <a:ext cx="2574527" cy="5087156"/>
            <a:chOff x="6131526" y="1987154"/>
            <a:chExt cx="1982656" cy="3867646"/>
          </a:xfrm>
        </p:grpSpPr>
        <p:pic>
          <p:nvPicPr>
            <p:cNvPr id="3" name="Picture 2">
              <a:extLst>
                <a:ext uri="{FF2B5EF4-FFF2-40B4-BE49-F238E27FC236}">
                  <a16:creationId xmlns:a16="http://schemas.microsoft.com/office/drawing/2014/main" id="{2420A909-0C80-CD24-C42D-3096FB4E7D7C}"/>
                </a:ext>
              </a:extLst>
            </p:cNvPr>
            <p:cNvPicPr>
              <a:picLocks noChangeAspect="1"/>
            </p:cNvPicPr>
            <p:nvPr/>
          </p:nvPicPr>
          <p:blipFill>
            <a:blip r:embed="rId5"/>
            <a:srcRect/>
            <a:stretch/>
          </p:blipFill>
          <p:spPr>
            <a:xfrm>
              <a:off x="6131526" y="1987154"/>
              <a:ext cx="1982656" cy="3867646"/>
            </a:xfrm>
            <a:prstGeom prst="rect">
              <a:avLst/>
            </a:prstGeom>
          </p:spPr>
        </p:pic>
        <p:sp>
          <p:nvSpPr>
            <p:cNvPr id="4" name="Rectangle 3">
              <a:extLst>
                <a:ext uri="{FF2B5EF4-FFF2-40B4-BE49-F238E27FC236}">
                  <a16:creationId xmlns:a16="http://schemas.microsoft.com/office/drawing/2014/main" id="{86A1A3BA-A4CC-AAB4-743D-49DCE2A1774A}"/>
                </a:ext>
              </a:extLst>
            </p:cNvPr>
            <p:cNvSpPr/>
            <p:nvPr/>
          </p:nvSpPr>
          <p:spPr>
            <a:xfrm>
              <a:off x="6962503" y="2169042"/>
              <a:ext cx="884325" cy="3527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34" name="Rectangle: Rounded Corners 33">
            <a:extLst>
              <a:ext uri="{FF2B5EF4-FFF2-40B4-BE49-F238E27FC236}">
                <a16:creationId xmlns:a16="http://schemas.microsoft.com/office/drawing/2014/main" id="{E280218F-8D45-9287-CAFE-53279A418BB8}"/>
              </a:ext>
            </a:extLst>
          </p:cNvPr>
          <p:cNvSpPr/>
          <p:nvPr/>
        </p:nvSpPr>
        <p:spPr>
          <a:xfrm>
            <a:off x="8494295" y="1953119"/>
            <a:ext cx="2011680" cy="778050"/>
          </a:xfrm>
          <a:prstGeom prst="roundRect">
            <a:avLst>
              <a:gd name="adj" fmla="val 7795"/>
            </a:avLst>
          </a:prstGeom>
          <a:noFill/>
          <a:ln>
            <a:solidFill>
              <a:srgbClr val="762DC4"/>
            </a:solidFill>
          </a:ln>
          <a:effectLst>
            <a:glow rad="50800">
              <a:srgbClr val="AB7AE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06640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FC6EA-4B33-6181-1082-90757EF429DB}"/>
            </a:ext>
          </a:extLst>
        </p:cNvPr>
        <p:cNvGrpSpPr/>
        <p:nvPr/>
      </p:nvGrpSpPr>
      <p:grpSpPr>
        <a:xfrm>
          <a:off x="0" y="0"/>
          <a:ext cx="0" cy="0"/>
          <a:chOff x="0" y="0"/>
          <a:chExt cx="0" cy="0"/>
        </a:xfrm>
      </p:grpSpPr>
      <p:sp>
        <p:nvSpPr>
          <p:cNvPr id="22" name="TextBox 21">
            <a:extLst>
              <a:ext uri="{FF2B5EF4-FFF2-40B4-BE49-F238E27FC236}">
                <a16:creationId xmlns:a16="http://schemas.microsoft.com/office/drawing/2014/main" id="{AA8B7F7F-B56B-063F-08D5-C7E5A67234A6}"/>
              </a:ext>
            </a:extLst>
          </p:cNvPr>
          <p:cNvSpPr txBox="1"/>
          <p:nvPr/>
        </p:nvSpPr>
        <p:spPr>
          <a:xfrm>
            <a:off x="1024378" y="2305257"/>
            <a:ext cx="10143243" cy="1477328"/>
          </a:xfrm>
          <a:prstGeom prst="rect">
            <a:avLst/>
          </a:prstGeom>
          <a:noFill/>
        </p:spPr>
        <p:txBody>
          <a:bodyPr wrap="square" lIns="0" tIns="0" rIns="0" bIns="0" rtlCol="0" anchor="t">
            <a:spAutoFit/>
          </a:bodyPr>
          <a:lstStyle/>
          <a:p>
            <a:pPr lvl="0" algn="ctr">
              <a:defRPr/>
            </a:pPr>
            <a:r>
              <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Share </a:t>
            </a:r>
            <a:r>
              <a:rPr lang="en-US" sz="4800" b="1">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w</a:t>
            </a:r>
            <a:r>
              <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hat residents redeem to turn insights into campaigns</a:t>
            </a:r>
          </a:p>
        </p:txBody>
      </p:sp>
      <p:sp>
        <p:nvSpPr>
          <p:cNvPr id="23" name="Rectangle 22">
            <a:extLst>
              <a:ext uri="{FF2B5EF4-FFF2-40B4-BE49-F238E27FC236}">
                <a16:creationId xmlns:a16="http://schemas.microsoft.com/office/drawing/2014/main" id="{AD6D7959-DD3B-0310-D41D-5D550010EF6E}"/>
              </a:ext>
            </a:extLst>
          </p:cNvPr>
          <p:cNvSpPr/>
          <p:nvPr/>
        </p:nvSpPr>
        <p:spPr>
          <a:xfrm rot="10800000">
            <a:off x="5436260" y="4081743"/>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F11C1C6B-FBFB-F38D-86C8-A13EF868C228}"/>
              </a:ext>
            </a:extLst>
          </p:cNvPr>
          <p:cNvSpPr txBox="1"/>
          <p:nvPr/>
        </p:nvSpPr>
        <p:spPr>
          <a:xfrm>
            <a:off x="840890" y="4394476"/>
            <a:ext cx="10143242" cy="200761"/>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INSIGHTS = IMPACT</a:t>
            </a:r>
          </a:p>
        </p:txBody>
      </p:sp>
      <p:sp>
        <p:nvSpPr>
          <p:cNvPr id="4" name="TextBox 3">
            <a:extLst>
              <a:ext uri="{FF2B5EF4-FFF2-40B4-BE49-F238E27FC236}">
                <a16:creationId xmlns:a16="http://schemas.microsoft.com/office/drawing/2014/main" id="{C54E026A-B2EE-73DD-8D54-DA891D29D942}"/>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nvGrpSpPr>
          <p:cNvPr id="5" name="Group 4">
            <a:extLst>
              <a:ext uri="{FF2B5EF4-FFF2-40B4-BE49-F238E27FC236}">
                <a16:creationId xmlns:a16="http://schemas.microsoft.com/office/drawing/2014/main" id="{2F050D62-B428-6326-786E-494576BF3A71}"/>
              </a:ext>
            </a:extLst>
          </p:cNvPr>
          <p:cNvGrpSpPr/>
          <p:nvPr/>
        </p:nvGrpSpPr>
        <p:grpSpPr>
          <a:xfrm>
            <a:off x="-90026" y="317447"/>
            <a:ext cx="7613472" cy="461519"/>
            <a:chOff x="-90026" y="317447"/>
            <a:chExt cx="7613472" cy="461519"/>
          </a:xfrm>
        </p:grpSpPr>
        <p:pic>
          <p:nvPicPr>
            <p:cNvPr id="6" name="Picture 5">
              <a:extLst>
                <a:ext uri="{FF2B5EF4-FFF2-40B4-BE49-F238E27FC236}">
                  <a16:creationId xmlns:a16="http://schemas.microsoft.com/office/drawing/2014/main" id="{0FE60D48-2AAF-7815-6BFB-6FA31D48700E}"/>
                </a:ext>
              </a:extLst>
            </p:cNvPr>
            <p:cNvPicPr>
              <a:picLocks noChangeAspect="1"/>
            </p:cNvPicPr>
            <p:nvPr/>
          </p:nvPicPr>
          <p:blipFill>
            <a:blip r:embed="rId3"/>
            <a:stretch>
              <a:fillRect/>
            </a:stretch>
          </p:blipFill>
          <p:spPr>
            <a:xfrm>
              <a:off x="-90026" y="317447"/>
              <a:ext cx="2733473" cy="461519"/>
            </a:xfrm>
            <a:prstGeom prst="roundRect">
              <a:avLst>
                <a:gd name="adj" fmla="val 8976"/>
              </a:avLst>
            </a:prstGeom>
          </p:spPr>
        </p:pic>
        <p:sp>
          <p:nvSpPr>
            <p:cNvPr id="7" name="TextBox 6">
              <a:extLst>
                <a:ext uri="{FF2B5EF4-FFF2-40B4-BE49-F238E27FC236}">
                  <a16:creationId xmlns:a16="http://schemas.microsoft.com/office/drawing/2014/main" id="{62A32D7F-F40A-4A19-EC9A-CB9EC57767C9}"/>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spTree>
    <p:extLst>
      <p:ext uri="{BB962C8B-B14F-4D97-AF65-F5344CB8AC3E}">
        <p14:creationId xmlns:p14="http://schemas.microsoft.com/office/powerpoint/2010/main" val="2214868479"/>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9E35B-D32D-A4FB-CCC4-FA957DE82E2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1FA73BE-7573-5A14-23E6-34C469B548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9" y="0"/>
            <a:ext cx="12185522" cy="6858000"/>
          </a:xfrm>
          <a:prstGeom prst="rect">
            <a:avLst/>
          </a:prstGeom>
        </p:spPr>
      </p:pic>
      <p:sp>
        <p:nvSpPr>
          <p:cNvPr id="27" name="Rectangle 26">
            <a:extLst>
              <a:ext uri="{FF2B5EF4-FFF2-40B4-BE49-F238E27FC236}">
                <a16:creationId xmlns:a16="http://schemas.microsoft.com/office/drawing/2014/main" id="{30A9DEAD-94B7-2516-9FEA-AF76BAFC9906}"/>
              </a:ext>
            </a:extLst>
          </p:cNvPr>
          <p:cNvSpPr/>
          <p:nvPr/>
        </p:nvSpPr>
        <p:spPr>
          <a:xfrm>
            <a:off x="-41340" y="-114300"/>
            <a:ext cx="12334939" cy="70866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2" name="Picture 1">
            <a:extLst>
              <a:ext uri="{FF2B5EF4-FFF2-40B4-BE49-F238E27FC236}">
                <a16:creationId xmlns:a16="http://schemas.microsoft.com/office/drawing/2014/main" id="{8508C659-AD1B-1352-8E3F-74826424733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
        <p:nvSpPr>
          <p:cNvPr id="5" name="Rectangle 4">
            <a:extLst>
              <a:ext uri="{FF2B5EF4-FFF2-40B4-BE49-F238E27FC236}">
                <a16:creationId xmlns:a16="http://schemas.microsoft.com/office/drawing/2014/main" id="{21C00EDA-6517-CA94-C253-4F7555D940D3}"/>
              </a:ext>
            </a:extLst>
          </p:cNvPr>
          <p:cNvSpPr/>
          <p:nvPr/>
        </p:nvSpPr>
        <p:spPr>
          <a:xfrm rot="10800000">
            <a:off x="5455667" y="2424512"/>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6" name="TextBox 5">
            <a:extLst>
              <a:ext uri="{FF2B5EF4-FFF2-40B4-BE49-F238E27FC236}">
                <a16:creationId xmlns:a16="http://schemas.microsoft.com/office/drawing/2014/main" id="{68FDBFCA-20F7-574B-F770-DC86362229A9}"/>
              </a:ext>
            </a:extLst>
          </p:cNvPr>
          <p:cNvSpPr txBox="1"/>
          <p:nvPr/>
        </p:nvSpPr>
        <p:spPr>
          <a:xfrm>
            <a:off x="2098308" y="1840778"/>
            <a:ext cx="8055641" cy="25090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20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ANCHOR LEG: FINANCIAL PERFORMANCE</a:t>
            </a:r>
          </a:p>
        </p:txBody>
      </p:sp>
      <p:sp>
        <p:nvSpPr>
          <p:cNvPr id="7" name="TextBox 6">
            <a:extLst>
              <a:ext uri="{FF2B5EF4-FFF2-40B4-BE49-F238E27FC236}">
                <a16:creationId xmlns:a16="http://schemas.microsoft.com/office/drawing/2014/main" id="{586BFA60-A4BF-5F5D-24CE-7428162BEF27}"/>
              </a:ext>
            </a:extLst>
          </p:cNvPr>
          <p:cNvSpPr txBox="1"/>
          <p:nvPr/>
        </p:nvSpPr>
        <p:spPr>
          <a:xfrm>
            <a:off x="954054" y="2793918"/>
            <a:ext cx="10344150" cy="2123658"/>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6600" b="1" spc="300">
                <a:solidFill>
                  <a:prstClr val="white"/>
                </a:solidFill>
                <a:latin typeface="Open Sans ExtraBold"/>
                <a:ea typeface="Open Sans ExtraBold"/>
                <a:cs typeface="Open Sans ExtraBold"/>
              </a:rPr>
              <a:t>BOTTOM-LINE RESULTS</a:t>
            </a:r>
            <a:endParaRPr kumimoji="0" lang="en-US" sz="6600" b="1" i="0" u="none" strike="noStrike" kern="1200" cap="none" spc="300" normalizeH="0" baseline="0" noProof="0">
              <a:ln>
                <a:noFill/>
              </a:ln>
              <a:solidFill>
                <a:prstClr val="white"/>
              </a:solidFill>
              <a:effectLst/>
              <a:uLnTx/>
              <a:uFillTx/>
              <a:latin typeface="Open Sans ExtraBold"/>
              <a:ea typeface="Open Sans ExtraBold"/>
              <a:cs typeface="Open Sans ExtraBold"/>
            </a:endParaRPr>
          </a:p>
        </p:txBody>
      </p:sp>
    </p:spTree>
    <p:extLst>
      <p:ext uri="{BB962C8B-B14F-4D97-AF65-F5344CB8AC3E}">
        <p14:creationId xmlns:p14="http://schemas.microsoft.com/office/powerpoint/2010/main" val="1221388581"/>
      </p:ext>
    </p:extLst>
  </p:cSld>
  <p:clrMapOvr>
    <a:masterClrMapping/>
  </p:clrMapOvr>
  <p:transition spd="slow">
    <p:push dir="u"/>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1D7F3-68C1-2C84-8BB1-945F9F2958B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9F218DF-88F8-D854-5DCD-A018FC0DF2AA}"/>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aturation sat="375000"/>
                    </a14:imgEffect>
                    <a14:imgEffect>
                      <a14:brightnessContrast bright="-32000"/>
                    </a14:imgEffect>
                  </a14:imgLayer>
                </a14:imgProps>
              </a:ext>
              <a:ext uri="{28A0092B-C50C-407E-A947-70E740481C1C}">
                <a14:useLocalDpi xmlns:a14="http://schemas.microsoft.com/office/drawing/2010/main" val="0"/>
              </a:ext>
            </a:extLst>
          </a:blip>
          <a:srcRect l="4614" t="6854" r="4541" b="4212"/>
          <a:stretch>
            <a:fillRect/>
          </a:stretch>
        </p:blipFill>
        <p:spPr>
          <a:xfrm>
            <a:off x="-1" y="0"/>
            <a:ext cx="12537103" cy="6903720"/>
          </a:xfrm>
          <a:prstGeom prst="rect">
            <a:avLst/>
          </a:prstGeom>
        </p:spPr>
      </p:pic>
      <p:pic>
        <p:nvPicPr>
          <p:cNvPr id="12" name="Picture 11">
            <a:extLst>
              <a:ext uri="{FF2B5EF4-FFF2-40B4-BE49-F238E27FC236}">
                <a16:creationId xmlns:a16="http://schemas.microsoft.com/office/drawing/2014/main" id="{795140C6-ADFD-FBDD-840E-94CAF709CF54}"/>
              </a:ext>
            </a:extLst>
          </p:cNvPr>
          <p:cNvPicPr>
            <a:picLocks noChangeAspect="1"/>
          </p:cNvPicPr>
          <p:nvPr/>
        </p:nvPicPr>
        <p:blipFill>
          <a:blip r:embed="rId5">
            <a:alphaModFix amt="85000"/>
            <a:extLst>
              <a:ext uri="{BEBA8EAE-BF5A-486C-A8C5-ECC9F3942E4B}">
                <a14:imgProps xmlns:a14="http://schemas.microsoft.com/office/drawing/2010/main">
                  <a14:imgLayer r:embed="rId6">
                    <a14:imgEffect>
                      <a14:artisticBlur radius="18"/>
                    </a14:imgEffect>
                    <a14:imgEffect>
                      <a14:saturation sat="375000"/>
                    </a14:imgEffect>
                    <a14:imgEffect>
                      <a14:brightnessContrast bright="-72000"/>
                    </a14:imgEffect>
                  </a14:imgLayer>
                </a14:imgProps>
              </a:ext>
              <a:ext uri="{28A0092B-C50C-407E-A947-70E740481C1C}">
                <a14:useLocalDpi xmlns:a14="http://schemas.microsoft.com/office/drawing/2010/main" val="0"/>
              </a:ext>
            </a:extLst>
          </a:blip>
          <a:srcRect l="475" t="12816" r="32344" b="25902"/>
          <a:stretch>
            <a:fillRect/>
          </a:stretch>
        </p:blipFill>
        <p:spPr>
          <a:xfrm>
            <a:off x="-571239" y="462907"/>
            <a:ext cx="9526980" cy="5259751"/>
          </a:xfrm>
          <a:prstGeom prst="roundRect">
            <a:avLst>
              <a:gd name="adj" fmla="val 9934"/>
            </a:avLst>
          </a:prstGeom>
          <a:effectLst>
            <a:outerShdw blurRad="484582" dist="376752" dir="5400000" algn="t" rotWithShape="0">
              <a:prstClr val="black">
                <a:alpha val="35000"/>
              </a:prstClr>
            </a:outerShdw>
          </a:effectLst>
        </p:spPr>
      </p:pic>
      <p:pic>
        <p:nvPicPr>
          <p:cNvPr id="35" name="Picture 34">
            <a:extLst>
              <a:ext uri="{FF2B5EF4-FFF2-40B4-BE49-F238E27FC236}">
                <a16:creationId xmlns:a16="http://schemas.microsoft.com/office/drawing/2014/main" id="{0D9FDD05-4392-CFA8-7307-0D238B70CA93}"/>
              </a:ext>
            </a:extLst>
          </p:cNvPr>
          <p:cNvPicPr>
            <a:picLocks noChangeAspect="1"/>
          </p:cNvPicPr>
          <p:nvPr/>
        </p:nvPicPr>
        <p:blipFill>
          <a:blip r:embed="rId7"/>
          <a:stretch>
            <a:fillRect/>
          </a:stretch>
        </p:blipFill>
        <p:spPr>
          <a:xfrm>
            <a:off x="-50112" y="213576"/>
            <a:ext cx="3115110" cy="461519"/>
          </a:xfrm>
          <a:prstGeom prst="roundRect">
            <a:avLst>
              <a:gd name="adj" fmla="val 8976"/>
            </a:avLst>
          </a:prstGeom>
        </p:spPr>
      </p:pic>
      <p:sp>
        <p:nvSpPr>
          <p:cNvPr id="8" name="TextBox 7">
            <a:extLst>
              <a:ext uri="{FF2B5EF4-FFF2-40B4-BE49-F238E27FC236}">
                <a16:creationId xmlns:a16="http://schemas.microsoft.com/office/drawing/2014/main" id="{80FE25CE-CFF0-9589-8A02-857DB737059F}"/>
              </a:ext>
            </a:extLst>
          </p:cNvPr>
          <p:cNvSpPr txBox="1"/>
          <p:nvPr/>
        </p:nvSpPr>
        <p:spPr>
          <a:xfrm>
            <a:off x="374911" y="378008"/>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a:ea typeface="Open Sans ExtraBold"/>
                <a:cs typeface="Open Sans ExtraBold"/>
              </a:rPr>
              <a:t>THE </a:t>
            </a:r>
            <a:r>
              <a:rPr lang="en-US" sz="1600" b="1" spc="600">
                <a:solidFill>
                  <a:prstClr val="white"/>
                </a:solidFill>
                <a:latin typeface="Open Sans ExtraBold"/>
                <a:ea typeface="Open Sans ExtraBold"/>
                <a:cs typeface="Open Sans ExtraBold"/>
              </a:rPr>
              <a:t>WARMUP</a:t>
            </a:r>
            <a:endPar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endParaRPr>
          </a:p>
        </p:txBody>
      </p:sp>
      <p:pic>
        <p:nvPicPr>
          <p:cNvPr id="25" name="Picture 24">
            <a:extLst>
              <a:ext uri="{FF2B5EF4-FFF2-40B4-BE49-F238E27FC236}">
                <a16:creationId xmlns:a16="http://schemas.microsoft.com/office/drawing/2014/main" id="{D67B96D0-09D8-6FF2-877B-DD53689B81C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
        <p:nvSpPr>
          <p:cNvPr id="9" name="Rectangle 8">
            <a:extLst>
              <a:ext uri="{FF2B5EF4-FFF2-40B4-BE49-F238E27FC236}">
                <a16:creationId xmlns:a16="http://schemas.microsoft.com/office/drawing/2014/main" id="{AEEECE04-9A43-1F93-FB8F-B75EA7760BE2}"/>
              </a:ext>
            </a:extLst>
          </p:cNvPr>
          <p:cNvSpPr/>
          <p:nvPr/>
        </p:nvSpPr>
        <p:spPr>
          <a:xfrm rot="10800000">
            <a:off x="822234" y="2448435"/>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0" name="TextBox 9">
            <a:extLst>
              <a:ext uri="{FF2B5EF4-FFF2-40B4-BE49-F238E27FC236}">
                <a16:creationId xmlns:a16="http://schemas.microsoft.com/office/drawing/2014/main" id="{1FCF24A5-78B8-18EC-BEE4-116BFC3710B6}"/>
              </a:ext>
            </a:extLst>
          </p:cNvPr>
          <p:cNvSpPr txBox="1"/>
          <p:nvPr/>
        </p:nvSpPr>
        <p:spPr>
          <a:xfrm>
            <a:off x="851491" y="1127684"/>
            <a:ext cx="7188449" cy="110799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lang="en-US" sz="3600">
                <a:solidFill>
                  <a:prstClr val="white"/>
                </a:solidFill>
                <a:latin typeface="Open Sans ExtraBold" panose="020B0906030804020204" pitchFamily="34" charset="0"/>
                <a:ea typeface="Open Sans ExtraBold" panose="020B0906030804020204" pitchFamily="34" charset="0"/>
                <a:cs typeface="Open Sans ExtraBold" panose="020B0906030804020204" pitchFamily="34" charset="0"/>
              </a:rPr>
              <a:t>Running toward the same finish line </a:t>
            </a:r>
            <a:endParaRPr kumimoji="0" lang="en-US" sz="36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11" name="TextBox 10">
            <a:extLst>
              <a:ext uri="{FF2B5EF4-FFF2-40B4-BE49-F238E27FC236}">
                <a16:creationId xmlns:a16="http://schemas.microsoft.com/office/drawing/2014/main" id="{BBEC4425-43BE-0628-F012-EAD631C1DED7}"/>
              </a:ext>
            </a:extLst>
          </p:cNvPr>
          <p:cNvSpPr txBox="1"/>
          <p:nvPr/>
        </p:nvSpPr>
        <p:spPr>
          <a:xfrm>
            <a:off x="851491" y="2818718"/>
            <a:ext cx="7295203" cy="1923604"/>
          </a:xfrm>
          <a:prstGeom prst="rect">
            <a:avLst/>
          </a:prstGeom>
          <a:noFill/>
        </p:spPr>
        <p:txBody>
          <a:bodyPr wrap="square" lIns="0" tIns="0" rIns="0" bIns="0" rtlCol="0" anchor="t">
            <a:spAutoFit/>
          </a:bodyPr>
          <a:lstStyle/>
          <a:p>
            <a:pPr>
              <a:spcAft>
                <a:spcPts val="1200"/>
              </a:spcAft>
              <a:defRPr/>
            </a:pPr>
            <a:r>
              <a:rPr lang="en-US" sz="2800" b="1" spc="200">
                <a:solidFill>
                  <a:prstClr val="white"/>
                </a:solidFill>
                <a:latin typeface="Open Sans ExtraBold" panose="020B0606030504020204" pitchFamily="34" charset="0"/>
                <a:ea typeface="Open Sans ExtraBold" panose="020B0606030504020204" pitchFamily="34" charset="0"/>
                <a:cs typeface="Open Sans ExtraBold" panose="020B0606030504020204" pitchFamily="34" charset="0"/>
              </a:rPr>
              <a:t>The challenge: </a:t>
            </a:r>
          </a:p>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Budget decisions are often made in silos</a:t>
            </a:r>
          </a:p>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Without shared visibility, opportunities are missed</a:t>
            </a:r>
          </a:p>
        </p:txBody>
      </p:sp>
    </p:spTree>
    <p:extLst>
      <p:ext uri="{BB962C8B-B14F-4D97-AF65-F5344CB8AC3E}">
        <p14:creationId xmlns:p14="http://schemas.microsoft.com/office/powerpoint/2010/main" val="1164068716"/>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671C0-2497-862F-3267-8B99FD3FE457}"/>
            </a:ext>
          </a:extLst>
        </p:cNvPr>
        <p:cNvGrpSpPr/>
        <p:nvPr/>
      </p:nvGrpSpPr>
      <p:grpSpPr>
        <a:xfrm>
          <a:off x="0" y="0"/>
          <a:ext cx="0" cy="0"/>
          <a:chOff x="0" y="0"/>
          <a:chExt cx="0" cy="0"/>
        </a:xfrm>
      </p:grpSpPr>
      <p:pic>
        <p:nvPicPr>
          <p:cNvPr id="25" name="Picture 24">
            <a:extLst>
              <a:ext uri="{FF2B5EF4-FFF2-40B4-BE49-F238E27FC236}">
                <a16:creationId xmlns:a16="http://schemas.microsoft.com/office/drawing/2014/main" id="{1FFA4E21-56FF-6450-611F-6CBA5025B7E8}"/>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l="8112" r="857"/>
          <a:stretch>
            <a:fillRect/>
          </a:stretch>
        </p:blipFill>
        <p:spPr>
          <a:xfrm>
            <a:off x="0" y="-370416"/>
            <a:ext cx="12864616" cy="7949362"/>
          </a:xfrm>
          <a:prstGeom prst="rect">
            <a:avLst/>
          </a:prstGeom>
        </p:spPr>
      </p:pic>
      <p:sp>
        <p:nvSpPr>
          <p:cNvPr id="5" name="Rectangle 4">
            <a:extLst>
              <a:ext uri="{FF2B5EF4-FFF2-40B4-BE49-F238E27FC236}">
                <a16:creationId xmlns:a16="http://schemas.microsoft.com/office/drawing/2014/main" id="{6A158369-458A-CBA2-00D3-D303D03B8C07}"/>
              </a:ext>
            </a:extLst>
          </p:cNvPr>
          <p:cNvSpPr/>
          <p:nvPr/>
        </p:nvSpPr>
        <p:spPr>
          <a:xfrm>
            <a:off x="0" y="-495299"/>
            <a:ext cx="12978581" cy="8074246"/>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0" name="Group 9">
            <a:extLst>
              <a:ext uri="{FF2B5EF4-FFF2-40B4-BE49-F238E27FC236}">
                <a16:creationId xmlns:a16="http://schemas.microsoft.com/office/drawing/2014/main" id="{81BD6953-E493-672C-BF48-00FE48350CDE}"/>
              </a:ext>
            </a:extLst>
          </p:cNvPr>
          <p:cNvGrpSpPr/>
          <p:nvPr/>
        </p:nvGrpSpPr>
        <p:grpSpPr>
          <a:xfrm>
            <a:off x="-90026" y="317447"/>
            <a:ext cx="7613472" cy="461519"/>
            <a:chOff x="-90026" y="317447"/>
            <a:chExt cx="7613472" cy="461519"/>
          </a:xfrm>
        </p:grpSpPr>
        <p:pic>
          <p:nvPicPr>
            <p:cNvPr id="2" name="Picture 1">
              <a:extLst>
                <a:ext uri="{FF2B5EF4-FFF2-40B4-BE49-F238E27FC236}">
                  <a16:creationId xmlns:a16="http://schemas.microsoft.com/office/drawing/2014/main" id="{558EBEC1-1387-9340-9AAD-BB09F64A8060}"/>
                </a:ext>
              </a:extLst>
            </p:cNvPr>
            <p:cNvPicPr>
              <a:picLocks noChangeAspect="1"/>
            </p:cNvPicPr>
            <p:nvPr/>
          </p:nvPicPr>
          <p:blipFill>
            <a:blip r:embed="rId4"/>
            <a:stretch>
              <a:fillRect/>
            </a:stretch>
          </p:blipFill>
          <p:spPr>
            <a:xfrm>
              <a:off x="-90026" y="317447"/>
              <a:ext cx="2633721" cy="461519"/>
            </a:xfrm>
            <a:prstGeom prst="roundRect">
              <a:avLst>
                <a:gd name="adj" fmla="val 8976"/>
              </a:avLst>
            </a:prstGeom>
          </p:spPr>
        </p:pic>
        <p:sp>
          <p:nvSpPr>
            <p:cNvPr id="3" name="TextBox 2">
              <a:extLst>
                <a:ext uri="{FF2B5EF4-FFF2-40B4-BE49-F238E27FC236}">
                  <a16:creationId xmlns:a16="http://schemas.microsoft.com/office/drawing/2014/main" id="{8631DD57-327E-07FE-3561-0A0D5F2E77DF}"/>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MARKETING</a:t>
              </a:r>
            </a:p>
          </p:txBody>
        </p:sp>
      </p:grpSp>
      <p:sp>
        <p:nvSpPr>
          <p:cNvPr id="8" name="TextBox 7">
            <a:extLst>
              <a:ext uri="{FF2B5EF4-FFF2-40B4-BE49-F238E27FC236}">
                <a16:creationId xmlns:a16="http://schemas.microsoft.com/office/drawing/2014/main" id="{D85E50A4-66EB-53BA-212A-40F7F8FAF516}"/>
              </a:ext>
            </a:extLst>
          </p:cNvPr>
          <p:cNvSpPr txBox="1"/>
          <p:nvPr/>
        </p:nvSpPr>
        <p:spPr>
          <a:xfrm>
            <a:off x="889384" y="1249967"/>
            <a:ext cx="10750166" cy="615553"/>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000">
                <a:solidFill>
                  <a:prstClr val="white"/>
                </a:solidFill>
                <a:latin typeface="Open Sans ExtraBold" panose="020B0906030804020204" pitchFamily="34" charset="0"/>
                <a:ea typeface="Open Sans ExtraBold" panose="020B0906030804020204" pitchFamily="34" charset="0"/>
                <a:cs typeface="Open Sans ExtraBold" panose="020B0906030804020204" pitchFamily="34" charset="0"/>
              </a:rPr>
              <a:t>Performance is a shared responsibility</a:t>
            </a:r>
            <a:endParaRPr kumimoji="0" lang="en-US" sz="40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9" name="Rectangle 8">
            <a:extLst>
              <a:ext uri="{FF2B5EF4-FFF2-40B4-BE49-F238E27FC236}">
                <a16:creationId xmlns:a16="http://schemas.microsoft.com/office/drawing/2014/main" id="{967675A6-F1C7-3AF0-259F-62387E65EACC}"/>
              </a:ext>
            </a:extLst>
          </p:cNvPr>
          <p:cNvSpPr/>
          <p:nvPr/>
        </p:nvSpPr>
        <p:spPr>
          <a:xfrm rot="10800000">
            <a:off x="889384" y="2026346"/>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2" name="TextBox 11">
            <a:extLst>
              <a:ext uri="{FF2B5EF4-FFF2-40B4-BE49-F238E27FC236}">
                <a16:creationId xmlns:a16="http://schemas.microsoft.com/office/drawing/2014/main" id="{C01F1BC7-C0B8-1E9B-A773-D53DC0608893}"/>
              </a:ext>
            </a:extLst>
          </p:cNvPr>
          <p:cNvSpPr txBox="1"/>
          <p:nvPr/>
        </p:nvSpPr>
        <p:spPr>
          <a:xfrm>
            <a:off x="885158" y="2429000"/>
            <a:ext cx="10750166" cy="276998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8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Running as one team:</a:t>
            </a:r>
          </a:p>
          <a:p>
            <a:pPr marL="342900" indent="-342900">
              <a:spcAft>
                <a:spcPts val="1200"/>
              </a:spcAft>
              <a:buFont typeface="Arial" panose="020B0604020202020204" pitchFamily="34" charset="0"/>
              <a:buChar char="•"/>
              <a:defRPr/>
            </a:pPr>
            <a:r>
              <a:rPr lang="en-US" sz="2800">
                <a:solidFill>
                  <a:prstClr val="white"/>
                </a:solidFill>
                <a:latin typeface="Open Sans" panose="020B0606030504020204" pitchFamily="34" charset="0"/>
                <a:ea typeface="Open Sans" panose="020B0606030504020204" pitchFamily="34" charset="0"/>
                <a:cs typeface="Open Sans" panose="020B0606030504020204" pitchFamily="34" charset="0"/>
              </a:rPr>
              <a:t>Marketing becomes a performance driver, not just a line item</a:t>
            </a:r>
          </a:p>
          <a:p>
            <a:pPr marL="342900" indent="-342900">
              <a:spcAft>
                <a:spcPts val="1200"/>
              </a:spcAft>
              <a:buFont typeface="Arial" panose="020B0604020202020204" pitchFamily="34" charset="0"/>
              <a:buChar char="•"/>
              <a:defRPr/>
            </a:pP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Financial outcomes require joint ownership</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Continuous communication drives better results</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Data empowers faster action</a:t>
            </a:r>
          </a:p>
        </p:txBody>
      </p:sp>
      <p:pic>
        <p:nvPicPr>
          <p:cNvPr id="4" name="Picture 3">
            <a:extLst>
              <a:ext uri="{FF2B5EF4-FFF2-40B4-BE49-F238E27FC236}">
                <a16:creationId xmlns:a16="http://schemas.microsoft.com/office/drawing/2014/main" id="{4437AD31-5593-77D8-94C4-A5BF76F6B4A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4047905775"/>
      </p:ext>
    </p:extLst>
  </p:cSld>
  <p:clrMapOvr>
    <a:masterClrMapping/>
  </p:clrMapOvr>
  <p:transition spd="slow">
    <p:push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8CB33-126A-E511-6E36-9CCF5DD8607D}"/>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41FB651B-78D6-3FC8-AD82-870A73E2A143}"/>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10578" y="0"/>
            <a:ext cx="12185522" cy="6858000"/>
          </a:xfrm>
          <a:prstGeom prst="rect">
            <a:avLst/>
          </a:prstGeom>
        </p:spPr>
      </p:pic>
      <p:sp>
        <p:nvSpPr>
          <p:cNvPr id="3" name="Rectangle 2">
            <a:extLst>
              <a:ext uri="{FF2B5EF4-FFF2-40B4-BE49-F238E27FC236}">
                <a16:creationId xmlns:a16="http://schemas.microsoft.com/office/drawing/2014/main" id="{9D7E21AA-1AE0-E1BD-4005-71CE9155146A}"/>
              </a:ext>
            </a:extLst>
          </p:cNvPr>
          <p:cNvSpPr/>
          <p:nvPr/>
        </p:nvSpPr>
        <p:spPr>
          <a:xfrm>
            <a:off x="-10578" y="0"/>
            <a:ext cx="12202578" cy="68580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25" name="Picture 24">
            <a:extLst>
              <a:ext uri="{FF2B5EF4-FFF2-40B4-BE49-F238E27FC236}">
                <a16:creationId xmlns:a16="http://schemas.microsoft.com/office/drawing/2014/main" id="{A9673920-C014-6146-C3A2-14A2BAB6B15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grpSp>
        <p:nvGrpSpPr>
          <p:cNvPr id="4" name="Group 3">
            <a:extLst>
              <a:ext uri="{FF2B5EF4-FFF2-40B4-BE49-F238E27FC236}">
                <a16:creationId xmlns:a16="http://schemas.microsoft.com/office/drawing/2014/main" id="{BE9DF617-1673-6599-5EE6-2B83F5A657BA}"/>
              </a:ext>
            </a:extLst>
          </p:cNvPr>
          <p:cNvGrpSpPr/>
          <p:nvPr/>
        </p:nvGrpSpPr>
        <p:grpSpPr>
          <a:xfrm>
            <a:off x="-10578" y="492781"/>
            <a:ext cx="7613472" cy="461519"/>
            <a:chOff x="-90026" y="317447"/>
            <a:chExt cx="7613472" cy="461519"/>
          </a:xfrm>
        </p:grpSpPr>
        <p:pic>
          <p:nvPicPr>
            <p:cNvPr id="10" name="Picture 9">
              <a:extLst>
                <a:ext uri="{FF2B5EF4-FFF2-40B4-BE49-F238E27FC236}">
                  <a16:creationId xmlns:a16="http://schemas.microsoft.com/office/drawing/2014/main" id="{1320CC1E-5DB8-28E6-FD47-78F62BA39468}"/>
                </a:ext>
              </a:extLst>
            </p:cNvPr>
            <p:cNvPicPr>
              <a:picLocks noChangeAspect="1"/>
            </p:cNvPicPr>
            <p:nvPr/>
          </p:nvPicPr>
          <p:blipFill>
            <a:blip r:embed="rId5"/>
            <a:stretch>
              <a:fillRect/>
            </a:stretch>
          </p:blipFill>
          <p:spPr>
            <a:xfrm>
              <a:off x="-90026" y="317447"/>
              <a:ext cx="2754342" cy="461519"/>
            </a:xfrm>
            <a:prstGeom prst="roundRect">
              <a:avLst>
                <a:gd name="adj" fmla="val 8976"/>
              </a:avLst>
            </a:prstGeom>
          </p:spPr>
        </p:pic>
        <p:sp>
          <p:nvSpPr>
            <p:cNvPr id="11" name="TextBox 10">
              <a:extLst>
                <a:ext uri="{FF2B5EF4-FFF2-40B4-BE49-F238E27FC236}">
                  <a16:creationId xmlns:a16="http://schemas.microsoft.com/office/drawing/2014/main" id="{36E89291-511D-CB95-E516-35F7340D0553}"/>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OPERATIONS</a:t>
              </a:r>
            </a:p>
          </p:txBody>
        </p:sp>
      </p:grpSp>
      <p:grpSp>
        <p:nvGrpSpPr>
          <p:cNvPr id="2" name="Group 1">
            <a:extLst>
              <a:ext uri="{FF2B5EF4-FFF2-40B4-BE49-F238E27FC236}">
                <a16:creationId xmlns:a16="http://schemas.microsoft.com/office/drawing/2014/main" id="{E2A741FF-183E-7450-348C-8577976EED79}"/>
              </a:ext>
            </a:extLst>
          </p:cNvPr>
          <p:cNvGrpSpPr/>
          <p:nvPr/>
        </p:nvGrpSpPr>
        <p:grpSpPr>
          <a:xfrm>
            <a:off x="1105669" y="1358027"/>
            <a:ext cx="9961556" cy="4158667"/>
            <a:chOff x="1105669" y="1358027"/>
            <a:chExt cx="9961556" cy="4158667"/>
          </a:xfrm>
        </p:grpSpPr>
        <p:sp>
          <p:nvSpPr>
            <p:cNvPr id="12" name="Rectangle 11">
              <a:extLst>
                <a:ext uri="{FF2B5EF4-FFF2-40B4-BE49-F238E27FC236}">
                  <a16:creationId xmlns:a16="http://schemas.microsoft.com/office/drawing/2014/main" id="{94C94BCE-126C-990B-991B-B79286046285}"/>
                </a:ext>
              </a:extLst>
            </p:cNvPr>
            <p:cNvSpPr/>
            <p:nvPr/>
          </p:nvSpPr>
          <p:spPr>
            <a:xfrm rot="10800000">
              <a:off x="1105669" y="3243722"/>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3" name="TextBox 12">
              <a:extLst>
                <a:ext uri="{FF2B5EF4-FFF2-40B4-BE49-F238E27FC236}">
                  <a16:creationId xmlns:a16="http://schemas.microsoft.com/office/drawing/2014/main" id="{BA9F2D0D-B67B-1896-5930-679CBC9487E1}"/>
                </a:ext>
              </a:extLst>
            </p:cNvPr>
            <p:cNvSpPr txBox="1"/>
            <p:nvPr/>
          </p:nvSpPr>
          <p:spPr>
            <a:xfrm>
              <a:off x="1105669" y="1358027"/>
              <a:ext cx="9953028" cy="1661993"/>
            </a:xfrm>
            <a:prstGeom prst="rect">
              <a:avLst/>
            </a:prstGeom>
            <a:noFill/>
          </p:spPr>
          <p:txBody>
            <a:bodyPr wrap="square" lIns="0" tIns="0" rIns="0" bIns="0" rtlCol="0" anchor="t">
              <a:spAutoFit/>
            </a:bodyPr>
            <a:lstStyle/>
            <a:p>
              <a:pPr>
                <a:spcAft>
                  <a:spcPts val="1200"/>
                </a:spcAft>
                <a:defRPr/>
              </a:pPr>
              <a:r>
                <a:rPr kumimoji="0" lang="en-US" sz="36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Operations, marketing &amp; senior leadership</a:t>
              </a:r>
              <a:r>
                <a:rPr lang="en-US" sz="3600">
                  <a:solidFill>
                    <a:prstClr val="white"/>
                  </a:solidFill>
                  <a:latin typeface="Open Sans ExtraBold" panose="020B0906030804020204" pitchFamily="34" charset="0"/>
                  <a:ea typeface="Open Sans ExtraBold" panose="020B0906030804020204" pitchFamily="34" charset="0"/>
                  <a:cs typeface="Open Sans ExtraBold" panose="020B0906030804020204" pitchFamily="34" charset="0"/>
                </a:rPr>
                <a:t> ... </a:t>
              </a:r>
              <a:r>
                <a:rPr kumimoji="0" lang="en-US" sz="36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one team, one call, one winning strategy</a:t>
              </a:r>
            </a:p>
          </p:txBody>
        </p:sp>
        <p:sp>
          <p:nvSpPr>
            <p:cNvPr id="14" name="TextBox 13">
              <a:extLst>
                <a:ext uri="{FF2B5EF4-FFF2-40B4-BE49-F238E27FC236}">
                  <a16:creationId xmlns:a16="http://schemas.microsoft.com/office/drawing/2014/main" id="{FA822C85-A9AD-2DA3-2F9A-7C7ABF6E4D47}"/>
                </a:ext>
              </a:extLst>
            </p:cNvPr>
            <p:cNvSpPr txBox="1"/>
            <p:nvPr/>
          </p:nvSpPr>
          <p:spPr>
            <a:xfrm>
              <a:off x="1114196" y="3577702"/>
              <a:ext cx="9953029" cy="1938992"/>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4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Putting it into practice:</a:t>
              </a:r>
            </a:p>
            <a:p>
              <a:pPr marL="342900" indent="-342900">
                <a:spcAft>
                  <a:spcPts val="1200"/>
                </a:spcAft>
                <a:buFont typeface="Arial" panose="020B0604020202020204" pitchFamily="34" charset="0"/>
                <a:buChar char="•"/>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Full visibility: revenue, expenses, occupancy</a:t>
              </a: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 &amp;</a:t>
              </a: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 concessions</a:t>
              </a:r>
              <a:endParaRPr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Marketing performance drives smarter pricing &amp; spend</a:t>
              </a:r>
            </a:p>
            <a:p>
              <a:pPr marL="342900" indent="-342900">
                <a:spcAft>
                  <a:spcPts val="1200"/>
                </a:spcAft>
                <a:buFont typeface="Arial" panose="020B0604020202020204" pitchFamily="34" charset="0"/>
                <a:buChar char="•"/>
                <a:defRPr/>
              </a:pP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Cost alone ≠ the full story</a:t>
              </a: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 </a:t>
              </a: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a:t>
              </a:r>
              <a:r>
                <a:rPr lang="en-US" sz="2400">
                  <a:solidFill>
                    <a:prstClr val="white"/>
                  </a:solidFill>
                  <a:latin typeface="Open Sans" panose="020B0606030504020204" pitchFamily="34" charset="0"/>
                  <a:ea typeface="Open Sans" panose="020B0606030504020204" pitchFamily="34" charset="0"/>
                  <a:cs typeface="Open Sans" panose="020B0606030504020204" pitchFamily="34" charset="0"/>
                </a:rPr>
                <a:t> </a:t>
              </a:r>
              <a:r>
                <a:rPr kumimoji="0" lang="en-US" sz="24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focus on outcomes</a:t>
              </a:r>
              <a:endParaRPr kumimoji="0" lang="en-US" sz="2400" b="1"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grpSp>
    </p:spTree>
    <p:extLst>
      <p:ext uri="{BB962C8B-B14F-4D97-AF65-F5344CB8AC3E}">
        <p14:creationId xmlns:p14="http://schemas.microsoft.com/office/powerpoint/2010/main" val="836697395"/>
      </p:ext>
    </p:extLst>
  </p:cSld>
  <p:clrMapOvr>
    <a:masterClrMapping/>
  </p:clrMapOvr>
  <p:transition spd="slow">
    <p:push dir="u"/>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FF1F0A-431E-6D54-6D3F-C6EE3D7C3289}"/>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203CDF01-8D0E-14A9-D397-84A054D0D795}"/>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b="12869"/>
          <a:stretch>
            <a:fillRect/>
          </a:stretch>
        </p:blipFill>
        <p:spPr>
          <a:xfrm>
            <a:off x="0" y="-114300"/>
            <a:ext cx="12192002" cy="7086600"/>
          </a:xfrm>
          <a:prstGeom prst="rect">
            <a:avLst/>
          </a:prstGeom>
        </p:spPr>
      </p:pic>
      <p:sp>
        <p:nvSpPr>
          <p:cNvPr id="8" name="Rectangle 7">
            <a:extLst>
              <a:ext uri="{FF2B5EF4-FFF2-40B4-BE49-F238E27FC236}">
                <a16:creationId xmlns:a16="http://schemas.microsoft.com/office/drawing/2014/main" id="{31F5BA29-BA4D-B0E3-99B9-D594126EDD5F}"/>
              </a:ext>
            </a:extLst>
          </p:cNvPr>
          <p:cNvSpPr/>
          <p:nvPr/>
        </p:nvSpPr>
        <p:spPr>
          <a:xfrm>
            <a:off x="0" y="-114300"/>
            <a:ext cx="12192000" cy="70866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6" name="Picture 15">
            <a:extLst>
              <a:ext uri="{FF2B5EF4-FFF2-40B4-BE49-F238E27FC236}">
                <a16:creationId xmlns:a16="http://schemas.microsoft.com/office/drawing/2014/main" id="{C51E59A9-E7E1-7531-8F46-F21A2D438A52}"/>
              </a:ext>
            </a:extLst>
          </p:cNvPr>
          <p:cNvPicPr>
            <a:picLocks noChangeAspect="1"/>
          </p:cNvPicPr>
          <p:nvPr/>
        </p:nvPicPr>
        <p:blipFill>
          <a:blip r:embed="rId4"/>
          <a:stretch>
            <a:fillRect/>
          </a:stretch>
        </p:blipFill>
        <p:spPr>
          <a:xfrm>
            <a:off x="-90026" y="317447"/>
            <a:ext cx="3519026" cy="461519"/>
          </a:xfrm>
          <a:prstGeom prst="roundRect">
            <a:avLst>
              <a:gd name="adj" fmla="val 8976"/>
            </a:avLst>
          </a:prstGeom>
        </p:spPr>
      </p:pic>
      <p:sp>
        <p:nvSpPr>
          <p:cNvPr id="17" name="TextBox 16">
            <a:extLst>
              <a:ext uri="{FF2B5EF4-FFF2-40B4-BE49-F238E27FC236}">
                <a16:creationId xmlns:a16="http://schemas.microsoft.com/office/drawing/2014/main" id="{BF21614E-763E-1FFD-42FE-D20986A716DE}"/>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AI INSIDE TRACK</a:t>
            </a:r>
          </a:p>
        </p:txBody>
      </p:sp>
      <p:sp>
        <p:nvSpPr>
          <p:cNvPr id="2" name="Rectangle 1">
            <a:extLst>
              <a:ext uri="{FF2B5EF4-FFF2-40B4-BE49-F238E27FC236}">
                <a16:creationId xmlns:a16="http://schemas.microsoft.com/office/drawing/2014/main" id="{C19ACFC7-C065-D19E-96D4-0FB25B136726}"/>
              </a:ext>
            </a:extLst>
          </p:cNvPr>
          <p:cNvSpPr/>
          <p:nvPr/>
        </p:nvSpPr>
        <p:spPr>
          <a:xfrm rot="10800000">
            <a:off x="947170" y="4448534"/>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 name="TextBox 2">
            <a:extLst>
              <a:ext uri="{FF2B5EF4-FFF2-40B4-BE49-F238E27FC236}">
                <a16:creationId xmlns:a16="http://schemas.microsoft.com/office/drawing/2014/main" id="{DF22A77D-53AF-DB9C-4E4B-E61ABF94F623}"/>
              </a:ext>
            </a:extLst>
          </p:cNvPr>
          <p:cNvSpPr txBox="1"/>
          <p:nvPr/>
        </p:nvSpPr>
        <p:spPr>
          <a:xfrm>
            <a:off x="947170" y="1145881"/>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AI TURNS DATA INTO DECISIONS</a:t>
            </a:r>
          </a:p>
        </p:txBody>
      </p:sp>
      <p:sp>
        <p:nvSpPr>
          <p:cNvPr id="13" name="TextBox 12">
            <a:extLst>
              <a:ext uri="{FF2B5EF4-FFF2-40B4-BE49-F238E27FC236}">
                <a16:creationId xmlns:a16="http://schemas.microsoft.com/office/drawing/2014/main" id="{7A4DD9ED-C753-6194-FFEC-B5B742976A19}"/>
              </a:ext>
            </a:extLst>
          </p:cNvPr>
          <p:cNvSpPr txBox="1"/>
          <p:nvPr/>
        </p:nvSpPr>
        <p:spPr>
          <a:xfrm>
            <a:off x="947171" y="1668405"/>
            <a:ext cx="6850629" cy="2462213"/>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4000" b="0" i="0" u="none" strike="noStrike" kern="1200" cap="none" spc="0" normalizeH="0" baseline="0" noProof="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AI-generated reports &amp; executive summaries provide a shared view for all stakeholders</a:t>
            </a:r>
          </a:p>
        </p:txBody>
      </p:sp>
      <p:pic>
        <p:nvPicPr>
          <p:cNvPr id="25" name="Picture 24">
            <a:extLst>
              <a:ext uri="{FF2B5EF4-FFF2-40B4-BE49-F238E27FC236}">
                <a16:creationId xmlns:a16="http://schemas.microsoft.com/office/drawing/2014/main" id="{9DDE4740-3C02-2E25-3E94-75E42A0A4AD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150" b="95900" l="9986" r="89943">
                        <a14:foregroundMark x1="55421" y1="9715" x2="48573" y2="6150"/>
                        <a14:foregroundMark x1="48573" y1="6150" x2="44936" y2="9715"/>
                        <a14:foregroundMark x1="37447" y1="93761" x2="58274" y2="98574"/>
                        <a14:foregroundMark x1="58274" y1="98574" x2="62625" y2="93226"/>
                        <a14:foregroundMark x1="62625" y1="93226" x2="62340" y2="92870"/>
                        <a14:foregroundMark x1="63909" y1="89127" x2="65763" y2="95900"/>
                        <a14:backgroundMark x1="37233" y1="59982" x2="37019" y2="60873"/>
                        <a14:backgroundMark x1="37161" y1="59180" x2="37161" y2="59180"/>
                      </a14:backgroundRemoval>
                    </a14:imgEffect>
                  </a14:imgLayer>
                </a14:imgProps>
              </a:ext>
              <a:ext uri="{28A0092B-C50C-407E-A947-70E740481C1C}">
                <a14:useLocalDpi xmlns:a14="http://schemas.microsoft.com/office/drawing/2010/main" val="0"/>
              </a:ext>
            </a:extLst>
          </a:blip>
          <a:srcRect l="26150"/>
          <a:stretch>
            <a:fillRect/>
          </a:stretch>
        </p:blipFill>
        <p:spPr>
          <a:xfrm>
            <a:off x="8002850" y="980062"/>
            <a:ext cx="5635100" cy="6106538"/>
          </a:xfrm>
          <a:prstGeom prst="rect">
            <a:avLst/>
          </a:prstGeom>
        </p:spPr>
      </p:pic>
      <p:pic>
        <p:nvPicPr>
          <p:cNvPr id="7" name="Picture 6">
            <a:extLst>
              <a:ext uri="{FF2B5EF4-FFF2-40B4-BE49-F238E27FC236}">
                <a16:creationId xmlns:a16="http://schemas.microsoft.com/office/drawing/2014/main" id="{5C0BF31A-B008-54DF-B277-2F2A63D020A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4163769106"/>
      </p:ext>
    </p:extLst>
  </p:cSld>
  <p:clrMapOvr>
    <a:masterClrMapping/>
  </p:clrMapOvr>
  <p:transition spd="slow">
    <p:push dir="u"/>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DA44A3-25CD-E754-6C3C-697BEB881080}"/>
            </a:ext>
          </a:extLst>
        </p:cNvPr>
        <p:cNvGrpSpPr/>
        <p:nvPr/>
      </p:nvGrpSpPr>
      <p:grpSpPr>
        <a:xfrm>
          <a:off x="0" y="0"/>
          <a:ext cx="0" cy="0"/>
          <a:chOff x="0" y="0"/>
          <a:chExt cx="0" cy="0"/>
        </a:xfrm>
      </p:grpSpPr>
      <p:sp>
        <p:nvSpPr>
          <p:cNvPr id="22" name="TextBox 21">
            <a:extLst>
              <a:ext uri="{FF2B5EF4-FFF2-40B4-BE49-F238E27FC236}">
                <a16:creationId xmlns:a16="http://schemas.microsoft.com/office/drawing/2014/main" id="{0C9FBFA1-66B4-F05F-FA49-614E6208BB6A}"/>
              </a:ext>
            </a:extLst>
          </p:cNvPr>
          <p:cNvSpPr txBox="1"/>
          <p:nvPr/>
        </p:nvSpPr>
        <p:spPr>
          <a:xfrm>
            <a:off x="1176760" y="1825130"/>
            <a:ext cx="9838480" cy="2215991"/>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Schedule quarterly executive reports that show outcomes, not just costs</a:t>
            </a:r>
          </a:p>
        </p:txBody>
      </p:sp>
      <p:sp>
        <p:nvSpPr>
          <p:cNvPr id="23" name="Rectangle 22">
            <a:extLst>
              <a:ext uri="{FF2B5EF4-FFF2-40B4-BE49-F238E27FC236}">
                <a16:creationId xmlns:a16="http://schemas.microsoft.com/office/drawing/2014/main" id="{B51ED026-DB6D-9B0E-E0E4-530AAFAF6D23}"/>
              </a:ext>
            </a:extLst>
          </p:cNvPr>
          <p:cNvSpPr/>
          <p:nvPr/>
        </p:nvSpPr>
        <p:spPr>
          <a:xfrm rot="10800000">
            <a:off x="5638799" y="4357514"/>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TextBox 23">
            <a:extLst>
              <a:ext uri="{FF2B5EF4-FFF2-40B4-BE49-F238E27FC236}">
                <a16:creationId xmlns:a16="http://schemas.microsoft.com/office/drawing/2014/main" id="{A1FD9204-CD08-37F9-CD13-0E99E6A7AB68}"/>
              </a:ext>
            </a:extLst>
          </p:cNvPr>
          <p:cNvSpPr txBox="1"/>
          <p:nvPr/>
        </p:nvSpPr>
        <p:spPr>
          <a:xfrm>
            <a:off x="1043429" y="4670247"/>
            <a:ext cx="10143242" cy="200761"/>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SHARED INSIGHTS = STRONGER PERFORMANCE</a:t>
            </a:r>
          </a:p>
        </p:txBody>
      </p:sp>
      <p:sp>
        <p:nvSpPr>
          <p:cNvPr id="4" name="TextBox 3">
            <a:extLst>
              <a:ext uri="{FF2B5EF4-FFF2-40B4-BE49-F238E27FC236}">
                <a16:creationId xmlns:a16="http://schemas.microsoft.com/office/drawing/2014/main" id="{C6CA53E2-4F9F-D775-6D8C-4CED320F210F}"/>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nvGrpSpPr>
          <p:cNvPr id="5" name="Group 4">
            <a:extLst>
              <a:ext uri="{FF2B5EF4-FFF2-40B4-BE49-F238E27FC236}">
                <a16:creationId xmlns:a16="http://schemas.microsoft.com/office/drawing/2014/main" id="{E238D56C-34F6-4CD9-6A1D-6348CA55CBB5}"/>
              </a:ext>
            </a:extLst>
          </p:cNvPr>
          <p:cNvGrpSpPr/>
          <p:nvPr/>
        </p:nvGrpSpPr>
        <p:grpSpPr>
          <a:xfrm>
            <a:off x="-90026" y="317447"/>
            <a:ext cx="7613472" cy="461519"/>
            <a:chOff x="-90026" y="317447"/>
            <a:chExt cx="7613472" cy="461519"/>
          </a:xfrm>
        </p:grpSpPr>
        <p:pic>
          <p:nvPicPr>
            <p:cNvPr id="6" name="Picture 5">
              <a:extLst>
                <a:ext uri="{FF2B5EF4-FFF2-40B4-BE49-F238E27FC236}">
                  <a16:creationId xmlns:a16="http://schemas.microsoft.com/office/drawing/2014/main" id="{6F6F67EA-C021-B202-A904-72B236A83F2C}"/>
                </a:ext>
              </a:extLst>
            </p:cNvPr>
            <p:cNvPicPr>
              <a:picLocks noChangeAspect="1"/>
            </p:cNvPicPr>
            <p:nvPr/>
          </p:nvPicPr>
          <p:blipFill>
            <a:blip r:embed="rId3"/>
            <a:stretch>
              <a:fillRect/>
            </a:stretch>
          </p:blipFill>
          <p:spPr>
            <a:xfrm>
              <a:off x="-90026" y="317447"/>
              <a:ext cx="2733473" cy="461519"/>
            </a:xfrm>
            <a:prstGeom prst="roundRect">
              <a:avLst>
                <a:gd name="adj" fmla="val 8976"/>
              </a:avLst>
            </a:prstGeom>
          </p:spPr>
        </p:pic>
        <p:sp>
          <p:nvSpPr>
            <p:cNvPr id="7" name="TextBox 6">
              <a:extLst>
                <a:ext uri="{FF2B5EF4-FFF2-40B4-BE49-F238E27FC236}">
                  <a16:creationId xmlns:a16="http://schemas.microsoft.com/office/drawing/2014/main" id="{E8F2667E-DDB5-5526-CDF5-F78E548C2DB9}"/>
                </a:ext>
              </a:extLst>
            </p:cNvPr>
            <p:cNvSpPr txBox="1"/>
            <p:nvPr/>
          </p:nvSpPr>
          <p:spPr>
            <a:xfrm>
              <a:off x="334997" y="481879"/>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BATON PASS</a:t>
              </a:r>
            </a:p>
          </p:txBody>
        </p:sp>
      </p:grpSp>
    </p:spTree>
    <p:extLst>
      <p:ext uri="{BB962C8B-B14F-4D97-AF65-F5344CB8AC3E}">
        <p14:creationId xmlns:p14="http://schemas.microsoft.com/office/powerpoint/2010/main" val="226581823"/>
      </p:ext>
    </p:extLst>
  </p:cSld>
  <p:clrMapOvr>
    <a:masterClrMapping/>
  </p:clrMapOvr>
  <p:transition spd="slow">
    <p:push dir="u"/>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451F2B-7CA9-9469-68B7-5D95560CDC0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8567E3F-BEEE-F235-C641-5BAAF2947D0F}"/>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l="4303" t="6076" r="4578" b="3924"/>
          <a:stretch>
            <a:fillRect/>
          </a:stretch>
        </p:blipFill>
        <p:spPr>
          <a:xfrm>
            <a:off x="0" y="0"/>
            <a:ext cx="12192000" cy="6858000"/>
          </a:xfrm>
          <a:prstGeom prst="rect">
            <a:avLst/>
          </a:prstGeom>
        </p:spPr>
      </p:pic>
      <p:sp>
        <p:nvSpPr>
          <p:cNvPr id="8" name="Rectangle 7">
            <a:extLst>
              <a:ext uri="{FF2B5EF4-FFF2-40B4-BE49-F238E27FC236}">
                <a16:creationId xmlns:a16="http://schemas.microsoft.com/office/drawing/2014/main" id="{6F9B11BE-3831-F074-D328-F22B09F032C6}"/>
              </a:ext>
            </a:extLst>
          </p:cNvPr>
          <p:cNvSpPr/>
          <p:nvPr/>
        </p:nvSpPr>
        <p:spPr>
          <a:xfrm>
            <a:off x="0" y="0"/>
            <a:ext cx="12192000" cy="6858000"/>
          </a:xfrm>
          <a:prstGeom prst="rect">
            <a:avLst/>
          </a:prstGeom>
          <a:solidFill>
            <a:schemeClr val="tx1">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89CFA6D9-D93B-B708-59D2-121F24709884}"/>
              </a:ext>
            </a:extLst>
          </p:cNvPr>
          <p:cNvSpPr txBox="1"/>
          <p:nvPr/>
        </p:nvSpPr>
        <p:spPr>
          <a:xfrm>
            <a:off x="961297" y="2181617"/>
            <a:ext cx="9871803" cy="430887"/>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800" b="0" i="0" u="none" strike="noStrike" kern="1200" cap="none" spc="0" normalizeH="0" baseline="0" noProof="0">
                <a:ln>
                  <a:noFill/>
                </a:ln>
                <a:solidFill>
                  <a:prstClr val="white"/>
                </a:solidFill>
                <a:effectLst/>
                <a:uLnTx/>
                <a:uFillTx/>
                <a:latin typeface="Open Sans" panose="020B0606030504020204" pitchFamily="34" charset="0"/>
                <a:ea typeface="Open Sans" panose="020B0606030504020204" pitchFamily="34" charset="0"/>
                <a:cs typeface="Open Sans" panose="020B0606030504020204" pitchFamily="34" charset="0"/>
              </a:rPr>
              <a:t>Each stage moves you closer to financial success</a:t>
            </a:r>
          </a:p>
        </p:txBody>
      </p:sp>
      <p:sp>
        <p:nvSpPr>
          <p:cNvPr id="4" name="TextBox 3">
            <a:extLst>
              <a:ext uri="{FF2B5EF4-FFF2-40B4-BE49-F238E27FC236}">
                <a16:creationId xmlns:a16="http://schemas.microsoft.com/office/drawing/2014/main" id="{04047C80-7DE8-40DA-6C28-AAB79686F53B}"/>
              </a:ext>
            </a:extLst>
          </p:cNvPr>
          <p:cNvSpPr txBox="1"/>
          <p:nvPr/>
        </p:nvSpPr>
        <p:spPr>
          <a:xfrm>
            <a:off x="909070" y="1105313"/>
            <a:ext cx="8283848" cy="613694"/>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Open Sans ExtraBold" pitchFamily="2" charset="0"/>
                <a:ea typeface="Open Sans ExtraBold" pitchFamily="2" charset="0"/>
                <a:cs typeface="Open Sans ExtraBold" pitchFamily="2" charset="0"/>
              </a:rPr>
              <a:t>Four legs: One outcome</a:t>
            </a:r>
          </a:p>
        </p:txBody>
      </p:sp>
      <p:sp>
        <p:nvSpPr>
          <p:cNvPr id="5" name="Rectangle 4">
            <a:extLst>
              <a:ext uri="{FF2B5EF4-FFF2-40B4-BE49-F238E27FC236}">
                <a16:creationId xmlns:a16="http://schemas.microsoft.com/office/drawing/2014/main" id="{C73E8793-ADA5-592E-5041-6924D270A978}"/>
              </a:ext>
            </a:extLst>
          </p:cNvPr>
          <p:cNvSpPr/>
          <p:nvPr/>
        </p:nvSpPr>
        <p:spPr>
          <a:xfrm rot="10800000">
            <a:off x="985661" y="1856525"/>
            <a:ext cx="914400" cy="36576"/>
          </a:xfrm>
          <a:prstGeom prst="rect">
            <a:avLst/>
          </a:prstGeom>
          <a:gradFill>
            <a:gsLst>
              <a:gs pos="0">
                <a:srgbClr val="73F186"/>
              </a:gs>
              <a:gs pos="16690">
                <a:srgbClr val="00D3E5"/>
              </a:gs>
              <a:gs pos="19730">
                <a:srgbClr val="04CAE7"/>
              </a:gs>
              <a:gs pos="24660">
                <a:srgbClr val="11B2ED"/>
              </a:gs>
              <a:gs pos="30840">
                <a:srgbClr val="278BF8"/>
              </a:gs>
              <a:gs pos="33390">
                <a:srgbClr val="3179FD"/>
              </a:gs>
              <a:gs pos="49580">
                <a:srgbClr val="8823FF"/>
              </a:gs>
              <a:gs pos="64750">
                <a:srgbClr val="F41B96"/>
              </a:gs>
              <a:gs pos="68850">
                <a:srgbClr val="F51E7D"/>
              </a:gs>
              <a:gs pos="77470">
                <a:srgbClr val="FA2840"/>
              </a:gs>
              <a:gs pos="83820">
                <a:srgbClr val="FF310F"/>
              </a:gs>
              <a:gs pos="100000">
                <a:srgbClr val="FFDD03"/>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6" name="TextBox 5">
            <a:extLst>
              <a:ext uri="{FF2B5EF4-FFF2-40B4-BE49-F238E27FC236}">
                <a16:creationId xmlns:a16="http://schemas.microsoft.com/office/drawing/2014/main" id="{E2139C0C-6A08-980C-63AA-1908F12F6C0F}"/>
              </a:ext>
            </a:extLst>
          </p:cNvPr>
          <p:cNvSpPr txBox="1"/>
          <p:nvPr/>
        </p:nvSpPr>
        <p:spPr>
          <a:xfrm>
            <a:off x="909070" y="763187"/>
            <a:ext cx="7188449" cy="204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US" sz="1600" b="1" i="0" u="none" strike="noStrike" kern="1200" cap="none" spc="6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EVERY LEG MATTERS. EVERY STEP COUNTS.</a:t>
            </a:r>
          </a:p>
        </p:txBody>
      </p:sp>
      <p:grpSp>
        <p:nvGrpSpPr>
          <p:cNvPr id="39" name="Group 38">
            <a:extLst>
              <a:ext uri="{FF2B5EF4-FFF2-40B4-BE49-F238E27FC236}">
                <a16:creationId xmlns:a16="http://schemas.microsoft.com/office/drawing/2014/main" id="{83A2C49E-BF9C-B7F1-5F4F-B7E989724E91}"/>
              </a:ext>
            </a:extLst>
          </p:cNvPr>
          <p:cNvGrpSpPr/>
          <p:nvPr/>
        </p:nvGrpSpPr>
        <p:grpSpPr>
          <a:xfrm>
            <a:off x="66500" y="3220014"/>
            <a:ext cx="11879141" cy="1728804"/>
            <a:chOff x="295990" y="3475929"/>
            <a:chExt cx="11879141" cy="1728804"/>
          </a:xfrm>
        </p:grpSpPr>
        <p:sp>
          <p:nvSpPr>
            <p:cNvPr id="9" name="AutoShape 2" descr="13 Triple Crown Winners Horse Racing Art Horses Names &amp; Silks Print SFASTUDIO - Picture 2 of 9">
              <a:extLst>
                <a:ext uri="{FF2B5EF4-FFF2-40B4-BE49-F238E27FC236}">
                  <a16:creationId xmlns:a16="http://schemas.microsoft.com/office/drawing/2014/main" id="{FE87310A-2367-3823-FD52-FB01B926D616}"/>
                </a:ext>
              </a:extLst>
            </p:cNvPr>
            <p:cNvSpPr>
              <a:spLocks noChangeAspect="1" noChangeArrowheads="1"/>
            </p:cNvSpPr>
            <p:nvPr/>
          </p:nvSpPr>
          <p:spPr bwMode="auto">
            <a:xfrm>
              <a:off x="5725671" y="489993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0" name="Rounded Rectangle 7">
              <a:extLst>
                <a:ext uri="{FF2B5EF4-FFF2-40B4-BE49-F238E27FC236}">
                  <a16:creationId xmlns:a16="http://schemas.microsoft.com/office/drawing/2014/main" id="{4DA3F7A2-3722-1AF5-E96D-7AFA7F34989B}"/>
                </a:ext>
              </a:extLst>
            </p:cNvPr>
            <p:cNvSpPr/>
            <p:nvPr/>
          </p:nvSpPr>
          <p:spPr>
            <a:xfrm>
              <a:off x="441277" y="3475929"/>
              <a:ext cx="11733854" cy="1540771"/>
            </a:xfrm>
            <a:prstGeom prst="roundRect">
              <a:avLst>
                <a:gd name="adj" fmla="val 4682"/>
              </a:avLst>
            </a:prstGeom>
            <a:solidFill>
              <a:schemeClr val="tx1">
                <a:alpha val="5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11" name="TextBox 10">
              <a:extLst>
                <a:ext uri="{FF2B5EF4-FFF2-40B4-BE49-F238E27FC236}">
                  <a16:creationId xmlns:a16="http://schemas.microsoft.com/office/drawing/2014/main" id="{62F415CF-72D7-E3CE-D4B3-43CE303144F0}"/>
                </a:ext>
              </a:extLst>
            </p:cNvPr>
            <p:cNvSpPr txBox="1"/>
            <p:nvPr/>
          </p:nvSpPr>
          <p:spPr>
            <a:xfrm>
              <a:off x="295990" y="3938539"/>
              <a:ext cx="2752723" cy="61555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MARKETING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300" normalizeH="0" baseline="0" noProof="0">
                  <a:ln>
                    <a:noFill/>
                  </a:ln>
                  <a:solidFill>
                    <a:srgbClr val="FFFFFF"/>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STRATEGY</a:t>
              </a:r>
            </a:p>
          </p:txBody>
        </p:sp>
        <p:sp>
          <p:nvSpPr>
            <p:cNvPr id="12" name="TextBox 11">
              <a:extLst>
                <a:ext uri="{FF2B5EF4-FFF2-40B4-BE49-F238E27FC236}">
                  <a16:creationId xmlns:a16="http://schemas.microsoft.com/office/drawing/2014/main" id="{D6D4584E-11AE-0A1A-28A7-5FC1988B9CB4}"/>
                </a:ext>
              </a:extLst>
            </p:cNvPr>
            <p:cNvSpPr txBox="1"/>
            <p:nvPr/>
          </p:nvSpPr>
          <p:spPr>
            <a:xfrm>
              <a:off x="3460704" y="3938540"/>
              <a:ext cx="2752723" cy="615553"/>
            </a:xfrm>
            <a:prstGeom prst="rect">
              <a:avLst/>
            </a:prstGeom>
            <a:noFill/>
          </p:spPr>
          <p:txBody>
            <a:bodyPr wrap="square" lIns="0" tIns="0" rIns="0" bIns="0" rtlCol="0" anchor="t">
              <a:spAutoFit/>
            </a:bodyPr>
            <a:lstStyle>
              <a:defPPr>
                <a:defRPr lang="en-US"/>
              </a:defPPr>
              <a:lvl1pPr marR="0" lvl="0" indent="0" algn="ctr" fontAlgn="auto">
                <a:lnSpc>
                  <a:spcPct val="150000"/>
                </a:lnSpc>
                <a:spcBef>
                  <a:spcPts val="0"/>
                </a:spcBef>
                <a:spcAft>
                  <a:spcPts val="0"/>
                </a:spcAft>
                <a:buClrTx/>
                <a:buSzTx/>
                <a:buFontTx/>
                <a:buNone/>
                <a:tabLst/>
                <a:defRPr sz="2000"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LEASING STRATEGY</a:t>
              </a:r>
            </a:p>
          </p:txBody>
        </p:sp>
        <p:sp>
          <p:nvSpPr>
            <p:cNvPr id="13" name="TextBox 12">
              <a:extLst>
                <a:ext uri="{FF2B5EF4-FFF2-40B4-BE49-F238E27FC236}">
                  <a16:creationId xmlns:a16="http://schemas.microsoft.com/office/drawing/2014/main" id="{AD8AC227-2BD8-360F-1157-C82B2D5DE48E}"/>
                </a:ext>
              </a:extLst>
            </p:cNvPr>
            <p:cNvSpPr txBox="1"/>
            <p:nvPr/>
          </p:nvSpPr>
          <p:spPr>
            <a:xfrm>
              <a:off x="9422408" y="3953260"/>
              <a:ext cx="2752723" cy="615553"/>
            </a:xfrm>
            <a:prstGeom prst="rect">
              <a:avLst/>
            </a:prstGeom>
            <a:noFill/>
          </p:spPr>
          <p:txBody>
            <a:bodyPr wrap="square" lIns="0" tIns="0" rIns="0" bIns="0" rtlCol="0" anchor="t">
              <a:spAutoFit/>
            </a:bodyPr>
            <a:lstStyle>
              <a:defPPr>
                <a:defRPr lang="en-US"/>
              </a:defPPr>
              <a:lvl1pPr marR="0" lvl="0" indent="0" algn="ctr" fontAlgn="auto">
                <a:lnSpc>
                  <a:spcPct val="150000"/>
                </a:lnSpc>
                <a:spcBef>
                  <a:spcPts val="0"/>
                </a:spcBef>
                <a:spcAft>
                  <a:spcPts val="0"/>
                </a:spcAft>
                <a:buClrTx/>
                <a:buSzTx/>
                <a:buFontTx/>
                <a:buNone/>
                <a:tabLst/>
                <a:defRPr sz="2000" b="1" spc="30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FINANCIAL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PERFORMANCE</a:t>
              </a:r>
            </a:p>
          </p:txBody>
        </p:sp>
        <p:grpSp>
          <p:nvGrpSpPr>
            <p:cNvPr id="28" name="Group 27">
              <a:extLst>
                <a:ext uri="{FF2B5EF4-FFF2-40B4-BE49-F238E27FC236}">
                  <a16:creationId xmlns:a16="http://schemas.microsoft.com/office/drawing/2014/main" id="{B293D4E0-6FFA-487A-5EBC-CBEB2037DACC}"/>
                </a:ext>
              </a:extLst>
            </p:cNvPr>
            <p:cNvGrpSpPr/>
            <p:nvPr/>
          </p:nvGrpSpPr>
          <p:grpSpPr>
            <a:xfrm>
              <a:off x="2999983" y="3978658"/>
              <a:ext cx="786018" cy="462304"/>
              <a:chOff x="3217912" y="4005543"/>
              <a:chExt cx="786018" cy="462304"/>
            </a:xfrm>
          </p:grpSpPr>
          <p:sp>
            <p:nvSpPr>
              <p:cNvPr id="23" name="Chevron 6">
                <a:extLst>
                  <a:ext uri="{FF2B5EF4-FFF2-40B4-BE49-F238E27FC236}">
                    <a16:creationId xmlns:a16="http://schemas.microsoft.com/office/drawing/2014/main" id="{DA697318-2A20-CA11-DF50-E211617FF054}"/>
                  </a:ext>
                </a:extLst>
              </p:cNvPr>
              <p:cNvSpPr/>
              <p:nvPr/>
            </p:nvSpPr>
            <p:spPr>
              <a:xfrm>
                <a:off x="3217912"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24" name="Chevron 6">
                <a:extLst>
                  <a:ext uri="{FF2B5EF4-FFF2-40B4-BE49-F238E27FC236}">
                    <a16:creationId xmlns:a16="http://schemas.microsoft.com/office/drawing/2014/main" id="{958A6FE4-4AD4-6435-2D30-5A0AE94BAB7C}"/>
                  </a:ext>
                </a:extLst>
              </p:cNvPr>
              <p:cNvSpPr/>
              <p:nvPr/>
            </p:nvSpPr>
            <p:spPr>
              <a:xfrm>
                <a:off x="3629718"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sp>
          <p:nvSpPr>
            <p:cNvPr id="27" name="TextBox 26">
              <a:extLst>
                <a:ext uri="{FF2B5EF4-FFF2-40B4-BE49-F238E27FC236}">
                  <a16:creationId xmlns:a16="http://schemas.microsoft.com/office/drawing/2014/main" id="{20B92F1D-AAD8-495C-9470-45B27C380688}"/>
                </a:ext>
              </a:extLst>
            </p:cNvPr>
            <p:cNvSpPr txBox="1"/>
            <p:nvPr/>
          </p:nvSpPr>
          <p:spPr>
            <a:xfrm>
              <a:off x="6370598" y="3938539"/>
              <a:ext cx="2752723" cy="61555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RESIDENT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300" normalizeH="0" baseline="0" noProof="0">
                  <a:ln>
                    <a:noFill/>
                  </a:ln>
                  <a:solidFill>
                    <a:prstClr val="white"/>
                  </a:solidFill>
                  <a:effectLst/>
                  <a:uLnTx/>
                  <a:uFillTx/>
                  <a:latin typeface="Open Sans ExtraBold" panose="020B0606030504020204" pitchFamily="34" charset="0"/>
                  <a:ea typeface="Open Sans ExtraBold" panose="020B0606030504020204" pitchFamily="34" charset="0"/>
                  <a:cs typeface="Open Sans ExtraBold" panose="020B0606030504020204" pitchFamily="34" charset="0"/>
                </a:rPr>
                <a:t>STRATEGY</a:t>
              </a:r>
            </a:p>
          </p:txBody>
        </p:sp>
        <p:grpSp>
          <p:nvGrpSpPr>
            <p:cNvPr id="29" name="Group 28">
              <a:extLst>
                <a:ext uri="{FF2B5EF4-FFF2-40B4-BE49-F238E27FC236}">
                  <a16:creationId xmlns:a16="http://schemas.microsoft.com/office/drawing/2014/main" id="{19E11CB5-D1E2-EE92-095E-86F023B8596B}"/>
                </a:ext>
              </a:extLst>
            </p:cNvPr>
            <p:cNvGrpSpPr/>
            <p:nvPr/>
          </p:nvGrpSpPr>
          <p:grpSpPr>
            <a:xfrm>
              <a:off x="5803253" y="3988536"/>
              <a:ext cx="786018" cy="462304"/>
              <a:chOff x="3217912" y="4005543"/>
              <a:chExt cx="786018" cy="462304"/>
            </a:xfrm>
          </p:grpSpPr>
          <p:sp>
            <p:nvSpPr>
              <p:cNvPr id="30" name="Chevron 6">
                <a:extLst>
                  <a:ext uri="{FF2B5EF4-FFF2-40B4-BE49-F238E27FC236}">
                    <a16:creationId xmlns:a16="http://schemas.microsoft.com/office/drawing/2014/main" id="{D7B01AB3-9C1A-6E7B-FE6E-6A034A3923D5}"/>
                  </a:ext>
                </a:extLst>
              </p:cNvPr>
              <p:cNvSpPr/>
              <p:nvPr/>
            </p:nvSpPr>
            <p:spPr>
              <a:xfrm>
                <a:off x="3217912"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1" name="Chevron 6">
                <a:extLst>
                  <a:ext uri="{FF2B5EF4-FFF2-40B4-BE49-F238E27FC236}">
                    <a16:creationId xmlns:a16="http://schemas.microsoft.com/office/drawing/2014/main" id="{B35D66ED-A51B-E307-DA94-F2D9F6F7A5D7}"/>
                  </a:ext>
                </a:extLst>
              </p:cNvPr>
              <p:cNvSpPr/>
              <p:nvPr/>
            </p:nvSpPr>
            <p:spPr>
              <a:xfrm>
                <a:off x="3629718"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grpSp>
          <p:nvGrpSpPr>
            <p:cNvPr id="32" name="Group 31">
              <a:extLst>
                <a:ext uri="{FF2B5EF4-FFF2-40B4-BE49-F238E27FC236}">
                  <a16:creationId xmlns:a16="http://schemas.microsoft.com/office/drawing/2014/main" id="{E211068C-B0D4-0224-928C-8840000CD7CA}"/>
                </a:ext>
              </a:extLst>
            </p:cNvPr>
            <p:cNvGrpSpPr/>
            <p:nvPr/>
          </p:nvGrpSpPr>
          <p:grpSpPr>
            <a:xfrm>
              <a:off x="8763674" y="3978658"/>
              <a:ext cx="786018" cy="462304"/>
              <a:chOff x="2788648" y="4005543"/>
              <a:chExt cx="786018" cy="462304"/>
            </a:xfrm>
          </p:grpSpPr>
          <p:sp>
            <p:nvSpPr>
              <p:cNvPr id="33" name="Chevron 6">
                <a:extLst>
                  <a:ext uri="{FF2B5EF4-FFF2-40B4-BE49-F238E27FC236}">
                    <a16:creationId xmlns:a16="http://schemas.microsoft.com/office/drawing/2014/main" id="{17F4AC33-4CFD-E298-7654-79BD2B1EB7CF}"/>
                  </a:ext>
                </a:extLst>
              </p:cNvPr>
              <p:cNvSpPr/>
              <p:nvPr/>
            </p:nvSpPr>
            <p:spPr>
              <a:xfrm>
                <a:off x="2788648"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sp>
            <p:nvSpPr>
              <p:cNvPr id="34" name="Chevron 6">
                <a:extLst>
                  <a:ext uri="{FF2B5EF4-FFF2-40B4-BE49-F238E27FC236}">
                    <a16:creationId xmlns:a16="http://schemas.microsoft.com/office/drawing/2014/main" id="{42AF4139-9C72-2FAD-7161-48E9F5DB8A47}"/>
                  </a:ext>
                </a:extLst>
              </p:cNvPr>
              <p:cNvSpPr/>
              <p:nvPr/>
            </p:nvSpPr>
            <p:spPr>
              <a:xfrm>
                <a:off x="3200454" y="4005543"/>
                <a:ext cx="374212" cy="462304"/>
              </a:xfrm>
              <a:prstGeom prst="chevron">
                <a:avLst/>
              </a:prstGeom>
              <a:solidFill>
                <a:schemeClr val="bg1">
                  <a:alpha val="73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Open Sans Light" panose="020B0606030504020204" pitchFamily="34" charset="0"/>
                  <a:ea typeface="Open Sans Light" panose="020B0606030504020204" pitchFamily="34" charset="0"/>
                  <a:cs typeface="Open Sans Light" panose="020B0606030504020204" pitchFamily="34" charset="0"/>
                </a:endParaRPr>
              </a:p>
            </p:txBody>
          </p:sp>
        </p:grpSp>
      </p:grpSp>
      <p:pic>
        <p:nvPicPr>
          <p:cNvPr id="16" name="Picture 15">
            <a:extLst>
              <a:ext uri="{FF2B5EF4-FFF2-40B4-BE49-F238E27FC236}">
                <a16:creationId xmlns:a16="http://schemas.microsoft.com/office/drawing/2014/main" id="{E0C94566-9529-762B-8983-BD4FA0ECCE3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01250" y="5980552"/>
            <a:ext cx="1638300" cy="520832"/>
          </a:xfrm>
          <a:prstGeom prst="rect">
            <a:avLst/>
          </a:prstGeom>
        </p:spPr>
      </p:pic>
    </p:spTree>
    <p:extLst>
      <p:ext uri="{BB962C8B-B14F-4D97-AF65-F5344CB8AC3E}">
        <p14:creationId xmlns:p14="http://schemas.microsoft.com/office/powerpoint/2010/main" val="3800498688"/>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IM 2024 PPT Template" id="{EE12B926-45F5-6F44-B7D8-E9A350AF231D}" vid="{130AB687-C0AB-8C42-8771-626BC0AB3B01}"/>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6a7b4a78-8f3a-495c-bfc8-db50c01f115b}" enabled="0" method="" siteId="{6a7b4a78-8f3a-495c-bfc8-db50c01f115b}" removed="1"/>
</clbl:labelList>
</file>

<file path=docProps/app.xml><?xml version="1.0" encoding="utf-8"?>
<Properties xmlns="http://schemas.openxmlformats.org/officeDocument/2006/extended-properties" xmlns:vt="http://schemas.openxmlformats.org/officeDocument/2006/docPropsVTypes">
  <Template>Office Theme</Template>
  <TotalTime>2</TotalTime>
  <Words>6616</Words>
  <Application>Microsoft Office PowerPoint</Application>
  <PresentationFormat>Widescreen</PresentationFormat>
  <Paragraphs>685</Paragraphs>
  <Slides>50</Slides>
  <Notes>50</Notes>
  <HiddenSlides>0</HiddenSlides>
  <MMClips>5</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50</vt:i4>
      </vt:variant>
    </vt:vector>
  </HeadingPairs>
  <TitlesOfParts>
    <vt:vector size="61" baseType="lpstr">
      <vt:lpstr>Aptos</vt:lpstr>
      <vt:lpstr>Aptos Display</vt:lpstr>
      <vt:lpstr>Arial</vt:lpstr>
      <vt:lpstr>Calibri</vt:lpstr>
      <vt:lpstr>Open Sans</vt:lpstr>
      <vt:lpstr>Open Sans ExtraBold</vt:lpstr>
      <vt:lpstr>Open Sans Light</vt:lpstr>
      <vt:lpstr>Plus Jakarta Sans Medium</vt:lpstr>
      <vt:lpstr>Plus Jakarta Sans SemiBold</vt:lpstr>
      <vt:lpstr>Office Theme</vt:lpstr>
      <vt:lpstr>1_Office Theme</vt:lpstr>
      <vt:lpstr>Relay to results:  Aligning marketing &amp; operations for the win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Tiffany LaRocca</cp:lastModifiedBy>
  <cp:revision>1</cp:revision>
  <dcterms:created xsi:type="dcterms:W3CDTF">2025-01-23T03:18:31Z</dcterms:created>
  <dcterms:modified xsi:type="dcterms:W3CDTF">2026-05-04T04:37:35Z</dcterms:modified>
</cp:coreProperties>
</file>