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revisionInfo.xml" ContentType="application/vnd.ms-powerpoint.revisioninfo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263" r:id="rId3"/>
    <p:sldId id="259" r:id="rId4"/>
    <p:sldId id="257" r:id="rId5"/>
    <p:sldId id="264" r:id="rId6"/>
    <p:sldId id="266" r:id="rId7"/>
    <p:sldId id="261" r:id="rId8"/>
    <p:sldId id="262" r:id="rId9"/>
    <p:sldId id="265" r:id="rId10"/>
    <p:sldId id="2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9AFFD-CA98-8E41-AD92-458D3605B675}" v="15" dt="2026-04-28T20:59:54.0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711" autoAdjust="0"/>
    <p:restoredTop sz="92940"/>
  </p:normalViewPr>
  <p:slideViewPr>
    <p:cSldViewPr snapToGrid="0">
      <p:cViewPr varScale="1">
        <p:scale>
          <a:sx n="79" d="100"/>
          <a:sy n="79" d="100"/>
        </p:scale>
        <p:origin x="232" y="1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8C76C3-3233-B949-80A9-8C7EE666E619}" type="datetimeFigureOut">
              <a:rPr lang="en-US" smtClean="0"/>
              <a:t>4/27/26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5B450-E5C1-9347-8D46-894DDD04CA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04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E7075-2AB4-0E7F-C89A-4F9297C98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64E5ED-B730-1EC2-94C8-C9DD232A98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127986-0AA1-9AFA-CB01-B66FA14B09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Story on first iteration of implementing a major AI product in multifamily.  Failures + Lessons Learned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7516A-5E7D-014A-FA4F-C13EB7D4D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5B450-E5C1-9347-8D46-894DDD04CA3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28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“Powered by AI!” = powered by electricity 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 out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you’re actually implementing the product.  What issue is it solving?  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Don’t be “distracted” or “driven crazy” by hype.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5B450-E5C1-9347-8D46-894DDD04CA3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797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Process for sourcing/comparing features.  </a:t>
            </a:r>
          </a:p>
          <a:p>
            <a:r>
              <a:rPr lang="en-US" dirty="0"/>
              <a:t>-Good training opportunity </a:t>
            </a:r>
          </a:p>
          <a:p>
            <a:r>
              <a:rPr lang="en-US" dirty="0"/>
              <a:t>-Table w/features/etc.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5B450-E5C1-9347-8D46-894DDD04CA3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416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Think through the departments that all need to be involved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5B450-E5C1-9347-8D46-894DDD04CA3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4922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Realizing it’s not just plug and play </a:t>
            </a:r>
            <a:endParaRPr lang="en-US" sz="1200" b="1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Since it solves for problems using “automation” - it can seem to some that the kickoff of it is simply “automatic”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can cause some frustrations w/internal stakeholders and onsite teams. 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Especially if there was a disorganized process already in place/ </a:t>
            </a:r>
          </a:p>
          <a:p>
            <a:pPr lvl="1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seem to onsite teams as “more work” initially - since they weren’t doing that work in the first place.  These systems can uncover that. 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5B450-E5C1-9347-8D46-894DDD04CA3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20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5B450-E5C1-9347-8D46-894DDD04CA3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077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35B450-E5C1-9347-8D46-894DDD04CA3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83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55234" y="2814641"/>
            <a:ext cx="9482254" cy="1500187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4361" y="4371980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20809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FAB8A8C5-F2F8-6744-9BAB-C02EEFA5A140}"/>
              </a:ext>
            </a:extLst>
          </p:cNvPr>
          <p:cNvSpPr/>
          <p:nvPr userDrawn="1"/>
        </p:nvSpPr>
        <p:spPr>
          <a:xfrm>
            <a:off x="2877015" y="2074127"/>
            <a:ext cx="2798955" cy="279895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6547625" y="2029521"/>
            <a:ext cx="2843561" cy="284356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A9CB35-BBE7-E54C-A23C-DEA5F35C7BB4}"/>
              </a:ext>
            </a:extLst>
          </p:cNvPr>
          <p:cNvSpPr txBox="1"/>
          <p:nvPr userDrawn="1"/>
        </p:nvSpPr>
        <p:spPr>
          <a:xfrm>
            <a:off x="2576395" y="4939837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A24F1-3540-4447-AAD6-AAADBF42E922}"/>
              </a:ext>
            </a:extLst>
          </p:cNvPr>
          <p:cNvSpPr txBox="1"/>
          <p:nvPr userDrawn="1"/>
        </p:nvSpPr>
        <p:spPr>
          <a:xfrm>
            <a:off x="6269308" y="4939837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59CB8A4F-B5D1-2F45-902C-424F06865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0039898-51CF-1342-A470-9ACA1BBA8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3906495-9FEB-4C48-9354-80644BAAB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91186" y="648187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32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FAB8A8C5-F2F8-6744-9BAB-C02EEFA5A140}"/>
              </a:ext>
            </a:extLst>
          </p:cNvPr>
          <p:cNvSpPr/>
          <p:nvPr userDrawn="1"/>
        </p:nvSpPr>
        <p:spPr>
          <a:xfrm>
            <a:off x="4535754" y="1773042"/>
            <a:ext cx="2798955" cy="279895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7780994" y="1773042"/>
            <a:ext cx="2843561" cy="284356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A9CB35-BBE7-E54C-A23C-DEA5F35C7BB4}"/>
              </a:ext>
            </a:extLst>
          </p:cNvPr>
          <p:cNvSpPr txBox="1"/>
          <p:nvPr userDrawn="1"/>
        </p:nvSpPr>
        <p:spPr>
          <a:xfrm>
            <a:off x="4235134" y="4716502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A24F1-3540-4447-AAD6-AAADBF42E922}"/>
              </a:ext>
            </a:extLst>
          </p:cNvPr>
          <p:cNvSpPr txBox="1"/>
          <p:nvPr userDrawn="1"/>
        </p:nvSpPr>
        <p:spPr>
          <a:xfrm>
            <a:off x="7502677" y="4683358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1EE719-EF53-5045-8C44-FE3F018AB7C0}"/>
              </a:ext>
            </a:extLst>
          </p:cNvPr>
          <p:cNvSpPr/>
          <p:nvPr userDrawn="1"/>
        </p:nvSpPr>
        <p:spPr>
          <a:xfrm>
            <a:off x="1338248" y="1817648"/>
            <a:ext cx="2798955" cy="279895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C3F5CB-0A57-BD41-850A-A9225D1FC73C}"/>
              </a:ext>
            </a:extLst>
          </p:cNvPr>
          <p:cNvSpPr txBox="1"/>
          <p:nvPr userDrawn="1"/>
        </p:nvSpPr>
        <p:spPr>
          <a:xfrm>
            <a:off x="1037628" y="4683358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7F3551-FC42-7841-AE0A-519176CF6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B803DC-BF22-4C41-8635-9D9134525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A7A6CF9-CD41-304D-97EF-83C9A88F4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016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4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6246457" y="2096429"/>
            <a:ext cx="2304236" cy="2304236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1EE719-EF53-5045-8C44-FE3F018AB7C0}"/>
              </a:ext>
            </a:extLst>
          </p:cNvPr>
          <p:cNvSpPr/>
          <p:nvPr userDrawn="1"/>
        </p:nvSpPr>
        <p:spPr>
          <a:xfrm>
            <a:off x="907192" y="2096429"/>
            <a:ext cx="2286001" cy="228600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C3F5CB-0A57-BD41-850A-A9225D1FC73C}"/>
              </a:ext>
            </a:extLst>
          </p:cNvPr>
          <p:cNvSpPr txBox="1"/>
          <p:nvPr userDrawn="1"/>
        </p:nvSpPr>
        <p:spPr>
          <a:xfrm>
            <a:off x="782881" y="4493788"/>
            <a:ext cx="2534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06BF25B-0D58-1A47-BE1A-5C7046EED272}"/>
              </a:ext>
            </a:extLst>
          </p:cNvPr>
          <p:cNvSpPr/>
          <p:nvPr userDrawn="1"/>
        </p:nvSpPr>
        <p:spPr>
          <a:xfrm>
            <a:off x="3572250" y="2105546"/>
            <a:ext cx="2286001" cy="228600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F3972DE-795C-9544-A1B1-5F25249575C0}"/>
              </a:ext>
            </a:extLst>
          </p:cNvPr>
          <p:cNvSpPr/>
          <p:nvPr userDrawn="1"/>
        </p:nvSpPr>
        <p:spPr>
          <a:xfrm>
            <a:off x="8929750" y="2096429"/>
            <a:ext cx="2304236" cy="2304236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463507-2F17-B742-A9C2-1BA309C8A71D}"/>
              </a:ext>
            </a:extLst>
          </p:cNvPr>
          <p:cNvSpPr txBox="1"/>
          <p:nvPr userDrawn="1"/>
        </p:nvSpPr>
        <p:spPr>
          <a:xfrm>
            <a:off x="3323629" y="4493788"/>
            <a:ext cx="2534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3A247A-2831-784A-9C5B-5B21989562E0}"/>
              </a:ext>
            </a:extLst>
          </p:cNvPr>
          <p:cNvSpPr txBox="1"/>
          <p:nvPr userDrawn="1"/>
        </p:nvSpPr>
        <p:spPr>
          <a:xfrm>
            <a:off x="6131264" y="4493788"/>
            <a:ext cx="2534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1B5C37-0ECE-CF4E-A28C-3F340D6EE071}"/>
              </a:ext>
            </a:extLst>
          </p:cNvPr>
          <p:cNvSpPr txBox="1"/>
          <p:nvPr userDrawn="1"/>
        </p:nvSpPr>
        <p:spPr>
          <a:xfrm>
            <a:off x="8819178" y="4475171"/>
            <a:ext cx="2534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31053E-F2F7-4549-8664-CA60F80E4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2AF763-8431-6343-B175-855C1AF80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25D08C6-23D6-3C4C-AFBC-3577E0B27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9167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948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Speakers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3581400" y="3517398"/>
            <a:ext cx="2061117" cy="2061117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1EE719-EF53-5045-8C44-FE3F018AB7C0}"/>
              </a:ext>
            </a:extLst>
          </p:cNvPr>
          <p:cNvSpPr/>
          <p:nvPr userDrawn="1"/>
        </p:nvSpPr>
        <p:spPr>
          <a:xfrm>
            <a:off x="2197540" y="642624"/>
            <a:ext cx="2180453" cy="2180453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C3F5CB-0A57-BD41-850A-A9225D1FC73C}"/>
              </a:ext>
            </a:extLst>
          </p:cNvPr>
          <p:cNvSpPr txBox="1"/>
          <p:nvPr userDrawn="1"/>
        </p:nvSpPr>
        <p:spPr>
          <a:xfrm>
            <a:off x="2116909" y="2861839"/>
            <a:ext cx="2286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06BF25B-0D58-1A47-BE1A-5C7046EED272}"/>
              </a:ext>
            </a:extLst>
          </p:cNvPr>
          <p:cNvSpPr/>
          <p:nvPr userDrawn="1"/>
        </p:nvSpPr>
        <p:spPr>
          <a:xfrm>
            <a:off x="4925791" y="617271"/>
            <a:ext cx="2194978" cy="2194978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F3972DE-795C-9544-A1B1-5F25249575C0}"/>
              </a:ext>
            </a:extLst>
          </p:cNvPr>
          <p:cNvSpPr/>
          <p:nvPr userDrawn="1"/>
        </p:nvSpPr>
        <p:spPr>
          <a:xfrm>
            <a:off x="6467837" y="3473605"/>
            <a:ext cx="2103918" cy="2103918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463507-2F17-B742-A9C2-1BA309C8A71D}"/>
              </a:ext>
            </a:extLst>
          </p:cNvPr>
          <p:cNvSpPr txBox="1"/>
          <p:nvPr userDrawn="1"/>
        </p:nvSpPr>
        <p:spPr>
          <a:xfrm>
            <a:off x="4822135" y="2843938"/>
            <a:ext cx="24457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3A247A-2831-784A-9C5B-5B21989562E0}"/>
              </a:ext>
            </a:extLst>
          </p:cNvPr>
          <p:cNvSpPr txBox="1"/>
          <p:nvPr userDrawn="1"/>
        </p:nvSpPr>
        <p:spPr>
          <a:xfrm>
            <a:off x="3489455" y="5656435"/>
            <a:ext cx="22684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1B5C37-0ECE-CF4E-A28C-3F340D6EE071}"/>
              </a:ext>
            </a:extLst>
          </p:cNvPr>
          <p:cNvSpPr txBox="1"/>
          <p:nvPr userDrawn="1"/>
        </p:nvSpPr>
        <p:spPr>
          <a:xfrm>
            <a:off x="6399611" y="5666731"/>
            <a:ext cx="2237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9FA60B5-3C20-224D-A068-F71E6949A21D}"/>
              </a:ext>
            </a:extLst>
          </p:cNvPr>
          <p:cNvSpPr/>
          <p:nvPr userDrawn="1"/>
        </p:nvSpPr>
        <p:spPr>
          <a:xfrm>
            <a:off x="7689436" y="604688"/>
            <a:ext cx="2219464" cy="2219464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7F9DE2-F653-F248-848C-07C787D2D353}"/>
              </a:ext>
            </a:extLst>
          </p:cNvPr>
          <p:cNvSpPr txBox="1"/>
          <p:nvPr userDrawn="1"/>
        </p:nvSpPr>
        <p:spPr>
          <a:xfrm>
            <a:off x="7603939" y="2823077"/>
            <a:ext cx="2468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2F63DC-8CDB-BF49-A6C2-6EC6D7D59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8EFF6F8-5A30-BD4B-819E-ECC5D1FDD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699A7A8-5009-234C-BA7D-B781C975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187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378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833471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08033"/>
            <a:ext cx="10515600" cy="37013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74ED4C-84F1-EE42-8A46-4E6EFFF63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9E53452-2824-CF40-A078-F05EDDA36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5F1AD3D-97D8-D244-AC6E-D86D8AB3A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013527"/>
            <a:ext cx="2743200" cy="365125"/>
          </a:xfrm>
        </p:spPr>
        <p:txBody>
          <a:bodyPr/>
          <a:lstStyle>
            <a:lvl1pPr>
              <a:defRPr sz="1600"/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29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833471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30336"/>
            <a:ext cx="10515600" cy="370139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56ACD1F-1B27-A647-BA90-85D3D1D71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51FB4A2-E354-614F-A477-A2B20131C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6835F69-0957-2248-815B-804430430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0961" y="6035984"/>
            <a:ext cx="274320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65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68CF7A7-069C-274F-84B3-0DD60A8CC14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96736" y="1654717"/>
            <a:ext cx="679852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E34D5-717A-404F-8249-AB3F111E6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AD8211-0766-CC42-A4D3-CD7DB4BFE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F62640-45C8-8D4F-9876-F093C47F6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6941" y="6479011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934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DBF83-A1E6-7D4F-B71F-31BC4FA5E918}" type="datetime1">
              <a:rPr lang="en-US" smtClean="0"/>
              <a:t>4/27/26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7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64" r:id="rId4"/>
    <p:sldLayoutId id="2147483665" r:id="rId5"/>
    <p:sldLayoutId id="2147483650" r:id="rId6"/>
    <p:sldLayoutId id="2147483660" r:id="rId7"/>
    <p:sldLayoutId id="2147483655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statista.com/statistics/870924/worldwide-digital-transformation-market-siz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Missing Engine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Why Marketing Ops Must Become a Core Function in Multifamily (Before AI Eats Us Alive)</a:t>
            </a:r>
          </a:p>
          <a:p>
            <a:endParaRPr lang="en-US" dirty="0"/>
          </a:p>
          <a:p>
            <a:r>
              <a:rPr lang="en-US" dirty="0"/>
              <a:t>Rebecca Lyn Busse | VP of Marketing | Seldin, LLC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EEF6CD-E1FA-9108-D80B-3F59CD7B5BD9}"/>
              </a:ext>
            </a:extLst>
          </p:cNvPr>
          <p:cNvSpPr txBox="1"/>
          <p:nvPr/>
        </p:nvSpPr>
        <p:spPr>
          <a:xfrm>
            <a:off x="451821" y="-6562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169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09899B-1AFC-CE22-5AC3-F51298113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73E89B-69D4-A497-2905-C83B63972F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23" b="6707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9D29BF21-8F27-33C2-7EC4-11AAC477B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BRAND NEW AI Product</a:t>
            </a:r>
            <a:b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“Excitement Phase”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9E514F-8BF1-C212-E4C8-5CE611E13E31}"/>
              </a:ext>
            </a:extLst>
          </p:cNvPr>
          <p:cNvSpPr txBox="1"/>
          <p:nvPr/>
        </p:nvSpPr>
        <p:spPr>
          <a:xfrm>
            <a:off x="3054804" y="4704586"/>
            <a:ext cx="870721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3200" dirty="0"/>
              <a:t>Spending on digitization and automation is projected to reach </a:t>
            </a:r>
            <a:r>
              <a:rPr lang="en-US" sz="3200" dirty="0">
                <a:hlinkClick r:id="rId4" tooltip="https://www.statista.com/statistics/870924/worldwide-digital-transformation-market-size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$3.4 trillion U.S. dollars</a:t>
            </a:r>
            <a:r>
              <a:rPr lang="en-US" sz="3200" dirty="0"/>
              <a:t> by 2026 (doubling 2022 totals)</a:t>
            </a:r>
          </a:p>
          <a:p>
            <a:pPr algn="r"/>
            <a:r>
              <a:rPr lang="en-US" sz="3200" i="1" dirty="0"/>
              <a:t>*Source:  </a:t>
            </a:r>
            <a:r>
              <a:rPr lang="en-US" sz="3200" i="1" dirty="0" err="1"/>
              <a:t>mckinsey.com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40504361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D58B6E-35D8-50F7-3BC2-C64D4FFC5C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908" y="-591488"/>
            <a:ext cx="12415814" cy="74494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FDC5AE-BBE7-C14F-BE1D-38B590B48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267" y="2766218"/>
            <a:ext cx="2229465" cy="1325563"/>
          </a:xfrm>
        </p:spPr>
        <p:txBody>
          <a:bodyPr/>
          <a:lstStyle/>
          <a:p>
            <a:pPr algn="ctr"/>
            <a:r>
              <a:rPr lang="en-US" dirty="0"/>
              <a:t>Why </a:t>
            </a:r>
            <a:br>
              <a:rPr lang="en-US" dirty="0"/>
            </a:br>
            <a:r>
              <a:rPr lang="en-US" dirty="0"/>
              <a:t>AI?</a:t>
            </a:r>
          </a:p>
        </p:txBody>
      </p:sp>
    </p:spTree>
    <p:extLst>
      <p:ext uri="{BB962C8B-B14F-4D97-AF65-F5344CB8AC3E}">
        <p14:creationId xmlns:p14="http://schemas.microsoft.com/office/powerpoint/2010/main" val="2929132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53FD4FF7-85C7-7554-2B8F-D88A87E522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" b="15671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5" name="Title 6">
            <a:extLst>
              <a:ext uri="{FF2B5EF4-FFF2-40B4-BE49-F238E27FC236}">
                <a16:creationId xmlns:a16="http://schemas.microsoft.com/office/drawing/2014/main" id="{D78059D2-C1DD-C685-CA5D-08FC77F5FD4F}"/>
              </a:ext>
            </a:extLst>
          </p:cNvPr>
          <p:cNvSpPr txBox="1">
            <a:spLocks/>
          </p:cNvSpPr>
          <p:nvPr/>
        </p:nvSpPr>
        <p:spPr>
          <a:xfrm>
            <a:off x="1524000" y="1122362"/>
            <a:ext cx="9144000" cy="29005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Sourcing Phase</a:t>
            </a:r>
          </a:p>
        </p:txBody>
      </p:sp>
    </p:spTree>
    <p:extLst>
      <p:ext uri="{BB962C8B-B14F-4D97-AF65-F5344CB8AC3E}">
        <p14:creationId xmlns:p14="http://schemas.microsoft.com/office/powerpoint/2010/main" val="34853380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629200-8256-569A-F8A4-6AA9AD4FA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270F965-D93B-6175-A7C5-62EB966572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4" b="6986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5" name="Title 6">
            <a:extLst>
              <a:ext uri="{FF2B5EF4-FFF2-40B4-BE49-F238E27FC236}">
                <a16:creationId xmlns:a16="http://schemas.microsoft.com/office/drawing/2014/main" id="{C259A05E-8574-D833-9F4D-E874DA75C962}"/>
              </a:ext>
            </a:extLst>
          </p:cNvPr>
          <p:cNvSpPr txBox="1">
            <a:spLocks/>
          </p:cNvSpPr>
          <p:nvPr/>
        </p:nvSpPr>
        <p:spPr>
          <a:xfrm>
            <a:off x="838200" y="1122362"/>
            <a:ext cx="10515600" cy="29005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Implementation/Adoption</a:t>
            </a:r>
          </a:p>
        </p:txBody>
      </p:sp>
    </p:spTree>
    <p:extLst>
      <p:ext uri="{BB962C8B-B14F-4D97-AF65-F5344CB8AC3E}">
        <p14:creationId xmlns:p14="http://schemas.microsoft.com/office/powerpoint/2010/main" val="3406158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84D7CDF-3E97-6814-D10A-790E06FE3C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527" y="1254400"/>
            <a:ext cx="6470945" cy="43492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9C88F0-E3C5-34E8-A069-3DA834FE3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C50D8F-5C0D-4E92-A2A0-FDB40CAB0E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700DF9-B03A-F10D-F759-018B6D713E87}"/>
              </a:ext>
            </a:extLst>
          </p:cNvPr>
          <p:cNvSpPr/>
          <p:nvPr/>
        </p:nvSpPr>
        <p:spPr>
          <a:xfrm>
            <a:off x="7723414" y="4898571"/>
            <a:ext cx="1338943" cy="555172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291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83EB1C-1762-C011-AE4A-C2E71FE5A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E61B563-A4B2-5783-81AF-A2A053D74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5352229"/>
            <a:ext cx="12192000" cy="1519356"/>
            <a:chOff x="0" y="-29768"/>
            <a:chExt cx="12202174" cy="151935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0633BBC-8C60-7DC4-F0CC-CE32251096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CC98078-F2A2-725C-ED61-320B63B695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1CD4C03-24F0-57A9-530E-8F2ABABDC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880884" y="-2910652"/>
              <a:ext cx="1519356" cy="728112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090C8C4-B6ED-5A66-9D07-C9F69BE00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9902"/>
            <a:ext cx="8256814" cy="913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Ongoing Processes + Strategic Workflows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1981FC-D55F-D76A-1D25-F92A4DAAB0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63" b="3739"/>
          <a:stretch>
            <a:fillRect/>
          </a:stretch>
        </p:blipFill>
        <p:spPr>
          <a:xfrm>
            <a:off x="-2" y="48047"/>
            <a:ext cx="12191998" cy="535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192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37BA16-06B9-BF04-2D0A-C5A6EDA1F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DB8AE84-CF03-12BC-92F2-BDDFCECA9F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7" name="Freeform 12">
            <a:extLst>
              <a:ext uri="{FF2B5EF4-FFF2-40B4-BE49-F238E27FC236}">
                <a16:creationId xmlns:a16="http://schemas.microsoft.com/office/drawing/2014/main" id="{522A94E1-AEBD-4286-BFF8-0711E4CD3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622650" y="5181600"/>
            <a:ext cx="9165010" cy="1174750"/>
          </a:xfrm>
          <a:custGeom>
            <a:avLst/>
            <a:gdLst>
              <a:gd name="connsiteX0" fmla="*/ 0 w 9165010"/>
              <a:gd name="connsiteY0" fmla="*/ 1073384 h 1073384"/>
              <a:gd name="connsiteX1" fmla="*/ 9165010 w 9165010"/>
              <a:gd name="connsiteY1" fmla="*/ 1073384 h 1073384"/>
              <a:gd name="connsiteX2" fmla="*/ 9165010 w 9165010"/>
              <a:gd name="connsiteY2" fmla="*/ 266817 h 1073384"/>
              <a:gd name="connsiteX3" fmla="*/ 4757604 w 9165010"/>
              <a:gd name="connsiteY3" fmla="*/ 266817 h 1073384"/>
              <a:gd name="connsiteX4" fmla="*/ 4582505 w 9165010"/>
              <a:gd name="connsiteY4" fmla="*/ 0 h 1073384"/>
              <a:gd name="connsiteX5" fmla="*/ 4407407 w 9165010"/>
              <a:gd name="connsiteY5" fmla="*/ 266817 h 1073384"/>
              <a:gd name="connsiteX6" fmla="*/ 0 w 9165010"/>
              <a:gd name="connsiteY6" fmla="*/ 266817 h 107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5010" h="1073384">
                <a:moveTo>
                  <a:pt x="0" y="1073384"/>
                </a:moveTo>
                <a:lnTo>
                  <a:pt x="9165010" y="1073384"/>
                </a:lnTo>
                <a:lnTo>
                  <a:pt x="9165010" y="266817"/>
                </a:lnTo>
                <a:lnTo>
                  <a:pt x="4757604" y="266817"/>
                </a:lnTo>
                <a:lnTo>
                  <a:pt x="4582505" y="0"/>
                </a:lnTo>
                <a:lnTo>
                  <a:pt x="4407407" y="266817"/>
                </a:lnTo>
                <a:lnTo>
                  <a:pt x="0" y="266817"/>
                </a:lnTo>
                <a:close/>
              </a:path>
            </a:pathLst>
          </a:custGeom>
          <a:solidFill>
            <a:srgbClr val="404040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C50C07-B362-3790-1BAA-5DB410B79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650" y="5254391"/>
            <a:ext cx="8867012" cy="77493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Operational WorkFlows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02DDC3A6-CDFD-1052-248A-5D9F426D973A}"/>
              </a:ext>
            </a:extLst>
          </p:cNvPr>
          <p:cNvSpPr txBox="1">
            <a:spLocks/>
          </p:cNvSpPr>
          <p:nvPr/>
        </p:nvSpPr>
        <p:spPr>
          <a:xfrm>
            <a:off x="631723" y="2159034"/>
            <a:ext cx="10515600" cy="3701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556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854E3-4AC0-9D20-2B84-AD4E240E3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>
            <a:extLst>
              <a:ext uri="{FF2B5EF4-FFF2-40B4-BE49-F238E27FC236}">
                <a16:creationId xmlns:a16="http://schemas.microsoft.com/office/drawing/2014/main" id="{5EC49198-3A9D-A8CF-FD31-C839C18F6909}"/>
              </a:ext>
            </a:extLst>
          </p:cNvPr>
          <p:cNvSpPr txBox="1">
            <a:spLocks/>
          </p:cNvSpPr>
          <p:nvPr/>
        </p:nvSpPr>
        <p:spPr>
          <a:xfrm>
            <a:off x="838200" y="1122362"/>
            <a:ext cx="10515600" cy="29005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Implementation/Adoption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D67ECF0-06A3-7CB9-4E98-36BAFA2021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7444" cy="813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936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8D9FF9C-8114-8B8C-B048-51B22FF7C4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5" r="1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9F053-4ED9-F668-0522-540F3C352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EC50D8F-5C0D-4E92-A2A0-FDB40CAB0E25}" type="slidenum">
              <a:rPr lang="en-US" sz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10</a:t>
            </a:fld>
            <a:endParaRPr 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7004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IM 2024 PPT Template" id="{EE12B926-45F5-6F44-B7D8-E9A350AF231D}" vid="{130AB687-C0AB-8C42-8771-626BC0AB3B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E1464CCCE49F41A31C344BD10D4F3E" ma:contentTypeVersion="22" ma:contentTypeDescription="Create a new document." ma:contentTypeScope="" ma:versionID="2a449a8c9a6b6f03968c3ebaa88dde4d">
  <xsd:schema xmlns:xsd="http://www.w3.org/2001/XMLSchema" xmlns:xs="http://www.w3.org/2001/XMLSchema" xmlns:p="http://schemas.microsoft.com/office/2006/metadata/properties" xmlns:ns2="08e5bb24-57b5-43a5-a4a8-241a5df04b7b" xmlns:ns3="0703ca65-5d6c-4eb5-8aba-1cc649b800ea" targetNamespace="http://schemas.microsoft.com/office/2006/metadata/properties" ma:root="true" ma:fieldsID="ea989a1d2e3717d9e0c7bc58e54f1bd1" ns2:_="" ns3:_="">
    <xsd:import namespace="08e5bb24-57b5-43a5-a4a8-241a5df04b7b"/>
    <xsd:import namespace="0703ca65-5d6c-4eb5-8aba-1cc649b800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ImagePreview" minOccurs="0"/>
                <xsd:element ref="ns2:MediaServiceObjectDetectorVersions" minOccurs="0"/>
                <xsd:element ref="ns2:MediaServiceSearchProperties" minOccurs="0"/>
                <xsd:element ref="ns2:Headshot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e5bb24-57b5-43a5-a4a8-241a5df04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12a3a53-92bd-4db1-a870-60501f951e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ImagePreview" ma:index="24" nillable="true" ma:displayName="Image Preview" ma:format="Thumbnail" ma:internalName="ImagePreview">
      <xsd:simpleType>
        <xsd:restriction base="dms:Unknown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Headshot" ma:index="27" nillable="true" ma:displayName="Headshot" ma:format="Thumbnail" ma:internalName="Headshot">
      <xsd:simpleType>
        <xsd:restriction base="dms:Unknown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03ca65-5d6c-4eb5-8aba-1cc649b800e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c2b1f1f-155a-4163-9b5c-c4d96beb0670}" ma:internalName="TaxCatchAll" ma:showField="CatchAllData" ma:web="0703ca65-5d6c-4eb5-8aba-1cc649b800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8e5bb24-57b5-43a5-a4a8-241a5df04b7b">
      <Terms xmlns="http://schemas.microsoft.com/office/infopath/2007/PartnerControls"/>
    </lcf76f155ced4ddcb4097134ff3c332f>
    <TaxCatchAll xmlns="0703ca65-5d6c-4eb5-8aba-1cc649b800ea" xsi:nil="true"/>
    <ImagePreview xmlns="08e5bb24-57b5-43a5-a4a8-241a5df04b7b" xsi:nil="true"/>
    <Headshot xmlns="08e5bb24-57b5-43a5-a4a8-241a5df04b7b" xsi:nil="true"/>
  </documentManagement>
</p:properties>
</file>

<file path=customXml/itemProps1.xml><?xml version="1.0" encoding="utf-8"?>
<ds:datastoreItem xmlns:ds="http://schemas.openxmlformats.org/officeDocument/2006/customXml" ds:itemID="{804FF6DF-087D-47AF-B584-3D191914748F}"/>
</file>

<file path=customXml/itemProps2.xml><?xml version="1.0" encoding="utf-8"?>
<ds:datastoreItem xmlns:ds="http://schemas.openxmlformats.org/officeDocument/2006/customXml" ds:itemID="{890A86F1-E0F3-44BE-9FE1-90D31FC855FF}"/>
</file>

<file path=customXml/itemProps3.xml><?xml version="1.0" encoding="utf-8"?>
<ds:datastoreItem xmlns:ds="http://schemas.openxmlformats.org/officeDocument/2006/customXml" ds:itemID="{0E2F5F6D-7B06-44B5-BC7B-E6685B952E5E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4161</TotalTime>
  <Words>266</Words>
  <Application>Microsoft Macintosh PowerPoint</Application>
  <PresentationFormat>Widescreen</PresentationFormat>
  <Paragraphs>35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Open Sans</vt:lpstr>
      <vt:lpstr>Office Theme</vt:lpstr>
      <vt:lpstr>The Missing Engine</vt:lpstr>
      <vt:lpstr>BRAND NEW AI Product “Excitement Phase”</vt:lpstr>
      <vt:lpstr>Why  AI?</vt:lpstr>
      <vt:lpstr>PowerPoint Presentation</vt:lpstr>
      <vt:lpstr>PowerPoint Presentation</vt:lpstr>
      <vt:lpstr>PowerPoint Presentation</vt:lpstr>
      <vt:lpstr>Ongoing Processes + Strategic Workflows</vt:lpstr>
      <vt:lpstr>Operational WorkFlows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Rebecca Busse</cp:lastModifiedBy>
  <cp:revision>5</cp:revision>
  <dcterms:created xsi:type="dcterms:W3CDTF">2025-01-23T03:18:31Z</dcterms:created>
  <dcterms:modified xsi:type="dcterms:W3CDTF">2026-04-28T21:02:59Z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0x010100A5E1464CCCE49F41A31C344BD10D4F3E</vt:lpwstr>
  </property>
</Properties>
</file>