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12192000"/>
  <p:embeddedFontLst>
    <p:embeddedFont>
      <p:font typeface="Titillium Web SemiBold"/>
      <p:regular r:id="rId12"/>
      <p:bold r:id="rId13"/>
      <p:italic r:id="rId14"/>
      <p:boldItalic r:id="rId15"/>
    </p:embeddedFont>
    <p:embeddedFont>
      <p:font typeface="Titillium Web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TitilliumWebSemiBold-bold.fntdata"/><Relationship Id="rId12" Type="http://schemas.openxmlformats.org/officeDocument/2006/relationships/font" Target="fonts/TitilliumWebSemiBold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TitilliumWebSemiBold-boldItalic.fntdata"/><Relationship Id="rId14" Type="http://schemas.openxmlformats.org/officeDocument/2006/relationships/font" Target="fonts/TitilliumWebSemiBold-italic.fntdata"/><Relationship Id="rId17" Type="http://schemas.openxmlformats.org/officeDocument/2006/relationships/font" Target="fonts/TitilliumWeb-bold.fntdata"/><Relationship Id="rId16" Type="http://schemas.openxmlformats.org/officeDocument/2006/relationships/font" Target="fonts/TitilliumWeb-regular.fntdata"/><Relationship Id="rId5" Type="http://schemas.openxmlformats.org/officeDocument/2006/relationships/slide" Target="slides/slide1.xml"/><Relationship Id="rId19" Type="http://schemas.openxmlformats.org/officeDocument/2006/relationships/font" Target="fonts/TitilliumWeb-boldItalic.fntdata"/><Relationship Id="rId6" Type="http://schemas.openxmlformats.org/officeDocument/2006/relationships/slide" Target="slides/slide2.xml"/><Relationship Id="rId18" Type="http://schemas.openxmlformats.org/officeDocument/2006/relationships/font" Target="fonts/TitilliumWeb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9a6cccfba3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g39a6cccfba3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g39a6cccfba3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" name="Google Shape;4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9a6cccfba3_0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9a6cccfba3_0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g39a6cccfba3_0_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9a6cccfba3_0_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g39a6cccfba3_0_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g39a6cccfba3_0_9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9a6cccfba3_0_1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6" name="Google Shape;106;g39a6cccfba3_0_1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g39a6cccfba3_0_1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9a77803436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39a77803436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9a77803436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4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5" Type="http://schemas.openxmlformats.org/officeDocument/2006/relationships/image" Target="../media/image15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14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659549" y="2929427"/>
            <a:ext cx="47751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700" lIns="12700" spcFirstLastPara="1" rIns="12700" wrap="square" tIns="12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400"/>
              <a:buFont typeface="Arial Black"/>
              <a:buNone/>
            </a:pPr>
            <a:r>
              <a:rPr b="1" lang="en-US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AIM CONFERENCE  ·  2026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99E0F"/>
              </a:buClr>
              <a:buSzPts val="700"/>
              <a:buFont typeface="Titillium Web"/>
              <a:buNone/>
            </a:pPr>
            <a:r>
              <a:t/>
            </a:r>
            <a:endParaRPr b="1" sz="700">
              <a:solidFill>
                <a:srgbClr val="C99E0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621792" y="3131997"/>
            <a:ext cx="7881600" cy="18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975" lIns="20975" spcFirstLastPara="1" rIns="20975" wrap="square" tIns="2097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E1626"/>
              </a:buClr>
              <a:buSzPts val="9738"/>
              <a:buFont typeface="Titillium Web"/>
              <a:buNone/>
            </a:pPr>
            <a:r>
              <a:rPr b="1" lang="en-US" sz="6188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Real Estate Threat Intelligence Platform.</a:t>
            </a:r>
            <a:endParaRPr b="1" sz="6188">
              <a:solidFill>
                <a:srgbClr val="2878D2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689693" y="5485602"/>
            <a:ext cx="6917400" cy="7800"/>
          </a:xfrm>
          <a:prstGeom prst="rect">
            <a:avLst/>
          </a:prstGeom>
          <a:solidFill>
            <a:srgbClr val="D7DBE4"/>
          </a:solidFill>
          <a:ln>
            <a:noFill/>
          </a:ln>
        </p:spPr>
        <p:txBody>
          <a:bodyPr anchorCtr="0" anchor="ctr" bIns="75475" lIns="75475" spcFirstLastPara="1" rIns="75475" wrap="square" tIns="75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689699" y="5614625"/>
            <a:ext cx="3734400" cy="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20975" lIns="20975" spcFirstLastPara="1" rIns="20975" wrap="square" tIns="209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E1626"/>
              </a:buClr>
              <a:buSzPts val="1320"/>
              <a:buFont typeface="Titillium Web"/>
              <a:buNone/>
            </a:pPr>
            <a:r>
              <a:rPr b="1" lang="en-US" sz="1320">
                <a:solidFill>
                  <a:srgbClr val="0E1626"/>
                </a:solidFill>
                <a:latin typeface="Titillium Web"/>
                <a:ea typeface="Titillium Web"/>
                <a:cs typeface="Titillium Web"/>
                <a:sym typeface="Titillium Web"/>
              </a:rPr>
              <a:t>Alex Fahsel  ·  Property Shield</a:t>
            </a:r>
            <a:endParaRPr b="0" i="0" sz="13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5841761" y="4506420"/>
            <a:ext cx="2298000" cy="4800"/>
          </a:xfrm>
          <a:prstGeom prst="rect">
            <a:avLst/>
          </a:prstGeom>
          <a:solidFill>
            <a:srgbClr val="FFFFFF">
              <a:alpha val="18040"/>
            </a:srgbClr>
          </a:solidFill>
          <a:ln>
            <a:noFill/>
          </a:ln>
        </p:spPr>
        <p:txBody>
          <a:bodyPr anchorCtr="0" anchor="ctr" bIns="44350" lIns="44350" spcFirstLastPara="1" rIns="44350" wrap="square" tIns="44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8035572" y="4681538"/>
            <a:ext cx="3789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" lIns="12700" spcFirstLastPara="1" rIns="12700" wrap="square" tIns="12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"/>
              <a:buFont typeface="Arial"/>
              <a:buNone/>
            </a:pPr>
            <a:r>
              <a:rPr b="0" i="0" lang="en-US" sz="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Q2 2026</a:t>
            </a:r>
            <a:endParaRPr b="0" i="0" sz="5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24998" l="0" r="44767" t="0"/>
          <a:stretch/>
        </p:blipFill>
        <p:spPr>
          <a:xfrm>
            <a:off x="9547300" y="0"/>
            <a:ext cx="26447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logo for a company&#10;&#10;AI-generated content may be incorrect." id="23" name="Google Shape;23;p3"/>
          <p:cNvPicPr preferRelativeResize="0"/>
          <p:nvPr/>
        </p:nvPicPr>
        <p:blipFill rotWithShape="1">
          <a:blip r:embed="rId4">
            <a:alphaModFix/>
          </a:blip>
          <a:srcRect b="9593" l="5433" r="6228" t="8271"/>
          <a:stretch/>
        </p:blipFill>
        <p:spPr>
          <a:xfrm>
            <a:off x="621800" y="644375"/>
            <a:ext cx="2832125" cy="12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"/>
          <p:cNvSpPr txBox="1"/>
          <p:nvPr/>
        </p:nvSpPr>
        <p:spPr>
          <a:xfrm>
            <a:off x="621800" y="4902672"/>
            <a:ext cx="788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How an industry response is reshaping fraud prevention.</a:t>
            </a:r>
            <a:endParaRPr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502920" y="1225296"/>
            <a:ext cx="548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300"/>
              <a:buFont typeface="Arial Black"/>
              <a:buNone/>
            </a:pPr>
            <a:r>
              <a:rPr b="1" i="0" lang="en-US" sz="1300" u="none" cap="none" strike="noStrike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INSIGHT</a:t>
            </a:r>
            <a:endParaRPr i="0" sz="13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502857" y="1649064"/>
            <a:ext cx="11155800" cy="21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Arial Black"/>
              <a:buNone/>
            </a:pPr>
            <a:r>
              <a:rPr b="1" lang="en-US" sz="5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SAME SCAMMER</a:t>
            </a:r>
            <a:endParaRPr sz="56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Arial Black"/>
              <a:buNone/>
            </a:pPr>
            <a:r>
              <a:rPr b="1" lang="en-US" sz="5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IS HITTING TWELVE OF YOU.</a:t>
            </a:r>
            <a:endParaRPr sz="56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2" name="Google Shape;32;p4"/>
          <p:cNvSpPr/>
          <p:nvPr/>
        </p:nvSpPr>
        <p:spPr>
          <a:xfrm>
            <a:off x="502920" y="3900039"/>
            <a:ext cx="11155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5600"/>
              <a:buFont typeface="Arial Black"/>
              <a:buNone/>
            </a:pPr>
            <a:r>
              <a:rPr b="1" lang="en-US" sz="5600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NONE OF YOU KNOW.</a:t>
            </a:r>
            <a:endParaRPr sz="56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502920" y="5271639"/>
            <a:ext cx="1097400" cy="54900"/>
          </a:xfrm>
          <a:prstGeom prst="rect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502920" y="5408799"/>
            <a:ext cx="11155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3EC"/>
              </a:buClr>
              <a:buSzPts val="2200"/>
              <a:buFont typeface="Calibri"/>
              <a:buNone/>
            </a:pPr>
            <a:r>
              <a:rPr i="1" lang="en-US" sz="2200" u="none" cap="none" strike="noStrike">
                <a:solidFill>
                  <a:srgbClr val="DDE3EC"/>
                </a:solidFill>
                <a:latin typeface="Titillium Web"/>
                <a:ea typeface="Titillium Web"/>
                <a:cs typeface="Titillium Web"/>
                <a:sym typeface="Titillium Web"/>
              </a:rPr>
              <a:t>Scammers operate as a network. </a:t>
            </a:r>
            <a:r>
              <a:rPr i="1" lang="en-US" sz="2200">
                <a:solidFill>
                  <a:srgbClr val="DDE3EC"/>
                </a:solidFill>
                <a:latin typeface="Titillium Web"/>
                <a:ea typeface="Titillium Web"/>
                <a:cs typeface="Titillium Web"/>
                <a:sym typeface="Titillium Web"/>
              </a:rPr>
              <a:t>Operators </a:t>
            </a:r>
            <a:r>
              <a:rPr i="1" lang="en-US" sz="2200" u="none" cap="none" strike="noStrike">
                <a:solidFill>
                  <a:srgbClr val="DDE3EC"/>
                </a:solidFill>
                <a:latin typeface="Titillium Web"/>
                <a:ea typeface="Titillium Web"/>
                <a:cs typeface="Titillium Web"/>
                <a:sym typeface="Titillium Web"/>
              </a:rPr>
              <a:t>don't - yet.</a:t>
            </a:r>
            <a:endParaRPr i="0" sz="2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502920" y="6355080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97A8"/>
              </a:buClr>
              <a:buSzPts val="900"/>
              <a:buFont typeface="Calibri"/>
              <a:buNone/>
            </a:pPr>
            <a:r>
              <a:rPr i="0" lang="en-US" sz="900" u="none" cap="none" strike="noStrike">
                <a:solidFill>
                  <a:srgbClr val="8B97A8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propertyshield.co</a:t>
            </a:r>
            <a:endParaRPr i="0" sz="9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3">
            <a:alphaModFix/>
          </a:blip>
          <a:srcRect b="24998" l="47550" r="44767" t="0"/>
          <a:stretch/>
        </p:blipFill>
        <p:spPr>
          <a:xfrm>
            <a:off x="11658600" y="0"/>
            <a:ext cx="49053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 title="property-shield-logo-long.png"/>
          <p:cNvPicPr preferRelativeResize="0"/>
          <p:nvPr/>
        </p:nvPicPr>
        <p:blipFill rotWithShape="1">
          <a:blip r:embed="rId4">
            <a:alphaModFix/>
          </a:blip>
          <a:srcRect b="0" l="5616" r="0" t="0"/>
          <a:stretch/>
        </p:blipFill>
        <p:spPr>
          <a:xfrm>
            <a:off x="502925" y="455800"/>
            <a:ext cx="1906360" cy="45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502920" y="1225296"/>
            <a:ext cx="11155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400"/>
              <a:buFont typeface="Arial Black"/>
              <a:buNone/>
            </a:pPr>
            <a:r>
              <a:rPr b="1" i="0" lang="en-US" sz="1400" u="none" cap="none" strike="noStrike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LAST YEAR, ON THE PROPERTY SHIELD NETWORK ALONE</a:t>
            </a:r>
            <a:endParaRPr i="0" sz="14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502920" y="1691640"/>
            <a:ext cx="1115568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0"/>
              <a:buFont typeface="Arial Black"/>
              <a:buNone/>
            </a:pPr>
            <a:r>
              <a:rPr b="1" i="0" lang="en-US" sz="15000" u="none" cap="none" strike="noStrik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5</a:t>
            </a:r>
            <a:r>
              <a:rPr b="1" lang="en-US" sz="15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38</a:t>
            </a:r>
            <a:r>
              <a:rPr b="1" i="0" lang="en-US" sz="15000" u="none" cap="none" strike="noStrik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,</a:t>
            </a:r>
            <a:r>
              <a:rPr b="1" lang="en-US" sz="15000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3</a:t>
            </a:r>
            <a:r>
              <a:rPr b="1" i="0" lang="en-US" sz="15000" u="none" cap="none" strike="noStrik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00</a:t>
            </a:r>
            <a:endParaRPr i="0" sz="15000" u="none" cap="none" strike="noStrike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502920" y="4114800"/>
            <a:ext cx="1097280" cy="73152"/>
          </a:xfrm>
          <a:prstGeom prst="rect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502920" y="4297680"/>
            <a:ext cx="111556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i="0" lang="en-US" sz="3200" u="none" cap="none" strike="noStrike">
                <a:solidFill>
                  <a:schemeClr val="accent4"/>
                </a:solidFill>
                <a:latin typeface="Titillium Web"/>
                <a:ea typeface="Titillium Web"/>
                <a:cs typeface="Titillium Web"/>
                <a:sym typeface="Titillium Web"/>
              </a:rPr>
              <a:t>fraudulent </a:t>
            </a:r>
            <a:r>
              <a:rPr lang="en-US" sz="3200">
                <a:solidFill>
                  <a:schemeClr val="accent4"/>
                </a:solidFill>
                <a:latin typeface="Titillium Web"/>
                <a:ea typeface="Titillium Web"/>
                <a:cs typeface="Titillium Web"/>
                <a:sym typeface="Titillium Web"/>
              </a:rPr>
              <a:t>rental</a:t>
            </a:r>
            <a:r>
              <a:rPr i="0" lang="en-US" sz="3200" u="none" cap="none" strike="noStrike">
                <a:solidFill>
                  <a:schemeClr val="accent4"/>
                </a:solidFill>
                <a:latin typeface="Titillium Web"/>
                <a:ea typeface="Titillium Web"/>
                <a:cs typeface="Titillium Web"/>
                <a:sym typeface="Titillium Web"/>
              </a:rPr>
              <a:t> listings detected and </a:t>
            </a:r>
            <a:r>
              <a:rPr lang="en-US" sz="3200">
                <a:solidFill>
                  <a:schemeClr val="accent4"/>
                </a:solidFill>
                <a:latin typeface="Titillium Web"/>
                <a:ea typeface="Titillium Web"/>
                <a:cs typeface="Titillium Web"/>
                <a:sym typeface="Titillium Web"/>
              </a:rPr>
              <a:t>removed</a:t>
            </a:r>
            <a:r>
              <a:rPr i="0" lang="en-US" sz="3200" u="none" cap="none" strike="noStrike">
                <a:solidFill>
                  <a:schemeClr val="accent4"/>
                </a:solidFill>
                <a:latin typeface="Titillium Web"/>
                <a:ea typeface="Titillium Web"/>
                <a:cs typeface="Titillium Web"/>
                <a:sym typeface="Titillium Web"/>
              </a:rPr>
              <a:t>.</a:t>
            </a:r>
            <a:endParaRPr i="0" sz="3200" u="none" cap="none" strike="noStrike">
              <a:solidFill>
                <a:schemeClr val="accent4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502920" y="4997193"/>
            <a:ext cx="11155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4D261"/>
              </a:buClr>
              <a:buSzPts val="2200"/>
              <a:buFont typeface="Calibri"/>
              <a:buNone/>
            </a:pPr>
            <a:r>
              <a:rPr i="1" lang="en-US" sz="2200" u="none" cap="none" strike="noStrike">
                <a:solidFill>
                  <a:schemeClr val="lt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That's one new fake. Every minute. All year long.</a:t>
            </a:r>
            <a:endParaRPr i="0" sz="2200" u="none" cap="none" strike="noStrike">
              <a:solidFill>
                <a:schemeClr val="l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48" name="Google Shape;48;p5"/>
          <p:cNvSpPr/>
          <p:nvPr/>
        </p:nvSpPr>
        <p:spPr>
          <a:xfrm>
            <a:off x="502920" y="6355080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97A8"/>
              </a:buClr>
              <a:buSzPts val="900"/>
              <a:buFont typeface="Calibri"/>
              <a:buNone/>
            </a:pPr>
            <a:r>
              <a:rPr i="0" lang="en-US" sz="900" u="none" cap="none" strike="noStrike">
                <a:solidFill>
                  <a:srgbClr val="8B97A8"/>
                </a:solidFill>
                <a:latin typeface="Titillium Web"/>
                <a:ea typeface="Titillium Web"/>
                <a:cs typeface="Titillium Web"/>
                <a:sym typeface="Titillium Web"/>
              </a:rPr>
              <a:t>Source: Property Shield 2025 Fraud Report</a:t>
            </a:r>
            <a:endParaRPr i="0" sz="9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49" name="Google Shape;49;p5"/>
          <p:cNvPicPr preferRelativeResize="0"/>
          <p:nvPr/>
        </p:nvPicPr>
        <p:blipFill rotWithShape="1">
          <a:blip r:embed="rId3">
            <a:alphaModFix/>
          </a:blip>
          <a:srcRect b="24998" l="47550" r="44767" t="0"/>
          <a:stretch/>
        </p:blipFill>
        <p:spPr>
          <a:xfrm>
            <a:off x="11688775" y="0"/>
            <a:ext cx="50322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5" title="property-shield-logo-long.png"/>
          <p:cNvPicPr preferRelativeResize="0"/>
          <p:nvPr/>
        </p:nvPicPr>
        <p:blipFill rotWithShape="1">
          <a:blip r:embed="rId4">
            <a:alphaModFix/>
          </a:blip>
          <a:srcRect b="0" l="5616" r="0" t="0"/>
          <a:stretch/>
        </p:blipFill>
        <p:spPr>
          <a:xfrm>
            <a:off x="502925" y="455800"/>
            <a:ext cx="1906360" cy="45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6"/>
          <p:cNvPicPr preferRelativeResize="0"/>
          <p:nvPr/>
        </p:nvPicPr>
        <p:blipFill rotWithShape="1">
          <a:blip r:embed="rId3">
            <a:alphaModFix/>
          </a:blip>
          <a:srcRect b="24998" l="47550" r="44767" t="0"/>
          <a:stretch/>
        </p:blipFill>
        <p:spPr>
          <a:xfrm>
            <a:off x="11688775" y="0"/>
            <a:ext cx="50322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 title="property-shield-logo-long.png"/>
          <p:cNvPicPr preferRelativeResize="0"/>
          <p:nvPr/>
        </p:nvPicPr>
        <p:blipFill rotWithShape="1">
          <a:blip r:embed="rId4">
            <a:alphaModFix/>
          </a:blip>
          <a:srcRect b="0" l="5616" r="0" t="0"/>
          <a:stretch/>
        </p:blipFill>
        <p:spPr>
          <a:xfrm>
            <a:off x="502925" y="455800"/>
            <a:ext cx="1906360" cy="4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6"/>
          <p:cNvSpPr/>
          <p:nvPr/>
        </p:nvSpPr>
        <p:spPr>
          <a:xfrm>
            <a:off x="502920" y="6355080"/>
            <a:ext cx="6400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97A8"/>
              </a:buClr>
              <a:buSzPts val="900"/>
              <a:buFont typeface="Calibri"/>
              <a:buNone/>
            </a:pPr>
            <a:r>
              <a:rPr i="0" lang="en-US" sz="900" u="none" cap="none" strike="noStrike">
                <a:solidFill>
                  <a:srgbClr val="8B97A8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propertyshield.co</a:t>
            </a:r>
            <a:endParaRPr i="0" sz="9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59" name="Google Shape;59;p6"/>
          <p:cNvSpPr txBox="1"/>
          <p:nvPr/>
        </p:nvSpPr>
        <p:spPr>
          <a:xfrm>
            <a:off x="7275122" y="4866783"/>
            <a:ext cx="2699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Of property listings have 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duplicate fraudulent listing*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6"/>
          <p:cNvSpPr txBox="1"/>
          <p:nvPr/>
        </p:nvSpPr>
        <p:spPr>
          <a:xfrm>
            <a:off x="7275143" y="5505829"/>
            <a:ext cx="34686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*Statistic is based on data from Property Shield current clients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6"/>
          <p:cNvSpPr txBox="1"/>
          <p:nvPr/>
        </p:nvSpPr>
        <p:spPr>
          <a:xfrm>
            <a:off x="7275133" y="3673626"/>
            <a:ext cx="3106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Titillium Web SemiBold"/>
              <a:buNone/>
            </a:pPr>
            <a:r>
              <a:rPr lang="en-US" sz="7200">
                <a:solidFill>
                  <a:srgbClr val="000000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1 in 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 txBox="1"/>
          <p:nvPr/>
        </p:nvSpPr>
        <p:spPr>
          <a:xfrm>
            <a:off x="448056" y="1721476"/>
            <a:ext cx="4632300" cy="3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n-US" sz="17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US REPORTED LOSSES DUE TO RENTAL FRAUD</a:t>
            </a:r>
            <a:endParaRPr b="1" sz="17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t/>
            </a:r>
            <a:endParaRPr b="1" sz="17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63" name="Google Shape;63;p6"/>
          <p:cNvCxnSpPr/>
          <p:nvPr/>
        </p:nvCxnSpPr>
        <p:spPr>
          <a:xfrm>
            <a:off x="571500" y="2169801"/>
            <a:ext cx="4241700" cy="0"/>
          </a:xfrm>
          <a:prstGeom prst="straightConnector1">
            <a:avLst/>
          </a:prstGeom>
          <a:noFill/>
          <a:ln cap="flat" cmpd="sng" w="9525">
            <a:solidFill>
              <a:srgbClr val="E9BD1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64" name="Google Shape;64;p6" title="CHAR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500" y="2305126"/>
            <a:ext cx="4048125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6"/>
          <p:cNvSpPr/>
          <p:nvPr/>
        </p:nvSpPr>
        <p:spPr>
          <a:xfrm>
            <a:off x="7097206" y="3833626"/>
            <a:ext cx="63600" cy="1826100"/>
          </a:xfrm>
          <a:prstGeom prst="rect">
            <a:avLst/>
          </a:prstGeom>
          <a:solidFill>
            <a:srgbClr val="E9BD1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66" name="Google Shape;66;p6"/>
          <p:cNvSpPr txBox="1"/>
          <p:nvPr/>
        </p:nvSpPr>
        <p:spPr>
          <a:xfrm>
            <a:off x="5546774" y="1721476"/>
            <a:ext cx="155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Titillium Web SemiBold"/>
              <a:buNone/>
            </a:pPr>
            <a:r>
              <a:rPr lang="en-US" sz="4200">
                <a:solidFill>
                  <a:srgbClr val="000000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60%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6"/>
          <p:cNvSpPr txBox="1"/>
          <p:nvPr/>
        </p:nvSpPr>
        <p:spPr>
          <a:xfrm>
            <a:off x="5517293" y="2274226"/>
            <a:ext cx="14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 …of respondents faced fraudulent rental listings online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 txBox="1"/>
          <p:nvPr/>
        </p:nvSpPr>
        <p:spPr>
          <a:xfrm>
            <a:off x="7389000" y="1754576"/>
            <a:ext cx="1278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Titillium Web SemiBold"/>
              <a:buNone/>
            </a:pPr>
            <a:r>
              <a:rPr lang="en-US" sz="4200">
                <a:solidFill>
                  <a:srgbClr val="000000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$16B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"/>
          <p:cNvSpPr txBox="1"/>
          <p:nvPr/>
        </p:nvSpPr>
        <p:spPr>
          <a:xfrm>
            <a:off x="7432750" y="2303051"/>
            <a:ext cx="1333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…estimated total yearly losses due to rental fraud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5379812" y="1804334"/>
            <a:ext cx="63600" cy="1022400"/>
          </a:xfrm>
          <a:prstGeom prst="rect">
            <a:avLst/>
          </a:prstGeom>
          <a:solidFill>
            <a:srgbClr val="E9BD1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7265812" y="1803593"/>
            <a:ext cx="63600" cy="1022400"/>
          </a:xfrm>
          <a:prstGeom prst="rect">
            <a:avLst/>
          </a:prstGeom>
          <a:solidFill>
            <a:srgbClr val="E9BD1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2" name="Google Shape;72;p6"/>
          <p:cNvSpPr txBox="1"/>
          <p:nvPr/>
        </p:nvSpPr>
        <p:spPr>
          <a:xfrm>
            <a:off x="9149585" y="1721297"/>
            <a:ext cx="1405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Titillium Web SemiBold"/>
              <a:buNone/>
            </a:pPr>
            <a:r>
              <a:rPr lang="en-US" sz="4200">
                <a:solidFill>
                  <a:srgbClr val="000000"/>
                </a:solidFill>
                <a:latin typeface="Titillium Web SemiBold"/>
                <a:ea typeface="Titillium Web SemiBold"/>
                <a:cs typeface="Titillium Web SemiBold"/>
                <a:sym typeface="Titillium Web SemiBold"/>
              </a:rPr>
              <a:t>19%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6"/>
          <p:cNvSpPr txBox="1"/>
          <p:nvPr/>
        </p:nvSpPr>
        <p:spPr>
          <a:xfrm>
            <a:off x="9193335" y="2269758"/>
            <a:ext cx="140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000000"/>
                </a:solidFill>
                <a:latin typeface="Titillium Web"/>
                <a:ea typeface="Titillium Web"/>
                <a:cs typeface="Titillium Web"/>
                <a:sym typeface="Titillium Web"/>
              </a:rPr>
              <a:t>…of losses were more than $5,000.</a:t>
            </a:r>
            <a:endParaRPr sz="1200">
              <a:solidFill>
                <a:srgbClr val="000000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9026397" y="1803414"/>
            <a:ext cx="63600" cy="1022400"/>
          </a:xfrm>
          <a:prstGeom prst="rect">
            <a:avLst/>
          </a:prstGeom>
          <a:solidFill>
            <a:srgbClr val="E9BD1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75" name="Google Shape;75;p6" title="Group 37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17301" y="4017901"/>
            <a:ext cx="1333800" cy="1457546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6"/>
          <p:cNvSpPr/>
          <p:nvPr/>
        </p:nvSpPr>
        <p:spPr>
          <a:xfrm>
            <a:off x="518095" y="1128684"/>
            <a:ext cx="11155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400"/>
              <a:buFont typeface="Arial Black"/>
              <a:buNone/>
            </a:pPr>
            <a:r>
              <a:rPr b="1" lang="en-US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PROBLEM</a:t>
            </a:r>
            <a:endParaRPr i="0" sz="14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7"/>
          <p:cNvPicPr preferRelativeResize="0"/>
          <p:nvPr/>
        </p:nvPicPr>
        <p:blipFill rotWithShape="1">
          <a:blip r:embed="rId3">
            <a:alphaModFix/>
          </a:blip>
          <a:srcRect b="24998" l="47550" r="44767" t="0"/>
          <a:stretch/>
        </p:blipFill>
        <p:spPr>
          <a:xfrm>
            <a:off x="11688775" y="0"/>
            <a:ext cx="50322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7" title="property-shield-logo-long.png"/>
          <p:cNvPicPr preferRelativeResize="0"/>
          <p:nvPr/>
        </p:nvPicPr>
        <p:blipFill rotWithShape="1">
          <a:blip r:embed="rId4">
            <a:alphaModFix/>
          </a:blip>
          <a:srcRect b="0" l="5616" r="0" t="0"/>
          <a:stretch/>
        </p:blipFill>
        <p:spPr>
          <a:xfrm>
            <a:off x="502925" y="455800"/>
            <a:ext cx="1906360" cy="4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7"/>
          <p:cNvSpPr/>
          <p:nvPr/>
        </p:nvSpPr>
        <p:spPr>
          <a:xfrm>
            <a:off x="502920" y="6355080"/>
            <a:ext cx="6400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B97A8"/>
              </a:buClr>
              <a:buSzPts val="900"/>
              <a:buFont typeface="Calibri"/>
              <a:buNone/>
            </a:pPr>
            <a:r>
              <a:rPr i="0" lang="en-US" sz="900" u="none" cap="none" strike="noStrike">
                <a:solidFill>
                  <a:srgbClr val="8B97A8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propertyshield.co</a:t>
            </a:r>
            <a:endParaRPr i="0" sz="9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85" name="Google Shape;85;p7"/>
          <p:cNvSpPr/>
          <p:nvPr/>
        </p:nvSpPr>
        <p:spPr>
          <a:xfrm>
            <a:off x="518095" y="1075734"/>
            <a:ext cx="111558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400"/>
              <a:buFont typeface="Arial Black"/>
              <a:buNone/>
            </a:pPr>
            <a:r>
              <a:rPr b="1" lang="en-US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OUR FRAUD  SOLUTION</a:t>
            </a:r>
            <a:endParaRPr i="0" sz="14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86" name="Google Shape;86;p7" title="Group 133.png"/>
          <p:cNvPicPr preferRelativeResize="0"/>
          <p:nvPr/>
        </p:nvPicPr>
        <p:blipFill rotWithShape="1">
          <a:blip r:embed="rId5">
            <a:alphaModFix/>
          </a:blip>
          <a:srcRect b="0" l="0" r="75689" t="0"/>
          <a:stretch/>
        </p:blipFill>
        <p:spPr>
          <a:xfrm>
            <a:off x="523675" y="1532200"/>
            <a:ext cx="2191276" cy="4799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7"/>
          <p:cNvGrpSpPr/>
          <p:nvPr/>
        </p:nvGrpSpPr>
        <p:grpSpPr>
          <a:xfrm>
            <a:off x="4149194" y="3623150"/>
            <a:ext cx="1906350" cy="1516401"/>
            <a:chOff x="4149194" y="3623150"/>
            <a:chExt cx="1906350" cy="1516401"/>
          </a:xfrm>
        </p:grpSpPr>
        <p:pic>
          <p:nvPicPr>
            <p:cNvPr id="88" name="Google Shape;88;p7" title="Group 137.png"/>
            <p:cNvPicPr preferRelativeResize="0"/>
            <p:nvPr/>
          </p:nvPicPr>
          <p:blipFill rotWithShape="1">
            <a:blip r:embed="rId6">
              <a:alphaModFix/>
            </a:blip>
            <a:srcRect b="0" l="0" r="72753" t="57307"/>
            <a:stretch/>
          </p:blipFill>
          <p:spPr>
            <a:xfrm>
              <a:off x="4149194" y="3623150"/>
              <a:ext cx="1906350" cy="15164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689291" y="3687545"/>
              <a:ext cx="763494" cy="76345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7"/>
          <p:cNvGrpSpPr/>
          <p:nvPr/>
        </p:nvGrpSpPr>
        <p:grpSpPr>
          <a:xfrm>
            <a:off x="2690724" y="3915602"/>
            <a:ext cx="1458300" cy="781210"/>
            <a:chOff x="2690724" y="3915602"/>
            <a:chExt cx="1458300" cy="781210"/>
          </a:xfrm>
        </p:grpSpPr>
        <p:cxnSp>
          <p:nvCxnSpPr>
            <p:cNvPr id="91" name="Google Shape;91;p7"/>
            <p:cNvCxnSpPr/>
            <p:nvPr/>
          </p:nvCxnSpPr>
          <p:spPr>
            <a:xfrm>
              <a:off x="2690724" y="3915602"/>
              <a:ext cx="756900" cy="0"/>
            </a:xfrm>
            <a:prstGeom prst="straightConnector1">
              <a:avLst/>
            </a:prstGeom>
            <a:noFill/>
            <a:ln cap="flat" cmpd="sng" w="9525">
              <a:solidFill>
                <a:srgbClr val="E9BD1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" name="Google Shape;92;p7"/>
            <p:cNvCxnSpPr/>
            <p:nvPr/>
          </p:nvCxnSpPr>
          <p:spPr>
            <a:xfrm flipH="1">
              <a:off x="3445524" y="3915602"/>
              <a:ext cx="2100" cy="697200"/>
            </a:xfrm>
            <a:prstGeom prst="straightConnector1">
              <a:avLst/>
            </a:prstGeom>
            <a:noFill/>
            <a:ln cap="flat" cmpd="sng" w="9525">
              <a:solidFill>
                <a:srgbClr val="E9BD1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" name="Google Shape;93;p7"/>
            <p:cNvCxnSpPr/>
            <p:nvPr/>
          </p:nvCxnSpPr>
          <p:spPr>
            <a:xfrm>
              <a:off x="3445524" y="4612802"/>
              <a:ext cx="703500" cy="0"/>
            </a:xfrm>
            <a:prstGeom prst="straightConnector1">
              <a:avLst/>
            </a:prstGeom>
            <a:noFill/>
            <a:ln cap="flat" cmpd="sng" w="9525">
              <a:solidFill>
                <a:srgbClr val="E9BD1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4" name="Google Shape;94;p7"/>
            <p:cNvSpPr/>
            <p:nvPr/>
          </p:nvSpPr>
          <p:spPr>
            <a:xfrm rot="-10793861">
              <a:off x="3362577" y="4126762"/>
              <a:ext cx="168000" cy="145200"/>
            </a:xfrm>
            <a:prstGeom prst="triangle">
              <a:avLst>
                <a:gd fmla="val 50000" name="adj"/>
              </a:avLst>
            </a:prstGeom>
            <a:solidFill>
              <a:srgbClr val="E9BD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 rot="5406139">
              <a:off x="3718640" y="4540212"/>
              <a:ext cx="168000" cy="145200"/>
            </a:xfrm>
            <a:prstGeom prst="triangle">
              <a:avLst>
                <a:gd fmla="val 50000" name="adj"/>
              </a:avLst>
            </a:prstGeom>
            <a:solidFill>
              <a:srgbClr val="E9BD1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Titillium Web"/>
                <a:ea typeface="Titillium Web"/>
                <a:cs typeface="Titillium Web"/>
                <a:sym typeface="Titillium Web"/>
              </a:endParaRPr>
            </a:p>
          </p:txBody>
        </p:sp>
      </p:grpSp>
      <p:pic>
        <p:nvPicPr>
          <p:cNvPr id="96" name="Google Shape;96;p7" title="Group 137.png"/>
          <p:cNvPicPr preferRelativeResize="0"/>
          <p:nvPr/>
        </p:nvPicPr>
        <p:blipFill rotWithShape="1">
          <a:blip r:embed="rId6">
            <a:alphaModFix/>
          </a:blip>
          <a:srcRect b="42349" l="10151" r="82656" t="38717"/>
          <a:stretch/>
        </p:blipFill>
        <p:spPr>
          <a:xfrm>
            <a:off x="4858492" y="2950672"/>
            <a:ext cx="503225" cy="672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7" title="Group 137.png"/>
          <p:cNvPicPr preferRelativeResize="0"/>
          <p:nvPr/>
        </p:nvPicPr>
        <p:blipFill rotWithShape="1">
          <a:blip r:embed="rId6">
            <a:alphaModFix/>
          </a:blip>
          <a:srcRect b="60352" l="3505" r="77224" t="-2684"/>
          <a:stretch/>
        </p:blipFill>
        <p:spPr>
          <a:xfrm>
            <a:off x="4396888" y="1487313"/>
            <a:ext cx="1348300" cy="150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7" title="Group 137.png"/>
          <p:cNvPicPr preferRelativeResize="0"/>
          <p:nvPr/>
        </p:nvPicPr>
        <p:blipFill rotWithShape="1">
          <a:blip r:embed="rId6">
            <a:alphaModFix/>
          </a:blip>
          <a:srcRect b="7328" l="41691" r="43147" t="52801"/>
          <a:stretch/>
        </p:blipFill>
        <p:spPr>
          <a:xfrm>
            <a:off x="7039750" y="3728808"/>
            <a:ext cx="1060850" cy="141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7" title="Group 137.png"/>
          <p:cNvPicPr preferRelativeResize="0"/>
          <p:nvPr/>
        </p:nvPicPr>
        <p:blipFill rotWithShape="1">
          <a:blip r:embed="rId6">
            <a:alphaModFix/>
          </a:blip>
          <a:srcRect b="60953" l="72754" r="6403" t="0"/>
          <a:stretch/>
        </p:blipFill>
        <p:spPr>
          <a:xfrm>
            <a:off x="9202456" y="1611694"/>
            <a:ext cx="1458299" cy="138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7" title="Group 137.png"/>
          <p:cNvPicPr preferRelativeResize="0"/>
          <p:nvPr/>
        </p:nvPicPr>
        <p:blipFill rotWithShape="1">
          <a:blip r:embed="rId6">
            <a:alphaModFix/>
          </a:blip>
          <a:srcRect b="0" l="68681" r="0" t="67394"/>
          <a:stretch/>
        </p:blipFill>
        <p:spPr>
          <a:xfrm>
            <a:off x="8891675" y="4050083"/>
            <a:ext cx="2191274" cy="1158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7" title="Group 137.png"/>
          <p:cNvPicPr preferRelativeResize="0"/>
          <p:nvPr/>
        </p:nvPicPr>
        <p:blipFill rotWithShape="1">
          <a:blip r:embed="rId6">
            <a:alphaModFix/>
          </a:blip>
          <a:srcRect b="7276" l="27105" r="58947" t="78507"/>
          <a:stretch/>
        </p:blipFill>
        <p:spPr>
          <a:xfrm>
            <a:off x="6055725" y="4259106"/>
            <a:ext cx="975826" cy="50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7" title="Group 137.png"/>
          <p:cNvPicPr preferRelativeResize="0"/>
          <p:nvPr/>
        </p:nvPicPr>
        <p:blipFill rotWithShape="1">
          <a:blip r:embed="rId6">
            <a:alphaModFix/>
          </a:blip>
          <a:srcRect b="9849" l="57454" r="31633" t="71218"/>
          <a:stretch/>
        </p:blipFill>
        <p:spPr>
          <a:xfrm>
            <a:off x="8128025" y="3973504"/>
            <a:ext cx="763476" cy="67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7" title="Group 137.png"/>
          <p:cNvPicPr preferRelativeResize="0"/>
          <p:nvPr/>
        </p:nvPicPr>
        <p:blipFill rotWithShape="1">
          <a:blip r:embed="rId6">
            <a:alphaModFix/>
          </a:blip>
          <a:srcRect b="32439" l="77930" r="12549" t="36809"/>
          <a:stretch/>
        </p:blipFill>
        <p:spPr>
          <a:xfrm rot="10800000">
            <a:off x="9631011" y="3074080"/>
            <a:ext cx="666150" cy="109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3763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/>
          <p:nvPr/>
        </p:nvSpPr>
        <p:spPr>
          <a:xfrm>
            <a:off x="502920" y="933714"/>
            <a:ext cx="548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300"/>
              <a:buFont typeface="Arial Black"/>
              <a:buNone/>
            </a:pPr>
            <a:r>
              <a:rPr b="1" lang="en-US" sz="1300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INDUSTRY RESPONSE</a:t>
            </a:r>
            <a:endParaRPr i="0" sz="13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502857" y="1357482"/>
            <a:ext cx="11155800" cy="219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00"/>
              <a:buFont typeface="Arial Black"/>
              <a:buNone/>
            </a:pPr>
            <a:r>
              <a:rPr b="1" lang="en-US" sz="5600">
                <a:solidFill>
                  <a:srgbClr val="FFFFFF"/>
                </a:solidFill>
                <a:latin typeface="Titillium Web"/>
                <a:ea typeface="Titillium Web"/>
                <a:cs typeface="Titillium Web"/>
                <a:sym typeface="Titillium Web"/>
              </a:rPr>
              <a:t>Fraud is an industry problem.</a:t>
            </a:r>
            <a:endParaRPr b="1" sz="5600">
              <a:solidFill>
                <a:srgbClr val="FFFFFF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1" name="Google Shape;111;p8"/>
          <p:cNvSpPr/>
          <p:nvPr/>
        </p:nvSpPr>
        <p:spPr>
          <a:xfrm>
            <a:off x="415370" y="3279582"/>
            <a:ext cx="111558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5600"/>
              <a:buFont typeface="Arial Black"/>
              <a:buNone/>
            </a:pPr>
            <a:r>
              <a:rPr b="1" lang="en-US" sz="5600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fix is an industry response.</a:t>
            </a:r>
            <a:endParaRPr b="1" sz="5600">
              <a:solidFill>
                <a:srgbClr val="E9BD1E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502920" y="4980057"/>
            <a:ext cx="1097400" cy="54900"/>
          </a:xfrm>
          <a:prstGeom prst="rect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502920" y="5117217"/>
            <a:ext cx="11155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3EC"/>
              </a:buClr>
              <a:buSzPts val="2200"/>
              <a:buFont typeface="Calibri"/>
              <a:buNone/>
            </a:pPr>
            <a:r>
              <a:rPr i="1" lang="en-US" sz="2200">
                <a:solidFill>
                  <a:srgbClr val="DDE3EC"/>
                </a:solidFill>
                <a:latin typeface="Titillium Web"/>
                <a:ea typeface="Titillium Web"/>
                <a:cs typeface="Titillium Web"/>
                <a:sym typeface="Titillium Web"/>
              </a:rPr>
              <a:t>Let’s build it </a:t>
            </a:r>
            <a:r>
              <a:rPr i="1" lang="en-US" sz="2200">
                <a:solidFill>
                  <a:srgbClr val="DDE3EC"/>
                </a:solidFill>
                <a:latin typeface="Titillium Web"/>
                <a:ea typeface="Titillium Web"/>
                <a:cs typeface="Titillium Web"/>
                <a:sym typeface="Titillium Web"/>
              </a:rPr>
              <a:t>together</a:t>
            </a:r>
            <a:r>
              <a:rPr i="1" lang="en-US" sz="2200">
                <a:solidFill>
                  <a:srgbClr val="DDE3EC"/>
                </a:solidFill>
                <a:latin typeface="Titillium Web"/>
                <a:ea typeface="Titillium Web"/>
                <a:cs typeface="Titillium Web"/>
                <a:sym typeface="Titillium Web"/>
              </a:rPr>
              <a:t>!</a:t>
            </a:r>
            <a:endParaRPr i="0" sz="2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14" name="Google Shape;114;p8"/>
          <p:cNvPicPr preferRelativeResize="0"/>
          <p:nvPr/>
        </p:nvPicPr>
        <p:blipFill rotWithShape="1">
          <a:blip r:embed="rId3">
            <a:alphaModFix/>
          </a:blip>
          <a:srcRect b="24998" l="47550" r="44767" t="0"/>
          <a:stretch/>
        </p:blipFill>
        <p:spPr>
          <a:xfrm>
            <a:off x="11658600" y="0"/>
            <a:ext cx="49053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/sessions/magical-wonderful-albattani/mnt/outputs/logo-banner.png" id="115" name="Google Shape;115;p8"/>
          <p:cNvPicPr preferRelativeResize="0"/>
          <p:nvPr/>
        </p:nvPicPr>
        <p:blipFill rotWithShape="1">
          <a:blip r:embed="rId4">
            <a:alphaModFix/>
          </a:blip>
          <a:srcRect b="0" l="5820" r="0" t="0"/>
          <a:stretch/>
        </p:blipFill>
        <p:spPr>
          <a:xfrm>
            <a:off x="502925" y="5842425"/>
            <a:ext cx="3014226" cy="73152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8"/>
          <p:cNvSpPr/>
          <p:nvPr/>
        </p:nvSpPr>
        <p:spPr>
          <a:xfrm>
            <a:off x="7376695" y="5933995"/>
            <a:ext cx="4069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propertyshield.co</a:t>
            </a:r>
            <a:endParaRPr i="0" sz="16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7376695" y="6299755"/>
            <a:ext cx="4069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DDE3EC"/>
              </a:buClr>
              <a:buSzPts val="1200"/>
              <a:buFont typeface="Calibri"/>
              <a:buNone/>
            </a:pPr>
            <a:r>
              <a:rPr i="1" lang="en-US" sz="1200" u="none" cap="none" strike="noStrike">
                <a:solidFill>
                  <a:srgbClr val="DDE3EC"/>
                </a:solidFill>
                <a:latin typeface="Titillium Web"/>
                <a:ea typeface="Titillium Web"/>
                <a:cs typeface="Titillium Web"/>
                <a:sym typeface="Titillium Web"/>
              </a:rPr>
              <a:t>Find me at AIM - let's talk.</a:t>
            </a:r>
            <a:endParaRPr i="0" sz="1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"/>
          <p:cNvSpPr/>
          <p:nvPr/>
        </p:nvSpPr>
        <p:spPr>
          <a:xfrm>
            <a:off x="521063" y="890130"/>
            <a:ext cx="7315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100"/>
              <a:buFont typeface="Arial Black"/>
              <a:buNone/>
            </a:pPr>
            <a:r>
              <a:rPr b="1" i="0" lang="en-US" sz="1100" u="none" cap="none" strike="noStrike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WHAT'S NEXT  ·  COMING SOON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4" name="Google Shape;124;p9"/>
          <p:cNvSpPr/>
          <p:nvPr/>
        </p:nvSpPr>
        <p:spPr>
          <a:xfrm>
            <a:off x="518095" y="1082384"/>
            <a:ext cx="11155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600"/>
              <a:buFont typeface="Arial Black"/>
              <a:buNone/>
            </a:pPr>
            <a:r>
              <a:rPr b="1" i="0" lang="en-US" sz="2600" u="none" cap="none" strike="noStrike">
                <a:solidFill>
                  <a:srgbClr val="111111"/>
                </a:solidFill>
                <a:latin typeface="Titillium Web"/>
                <a:ea typeface="Titillium Web"/>
                <a:cs typeface="Titillium Web"/>
                <a:sym typeface="Titillium Web"/>
              </a:rPr>
              <a:t>Introducing FAN — the Fraud Alert Network.</a:t>
            </a:r>
            <a:endParaRPr b="1" i="0" sz="26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5" name="Google Shape;125;p9"/>
          <p:cNvSpPr/>
          <p:nvPr/>
        </p:nvSpPr>
        <p:spPr>
          <a:xfrm>
            <a:off x="502920" y="1531784"/>
            <a:ext cx="111558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673"/>
              </a:buClr>
              <a:buSzPts val="1400"/>
              <a:buFont typeface="Calibri"/>
              <a:buNone/>
            </a:pPr>
            <a:r>
              <a:rPr i="1" lang="en-US" sz="13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An industry intelligence layer </a:t>
            </a:r>
            <a:r>
              <a:rPr i="1" lang="en-US" sz="1300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across all of residential real estate</a:t>
            </a:r>
            <a:r>
              <a:rPr i="1" lang="en-US" sz="13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 — modeled after </a:t>
            </a:r>
            <a:r>
              <a:rPr i="1" lang="en-US" sz="1300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the banking (Verafin) and insurance (LexisNexis)</a:t>
            </a:r>
            <a:r>
              <a:rPr i="1" lang="en-US" sz="13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 shared fraud databases.</a:t>
            </a:r>
            <a:endParaRPr i="0" sz="13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6" name="Google Shape;126;p9"/>
          <p:cNvSpPr/>
          <p:nvPr/>
        </p:nvSpPr>
        <p:spPr>
          <a:xfrm>
            <a:off x="502920" y="2008777"/>
            <a:ext cx="91500" cy="384000"/>
          </a:xfrm>
          <a:prstGeom prst="rect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7" name="Google Shape;127;p9"/>
          <p:cNvSpPr/>
          <p:nvPr/>
        </p:nvSpPr>
        <p:spPr>
          <a:xfrm>
            <a:off x="777250" y="2008782"/>
            <a:ext cx="4746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600"/>
              <a:buFont typeface="Arial Black"/>
              <a:buNone/>
            </a:pPr>
            <a:r>
              <a:rPr b="1" i="0" lang="en-US" sz="1600" u="none" cap="none" strike="noStrike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rPr>
              <a:t>93%</a:t>
            </a:r>
            <a:r>
              <a:rPr b="1" i="0" lang="en-US" sz="16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i="0" lang="en-US" sz="13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of MFR operators experienced rental applicant fraud in 2024.   </a:t>
            </a:r>
            <a:endParaRPr i="0" sz="16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28" name="Google Shape;128;p9"/>
          <p:cNvSpPr/>
          <p:nvPr/>
        </p:nvSpPr>
        <p:spPr>
          <a:xfrm>
            <a:off x="9465818" y="2130936"/>
            <a:ext cx="12924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673"/>
              </a:buClr>
              <a:buSzPts val="900"/>
              <a:buFont typeface="Calibri"/>
              <a:buNone/>
            </a:pPr>
            <a:r>
              <a:rPr i="1" lang="en-US" sz="9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Source: NMHC, 2024</a:t>
            </a:r>
            <a:endParaRPr i="0" sz="9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29" name="Google Shape;129;p9"/>
          <p:cNvCxnSpPr/>
          <p:nvPr/>
        </p:nvCxnSpPr>
        <p:spPr>
          <a:xfrm>
            <a:off x="3946594" y="3926064"/>
            <a:ext cx="239100" cy="0"/>
          </a:xfrm>
          <a:prstGeom prst="straightConnector1">
            <a:avLst/>
          </a:prstGeom>
          <a:noFill/>
          <a:ln cap="flat" cmpd="sng" w="38100">
            <a:solidFill>
              <a:srgbClr val="E9BD1E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0" name="Google Shape;130;p9"/>
          <p:cNvCxnSpPr/>
          <p:nvPr/>
        </p:nvCxnSpPr>
        <p:spPr>
          <a:xfrm>
            <a:off x="7664694" y="3926064"/>
            <a:ext cx="239100" cy="0"/>
          </a:xfrm>
          <a:prstGeom prst="straightConnector1">
            <a:avLst/>
          </a:prstGeom>
          <a:noFill/>
          <a:ln cap="flat" cmpd="sng" w="38100">
            <a:solidFill>
              <a:srgbClr val="E9BD1E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1" name="Google Shape;131;p9"/>
          <p:cNvSpPr/>
          <p:nvPr/>
        </p:nvSpPr>
        <p:spPr>
          <a:xfrm>
            <a:off x="502925" y="2535162"/>
            <a:ext cx="3408300" cy="2781900"/>
          </a:xfrm>
          <a:prstGeom prst="rect">
            <a:avLst/>
          </a:prstGeom>
          <a:solidFill>
            <a:srgbClr val="F7F8FA"/>
          </a:solidFill>
          <a:ln cap="flat" cmpd="sng" w="9525">
            <a:solidFill>
              <a:srgbClr val="E2E5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78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2" name="Google Shape;132;p9"/>
          <p:cNvSpPr/>
          <p:nvPr/>
        </p:nvSpPr>
        <p:spPr>
          <a:xfrm>
            <a:off x="502925" y="2535162"/>
            <a:ext cx="3408300" cy="88500"/>
          </a:xfrm>
          <a:prstGeom prst="rect">
            <a:avLst/>
          </a:prstGeom>
          <a:solidFill>
            <a:srgbClr val="2878D2"/>
          </a:solidFill>
          <a:ln cap="flat" cmpd="sng" w="12700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68504" y="2755940"/>
            <a:ext cx="708000" cy="4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2600"/>
              <a:buFont typeface="Arial Black"/>
              <a:buNone/>
            </a:pPr>
            <a:r>
              <a:rPr b="1" i="0" lang="en-US" sz="26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01</a:t>
            </a:r>
            <a:endParaRPr i="0" sz="26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4" name="Google Shape;134;p9"/>
          <p:cNvSpPr/>
          <p:nvPr/>
        </p:nvSpPr>
        <p:spPr>
          <a:xfrm>
            <a:off x="768504" y="3285807"/>
            <a:ext cx="28770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Arial Black"/>
              <a:buNone/>
            </a:pPr>
            <a:r>
              <a:rPr b="1" i="0" lang="en-US" sz="1400" u="none" cap="none" strike="noStrike">
                <a:solidFill>
                  <a:srgbClr val="111111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CONTRIBUTE</a:t>
            </a:r>
            <a:endParaRPr i="0" sz="14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5" name="Google Shape;135;p9"/>
          <p:cNvSpPr/>
          <p:nvPr/>
        </p:nvSpPr>
        <p:spPr>
          <a:xfrm>
            <a:off x="768504" y="3639052"/>
            <a:ext cx="28770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673"/>
              </a:buClr>
              <a:buSzPts val="1100"/>
              <a:buFont typeface="Calibri"/>
              <a:buNone/>
            </a:pPr>
            <a:r>
              <a:rPr i="0" lang="en-US" sz="12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Members contribute confirmed fraud incidents from their own rental experience.</a:t>
            </a:r>
            <a:endParaRPr i="0" sz="1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6" name="Google Shape;136;p9"/>
          <p:cNvSpPr/>
          <p:nvPr/>
        </p:nvSpPr>
        <p:spPr>
          <a:xfrm>
            <a:off x="768504" y="4257231"/>
            <a:ext cx="28770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900"/>
              <a:buFont typeface="Arial Black"/>
              <a:buNone/>
            </a:pPr>
            <a:r>
              <a:rPr b="1" i="0" lang="en-US" sz="10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WHAT GETS CONTRIBUTED</a:t>
            </a:r>
            <a:endParaRPr i="0" sz="10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7" name="Google Shape;137;p9"/>
          <p:cNvSpPr/>
          <p:nvPr/>
        </p:nvSpPr>
        <p:spPr>
          <a:xfrm>
            <a:off x="768504" y="4495671"/>
            <a:ext cx="1371900" cy="238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768504" y="4495671"/>
            <a:ext cx="13719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Identity hashes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2229186" y="4495671"/>
            <a:ext cx="1371900" cy="238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2229186" y="4495671"/>
            <a:ext cx="13719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Device + IP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768504" y="4778267"/>
            <a:ext cx="1371900" cy="238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2" name="Google Shape;142;p9"/>
          <p:cNvSpPr/>
          <p:nvPr/>
        </p:nvSpPr>
        <p:spPr>
          <a:xfrm>
            <a:off x="768504" y="4778267"/>
            <a:ext cx="13719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Contact signals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2229186" y="4778267"/>
            <a:ext cx="1371900" cy="238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2229186" y="4778267"/>
            <a:ext cx="13719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Document forensics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4221025" y="2535162"/>
            <a:ext cx="3408300" cy="27819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78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9"/>
          <p:cNvSpPr/>
          <p:nvPr/>
        </p:nvSpPr>
        <p:spPr>
          <a:xfrm>
            <a:off x="4221025" y="2535162"/>
            <a:ext cx="3408300" cy="88500"/>
          </a:xfrm>
          <a:prstGeom prst="rect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9"/>
          <p:cNvSpPr/>
          <p:nvPr/>
        </p:nvSpPr>
        <p:spPr>
          <a:xfrm>
            <a:off x="4486604" y="2755940"/>
            <a:ext cx="708000" cy="4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2600"/>
              <a:buFont typeface="Arial Black"/>
              <a:buNone/>
            </a:pPr>
            <a:r>
              <a:rPr b="1" i="0" lang="en-US" sz="2600" u="none" cap="none" strike="noStrike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02</a:t>
            </a:r>
            <a:endParaRPr i="0" sz="26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4486604" y="3285807"/>
            <a:ext cx="28770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Black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DETECT</a:t>
            </a:r>
            <a:endParaRPr i="0" sz="14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9" name="Google Shape;149;p9"/>
          <p:cNvSpPr/>
          <p:nvPr/>
        </p:nvSpPr>
        <p:spPr>
          <a:xfrm>
            <a:off x="4486604" y="3639052"/>
            <a:ext cx="2877000" cy="61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DDE3EC"/>
              </a:buClr>
              <a:buSzPts val="1100"/>
              <a:buFont typeface="Calibri"/>
              <a:buNone/>
            </a:pPr>
            <a:r>
              <a:rPr i="0" lang="en-US" sz="12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FAN matches each new applicant against the network's collective fraud history.</a:t>
            </a:r>
            <a:endParaRPr i="0" sz="1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0" name="Google Shape;150;p9"/>
          <p:cNvSpPr/>
          <p:nvPr/>
        </p:nvSpPr>
        <p:spPr>
          <a:xfrm>
            <a:off x="4486604" y="4257231"/>
            <a:ext cx="2877000" cy="22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900"/>
              <a:buFont typeface="Arial Black"/>
              <a:buNone/>
            </a:pPr>
            <a:r>
              <a:rPr b="1" i="0" lang="en-US" sz="1000" u="none" cap="none" strike="noStrike">
                <a:solidFill>
                  <a:srgbClr val="E9BD1E"/>
                </a:solidFill>
                <a:latin typeface="Titillium Web"/>
                <a:ea typeface="Titillium Web"/>
                <a:cs typeface="Titillium Web"/>
                <a:sym typeface="Titillium Web"/>
              </a:rPr>
              <a:t>FLAGS RETURNED</a:t>
            </a:r>
            <a:endParaRPr i="0" sz="10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1" name="Google Shape;151;p9"/>
          <p:cNvSpPr/>
          <p:nvPr/>
        </p:nvSpPr>
        <p:spPr>
          <a:xfrm>
            <a:off x="4486604" y="4548658"/>
            <a:ext cx="79500" cy="79500"/>
          </a:xfrm>
          <a:prstGeom prst="ellipse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9"/>
          <p:cNvSpPr/>
          <p:nvPr/>
        </p:nvSpPr>
        <p:spPr>
          <a:xfrm>
            <a:off x="4663656" y="4495671"/>
            <a:ext cx="2700000" cy="1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Third-party fraud</a:t>
            </a:r>
            <a:endParaRPr i="0" sz="1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3" name="Google Shape;153;p9"/>
          <p:cNvSpPr/>
          <p:nvPr/>
        </p:nvSpPr>
        <p:spPr>
          <a:xfrm>
            <a:off x="4486604" y="4734111"/>
            <a:ext cx="79500" cy="79500"/>
          </a:xfrm>
          <a:prstGeom prst="ellipse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9"/>
          <p:cNvSpPr/>
          <p:nvPr/>
        </p:nvSpPr>
        <p:spPr>
          <a:xfrm>
            <a:off x="4663656" y="4681125"/>
            <a:ext cx="2700000" cy="1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First-party fraud</a:t>
            </a:r>
            <a:endParaRPr i="0" sz="1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4486604" y="4919565"/>
            <a:ext cx="79500" cy="79500"/>
          </a:xfrm>
          <a:prstGeom prst="ellipse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9"/>
          <p:cNvSpPr/>
          <p:nvPr/>
        </p:nvSpPr>
        <p:spPr>
          <a:xfrm>
            <a:off x="4663656" y="4866578"/>
            <a:ext cx="2700000" cy="1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Synthetic identity</a:t>
            </a:r>
            <a:endParaRPr i="0" sz="1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7939125" y="2535162"/>
            <a:ext cx="3408300" cy="2781900"/>
          </a:xfrm>
          <a:prstGeom prst="rect">
            <a:avLst/>
          </a:prstGeom>
          <a:solidFill>
            <a:srgbClr val="F7F8FA"/>
          </a:solidFill>
          <a:ln cap="flat" cmpd="sng" w="9525">
            <a:solidFill>
              <a:srgbClr val="E2E5EA"/>
            </a:solidFill>
            <a:prstDash val="solid"/>
            <a:round/>
            <a:headEnd len="sm" w="sm" type="none"/>
            <a:tailEnd len="sm" w="sm" type="none"/>
          </a:ln>
          <a:effectLst>
            <a:outerShdw blurRad="101600" rotWithShape="0" algn="bl" dir="5400000" dist="25400">
              <a:srgbClr val="000000">
                <a:alpha val="784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9"/>
          <p:cNvSpPr/>
          <p:nvPr/>
        </p:nvSpPr>
        <p:spPr>
          <a:xfrm>
            <a:off x="7939125" y="2535162"/>
            <a:ext cx="3408300" cy="88500"/>
          </a:xfrm>
          <a:prstGeom prst="rect">
            <a:avLst/>
          </a:prstGeom>
          <a:solidFill>
            <a:srgbClr val="2878D2"/>
          </a:solidFill>
          <a:ln cap="flat" cmpd="sng" w="12700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"/>
          <p:cNvSpPr/>
          <p:nvPr/>
        </p:nvSpPr>
        <p:spPr>
          <a:xfrm>
            <a:off x="8204704" y="2755940"/>
            <a:ext cx="708000" cy="4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2600"/>
              <a:buFont typeface="Arial Black"/>
              <a:buNone/>
            </a:pPr>
            <a:r>
              <a:rPr b="1" i="0" lang="en-US" sz="26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03</a:t>
            </a:r>
            <a:endParaRPr i="0" sz="26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8204704" y="3285807"/>
            <a:ext cx="2877000" cy="35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Arial Black"/>
              <a:buNone/>
            </a:pPr>
            <a:r>
              <a:rPr b="1" i="0" lang="en-US" sz="1500" u="none" cap="none" strike="noStrike">
                <a:solidFill>
                  <a:srgbClr val="111111"/>
                </a:solidFill>
                <a:latin typeface="Titillium Web"/>
                <a:ea typeface="Titillium Web"/>
                <a:cs typeface="Titillium Web"/>
                <a:sym typeface="Titillium Web"/>
              </a:rPr>
              <a:t>LEARN</a:t>
            </a:r>
            <a:endParaRPr i="0" sz="15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8204704" y="3639052"/>
            <a:ext cx="2877000" cy="4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673"/>
              </a:buClr>
              <a:buSzPts val="1100"/>
              <a:buFont typeface="Calibri"/>
              <a:buNone/>
            </a:pPr>
            <a:r>
              <a:rPr i="0" lang="en-US" sz="12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Members investigate. Outcomes refine the network for everyone.</a:t>
            </a:r>
            <a:endParaRPr i="0" sz="12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2" name="Google Shape;162;p9"/>
          <p:cNvSpPr/>
          <p:nvPr/>
        </p:nvSpPr>
        <p:spPr>
          <a:xfrm>
            <a:off x="8204704" y="4142426"/>
            <a:ext cx="28770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900"/>
              <a:buFont typeface="Arial Black"/>
              <a:buNone/>
            </a:pPr>
            <a:r>
              <a:rPr b="1" i="0" lang="en-US" sz="10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OUTCOMES FED BACK</a:t>
            </a:r>
            <a:endParaRPr i="0" sz="10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3" name="Google Shape;163;p9"/>
          <p:cNvSpPr/>
          <p:nvPr/>
        </p:nvSpPr>
        <p:spPr>
          <a:xfrm>
            <a:off x="8204704" y="4372035"/>
            <a:ext cx="1371900" cy="212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9"/>
          <p:cNvSpPr/>
          <p:nvPr/>
        </p:nvSpPr>
        <p:spPr>
          <a:xfrm>
            <a:off x="8204704" y="4372035"/>
            <a:ext cx="1371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Clear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9665386" y="4372035"/>
            <a:ext cx="1371900" cy="212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"/>
          <p:cNvSpPr/>
          <p:nvPr/>
        </p:nvSpPr>
        <p:spPr>
          <a:xfrm>
            <a:off x="9665386" y="4372035"/>
            <a:ext cx="1371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Under inv.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8204704" y="4619307"/>
            <a:ext cx="1371900" cy="212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"/>
          <p:cNvSpPr/>
          <p:nvPr/>
        </p:nvSpPr>
        <p:spPr>
          <a:xfrm>
            <a:off x="8204704" y="4619307"/>
            <a:ext cx="1371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Suspect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69" name="Google Shape;169;p9"/>
          <p:cNvSpPr/>
          <p:nvPr/>
        </p:nvSpPr>
        <p:spPr>
          <a:xfrm>
            <a:off x="9665386" y="4619307"/>
            <a:ext cx="1371900" cy="212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"/>
          <p:cNvSpPr/>
          <p:nvPr/>
        </p:nvSpPr>
        <p:spPr>
          <a:xfrm>
            <a:off x="9665386" y="4619307"/>
            <a:ext cx="1371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Fraud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8780124" y="4866578"/>
            <a:ext cx="1726500" cy="212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2878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"/>
          <p:cNvSpPr/>
          <p:nvPr/>
        </p:nvSpPr>
        <p:spPr>
          <a:xfrm>
            <a:off x="8780124" y="4866578"/>
            <a:ext cx="17265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878D2"/>
              </a:buClr>
              <a:buSzPts val="1000"/>
              <a:buFont typeface="Calibri"/>
              <a:buNone/>
            </a:pPr>
            <a:r>
              <a:rPr b="1" i="0" lang="en-US" sz="1100" u="none" cap="none" strike="noStrike">
                <a:solidFill>
                  <a:srgbClr val="2878D2"/>
                </a:solidFill>
                <a:latin typeface="Titillium Web"/>
                <a:ea typeface="Titillium Web"/>
                <a:cs typeface="Titillium Web"/>
                <a:sym typeface="Titillium Web"/>
              </a:rPr>
              <a:t>Victim of fraud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cxnSp>
        <p:nvCxnSpPr>
          <p:cNvPr id="173" name="Google Shape;173;p9"/>
          <p:cNvCxnSpPr/>
          <p:nvPr/>
        </p:nvCxnSpPr>
        <p:spPr>
          <a:xfrm>
            <a:off x="10993279" y="5316966"/>
            <a:ext cx="0" cy="220800"/>
          </a:xfrm>
          <a:prstGeom prst="straightConnector1">
            <a:avLst/>
          </a:prstGeom>
          <a:noFill/>
          <a:ln cap="flat" cmpd="sng" w="31750">
            <a:solidFill>
              <a:srgbClr val="E9BD1E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74" name="Google Shape;174;p9"/>
          <p:cNvCxnSpPr/>
          <p:nvPr/>
        </p:nvCxnSpPr>
        <p:spPr>
          <a:xfrm>
            <a:off x="857030" y="5524618"/>
            <a:ext cx="10136400" cy="0"/>
          </a:xfrm>
          <a:prstGeom prst="straightConnector1">
            <a:avLst/>
          </a:prstGeom>
          <a:noFill/>
          <a:ln cap="flat" cmpd="sng" w="31750">
            <a:solidFill>
              <a:srgbClr val="E9BD1E"/>
            </a:solidFill>
            <a:prstDash val="dash"/>
            <a:round/>
            <a:headEnd len="med" w="med" type="triangle"/>
            <a:tailEnd len="sm" w="sm" type="none"/>
          </a:ln>
        </p:spPr>
      </p:cxnSp>
      <p:cxnSp>
        <p:nvCxnSpPr>
          <p:cNvPr id="175" name="Google Shape;175;p9"/>
          <p:cNvCxnSpPr/>
          <p:nvPr/>
        </p:nvCxnSpPr>
        <p:spPr>
          <a:xfrm rot="10800000">
            <a:off x="857030" y="5316944"/>
            <a:ext cx="0" cy="220800"/>
          </a:xfrm>
          <a:prstGeom prst="straightConnector1">
            <a:avLst/>
          </a:prstGeom>
          <a:noFill/>
          <a:ln cap="flat" cmpd="sng" w="31750">
            <a:solidFill>
              <a:srgbClr val="E9BD1E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76" name="Google Shape;176;p9"/>
          <p:cNvSpPr/>
          <p:nvPr/>
        </p:nvSpPr>
        <p:spPr>
          <a:xfrm>
            <a:off x="3911246" y="5405267"/>
            <a:ext cx="3954300" cy="26490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9"/>
          <p:cNvSpPr/>
          <p:nvPr/>
        </p:nvSpPr>
        <p:spPr>
          <a:xfrm>
            <a:off x="4151150" y="5378549"/>
            <a:ext cx="3504000" cy="31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9BD1E"/>
              </a:buClr>
              <a:buSzPts val="1000"/>
              <a:buFont typeface="Arial Black"/>
              <a:buNone/>
            </a:pPr>
            <a:r>
              <a:rPr b="1" i="0" lang="en-US" u="none" cap="none" strike="noStrike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rPr>
              <a:t>EVERY OUTCOME TEACHES THE NETWORK</a:t>
            </a:r>
            <a:endParaRPr b="1" i="0" u="none" cap="none" strike="noStrike">
              <a:solidFill>
                <a:schemeClr val="accent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502925" y="5814649"/>
            <a:ext cx="10826700" cy="502800"/>
          </a:xfrm>
          <a:prstGeom prst="rect">
            <a:avLst/>
          </a:prstGeom>
          <a:solidFill>
            <a:srgbClr val="F7F8FA"/>
          </a:solidFill>
          <a:ln cap="flat" cmpd="sng" w="9525">
            <a:solidFill>
              <a:srgbClr val="E2E5E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179" name="Google Shape;17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4240" y="5960953"/>
            <a:ext cx="194758" cy="201167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9"/>
          <p:cNvSpPr/>
          <p:nvPr/>
        </p:nvSpPr>
        <p:spPr>
          <a:xfrm>
            <a:off x="989819" y="5869513"/>
            <a:ext cx="30777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 Black"/>
              <a:buNone/>
            </a:pPr>
            <a:r>
              <a:rPr b="1" i="0" lang="en-US" sz="1100" u="none" cap="none" strike="noStrike">
                <a:solidFill>
                  <a:srgbClr val="111111"/>
                </a:solidFill>
                <a:latin typeface="Titillium Web"/>
                <a:ea typeface="Titillium Web"/>
                <a:cs typeface="Titillium Web"/>
                <a:sym typeface="Titillium Web"/>
              </a:rPr>
              <a:t>Human-in-the-loop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989819" y="6088969"/>
            <a:ext cx="3077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673"/>
              </a:buClr>
              <a:buSzPts val="1000"/>
              <a:buFont typeface="Calibri"/>
              <a:buNone/>
            </a:pPr>
            <a:r>
              <a:rPr i="1" lang="en-US" sz="10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FAN flags. You decide.</a:t>
            </a:r>
            <a:endParaRPr i="0" sz="10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descr="preencoded.png" id="182" name="Google Shape;18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33161" y="5960953"/>
            <a:ext cx="194758" cy="20116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9"/>
          <p:cNvSpPr/>
          <p:nvPr/>
        </p:nvSpPr>
        <p:spPr>
          <a:xfrm>
            <a:off x="4598740" y="5869513"/>
            <a:ext cx="30777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 Black"/>
              <a:buNone/>
            </a:pPr>
            <a:r>
              <a:rPr b="1" i="0" lang="en-US" sz="1100" u="none" cap="none" strike="noStrike">
                <a:solidFill>
                  <a:srgbClr val="111111"/>
                </a:solidFill>
                <a:latin typeface="Titillium Web"/>
                <a:ea typeface="Titillium Web"/>
                <a:cs typeface="Titillium Web"/>
                <a:sym typeface="Titillium Web"/>
              </a:rPr>
              <a:t>FCRA-compliant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4598740" y="6088969"/>
            <a:ext cx="3077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673"/>
              </a:buClr>
              <a:buSzPts val="1000"/>
              <a:buFont typeface="Calibri"/>
              <a:buNone/>
            </a:pPr>
            <a:r>
              <a:rPr i="1" lang="en-US" sz="10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Identity verification, not eligibility.</a:t>
            </a:r>
            <a:endParaRPr i="0" sz="10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descr="preencoded.png" id="185" name="Google Shape;18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42082" y="5960953"/>
            <a:ext cx="194758" cy="201167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9"/>
          <p:cNvSpPr/>
          <p:nvPr/>
        </p:nvSpPr>
        <p:spPr>
          <a:xfrm>
            <a:off x="8207660" y="5869513"/>
            <a:ext cx="3077700" cy="2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100"/>
              <a:buFont typeface="Arial Black"/>
              <a:buNone/>
            </a:pPr>
            <a:r>
              <a:rPr b="1" i="0" lang="en-US" sz="1100" u="none" cap="none" strike="noStrike">
                <a:solidFill>
                  <a:srgbClr val="11111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Privacy-by-design</a:t>
            </a:r>
            <a:endParaRPr i="0" sz="11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8207660" y="6088969"/>
            <a:ext cx="30777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673"/>
              </a:buClr>
              <a:buSzPts val="1000"/>
              <a:buFont typeface="Calibri"/>
              <a:buNone/>
            </a:pPr>
            <a:r>
              <a:rPr i="1" lang="en-US" sz="10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Hashing · tokenization · audit logs.</a:t>
            </a:r>
            <a:endParaRPr i="0" sz="10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502925" y="6510526"/>
            <a:ext cx="61968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06673"/>
              </a:buClr>
              <a:buSzPts val="900"/>
              <a:buFont typeface="Calibri"/>
              <a:buNone/>
            </a:pPr>
            <a:r>
              <a:rPr i="0" lang="en-US" sz="900" u="none" cap="none" strike="noStrike">
                <a:solidFill>
                  <a:srgbClr val="606673"/>
                </a:solidFill>
                <a:latin typeface="Titillium Web"/>
                <a:ea typeface="Titillium Web"/>
                <a:cs typeface="Titillium Web"/>
                <a:sym typeface="Titillium Web"/>
              </a:rPr>
              <a:t>Legal review: Hudson Cook, LLP</a:t>
            </a:r>
            <a:endParaRPr i="0" sz="9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89" name="Google Shape;189;p9" title="Group 1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9351" y="2747045"/>
            <a:ext cx="566132" cy="618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9" title="Group 16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95019" y="2747517"/>
            <a:ext cx="566568" cy="618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9" title="Group 17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6981" y="2773256"/>
            <a:ext cx="566568" cy="61873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9"/>
          <p:cNvSpPr/>
          <p:nvPr/>
        </p:nvSpPr>
        <p:spPr>
          <a:xfrm>
            <a:off x="5603638" y="2008790"/>
            <a:ext cx="91500" cy="384000"/>
          </a:xfrm>
          <a:prstGeom prst="rect">
            <a:avLst/>
          </a:prstGeom>
          <a:solidFill>
            <a:srgbClr val="E9BD1E"/>
          </a:solidFill>
          <a:ln cap="flat" cmpd="sng" w="12700">
            <a:solidFill>
              <a:srgbClr val="E9BD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93" name="Google Shape;193;p9"/>
          <p:cNvSpPr txBox="1"/>
          <p:nvPr/>
        </p:nvSpPr>
        <p:spPr>
          <a:xfrm>
            <a:off x="5686525" y="1985221"/>
            <a:ext cx="3954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1"/>
                </a:solidFill>
                <a:latin typeface="Titillium Web"/>
                <a:ea typeface="Titillium Web"/>
                <a:cs typeface="Titillium Web"/>
                <a:sym typeface="Titillium Web"/>
              </a:rPr>
              <a:t> 24%</a:t>
            </a:r>
            <a:r>
              <a:rPr b="1" lang="en-US" sz="16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 </a:t>
            </a:r>
            <a:r>
              <a:rPr lang="en-US" sz="1300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of evictions involved fraudulent applications.</a:t>
            </a:r>
            <a:endParaRPr sz="1600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pic>
        <p:nvPicPr>
          <p:cNvPr id="194" name="Google Shape;194;p9" title="Group 17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6981" y="2771135"/>
            <a:ext cx="566568" cy="618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9"/>
          <p:cNvPicPr preferRelativeResize="0"/>
          <p:nvPr/>
        </p:nvPicPr>
        <p:blipFill rotWithShape="1">
          <a:blip r:embed="rId7">
            <a:alphaModFix/>
          </a:blip>
          <a:srcRect b="24998" l="47550" r="44767" t="0"/>
          <a:stretch/>
        </p:blipFill>
        <p:spPr>
          <a:xfrm>
            <a:off x="11688775" y="0"/>
            <a:ext cx="50322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9" title="property-shield-logo-long.png"/>
          <p:cNvPicPr preferRelativeResize="0"/>
          <p:nvPr/>
        </p:nvPicPr>
        <p:blipFill rotWithShape="1">
          <a:blip r:embed="rId8">
            <a:alphaModFix/>
          </a:blip>
          <a:srcRect b="0" l="5616" r="0" t="0"/>
          <a:stretch/>
        </p:blipFill>
        <p:spPr>
          <a:xfrm>
            <a:off x="502925" y="391650"/>
            <a:ext cx="1906360" cy="45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