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51" autoAdjust="0"/>
    <p:restoredTop sz="94660"/>
  </p:normalViewPr>
  <p:slideViewPr>
    <p:cSldViewPr snapToGrid="0">
      <p:cViewPr varScale="1">
        <p:scale>
          <a:sx n="96" d="100"/>
          <a:sy n="96" d="100"/>
        </p:scale>
        <p:origin x="1408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8C76C3-3233-B949-80A9-8C7EE666E619}" type="datetimeFigureOut">
              <a:rPr lang="en-US" smtClean="0"/>
              <a:t>4/27/26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5B450-E5C1-9347-8D46-894DDD04CA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404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55234" y="2814641"/>
            <a:ext cx="9482254" cy="1500187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4361" y="4371980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20809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peak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FAB8A8C5-F2F8-6744-9BAB-C02EEFA5A140}"/>
              </a:ext>
            </a:extLst>
          </p:cNvPr>
          <p:cNvSpPr/>
          <p:nvPr userDrawn="1"/>
        </p:nvSpPr>
        <p:spPr>
          <a:xfrm>
            <a:off x="2877015" y="2074127"/>
            <a:ext cx="2798955" cy="279895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9D54A19-A19A-B740-A64A-727B4F65FA3E}"/>
              </a:ext>
            </a:extLst>
          </p:cNvPr>
          <p:cNvSpPr/>
          <p:nvPr userDrawn="1"/>
        </p:nvSpPr>
        <p:spPr>
          <a:xfrm>
            <a:off x="6547625" y="2029521"/>
            <a:ext cx="2843561" cy="2843561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A9CB35-BBE7-E54C-A23C-DEA5F35C7BB4}"/>
              </a:ext>
            </a:extLst>
          </p:cNvPr>
          <p:cNvSpPr txBox="1"/>
          <p:nvPr userDrawn="1"/>
        </p:nvSpPr>
        <p:spPr>
          <a:xfrm>
            <a:off x="2576395" y="4939837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7A24F1-3540-4447-AAD6-AAADBF42E922}"/>
              </a:ext>
            </a:extLst>
          </p:cNvPr>
          <p:cNvSpPr txBox="1"/>
          <p:nvPr userDrawn="1"/>
        </p:nvSpPr>
        <p:spPr>
          <a:xfrm>
            <a:off x="6269308" y="4939837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59CB8A4F-B5D1-2F45-902C-424F06865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4/27/26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D0039898-51CF-1342-A470-9ACA1BBA8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3906495-9FEB-4C48-9354-80644BAAB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91186" y="648187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32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Speak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FAB8A8C5-F2F8-6744-9BAB-C02EEFA5A140}"/>
              </a:ext>
            </a:extLst>
          </p:cNvPr>
          <p:cNvSpPr/>
          <p:nvPr userDrawn="1"/>
        </p:nvSpPr>
        <p:spPr>
          <a:xfrm>
            <a:off x="4535754" y="1773042"/>
            <a:ext cx="2798955" cy="279895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9D54A19-A19A-B740-A64A-727B4F65FA3E}"/>
              </a:ext>
            </a:extLst>
          </p:cNvPr>
          <p:cNvSpPr/>
          <p:nvPr userDrawn="1"/>
        </p:nvSpPr>
        <p:spPr>
          <a:xfrm>
            <a:off x="7780994" y="1773042"/>
            <a:ext cx="2843561" cy="2843561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A9CB35-BBE7-E54C-A23C-DEA5F35C7BB4}"/>
              </a:ext>
            </a:extLst>
          </p:cNvPr>
          <p:cNvSpPr txBox="1"/>
          <p:nvPr userDrawn="1"/>
        </p:nvSpPr>
        <p:spPr>
          <a:xfrm>
            <a:off x="4235134" y="4716502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7A24F1-3540-4447-AAD6-AAADBF42E922}"/>
              </a:ext>
            </a:extLst>
          </p:cNvPr>
          <p:cNvSpPr txBox="1"/>
          <p:nvPr userDrawn="1"/>
        </p:nvSpPr>
        <p:spPr>
          <a:xfrm>
            <a:off x="7502677" y="4683358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1EE719-EF53-5045-8C44-FE3F018AB7C0}"/>
              </a:ext>
            </a:extLst>
          </p:cNvPr>
          <p:cNvSpPr/>
          <p:nvPr userDrawn="1"/>
        </p:nvSpPr>
        <p:spPr>
          <a:xfrm>
            <a:off x="1338248" y="1817648"/>
            <a:ext cx="2798955" cy="2798955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C3F5CB-0A57-BD41-850A-A9225D1FC73C}"/>
              </a:ext>
            </a:extLst>
          </p:cNvPr>
          <p:cNvSpPr txBox="1"/>
          <p:nvPr userDrawn="1"/>
        </p:nvSpPr>
        <p:spPr>
          <a:xfrm>
            <a:off x="1037628" y="4683358"/>
            <a:ext cx="3400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6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6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7F3551-FC42-7841-AE0A-519176CF6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4/27/26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B803DC-BF22-4C41-8635-9D9134525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A7A6CF9-CD41-304D-97EF-83C9A88F4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016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343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Speak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F9D54A19-A19A-B740-A64A-727B4F65FA3E}"/>
              </a:ext>
            </a:extLst>
          </p:cNvPr>
          <p:cNvSpPr/>
          <p:nvPr userDrawn="1"/>
        </p:nvSpPr>
        <p:spPr>
          <a:xfrm>
            <a:off x="6246457" y="2096429"/>
            <a:ext cx="2304236" cy="2304236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1EE719-EF53-5045-8C44-FE3F018AB7C0}"/>
              </a:ext>
            </a:extLst>
          </p:cNvPr>
          <p:cNvSpPr/>
          <p:nvPr userDrawn="1"/>
        </p:nvSpPr>
        <p:spPr>
          <a:xfrm>
            <a:off x="958014" y="2105546"/>
            <a:ext cx="2286001" cy="2286001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C3F5CB-0A57-BD41-850A-A9225D1FC73C}"/>
              </a:ext>
            </a:extLst>
          </p:cNvPr>
          <p:cNvSpPr txBox="1"/>
          <p:nvPr userDrawn="1"/>
        </p:nvSpPr>
        <p:spPr>
          <a:xfrm>
            <a:off x="782881" y="4493788"/>
            <a:ext cx="253462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Tina Mortera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VP Marketing| Avanti Residential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06BF25B-0D58-1A47-BE1A-5C7046EED272}"/>
              </a:ext>
            </a:extLst>
          </p:cNvPr>
          <p:cNvSpPr/>
          <p:nvPr userDrawn="1"/>
        </p:nvSpPr>
        <p:spPr>
          <a:xfrm>
            <a:off x="3572250" y="2105546"/>
            <a:ext cx="2286001" cy="2286001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F3972DE-795C-9544-A1B1-5F25249575C0}"/>
              </a:ext>
            </a:extLst>
          </p:cNvPr>
          <p:cNvSpPr/>
          <p:nvPr userDrawn="1"/>
        </p:nvSpPr>
        <p:spPr>
          <a:xfrm>
            <a:off x="8929750" y="2096429"/>
            <a:ext cx="2304236" cy="2304236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463507-2F17-B742-A9C2-1BA309C8A71D}"/>
              </a:ext>
            </a:extLst>
          </p:cNvPr>
          <p:cNvSpPr txBox="1"/>
          <p:nvPr userDrawn="1"/>
        </p:nvSpPr>
        <p:spPr>
          <a:xfrm>
            <a:off x="3323629" y="4493788"/>
            <a:ext cx="253462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Liz </a:t>
            </a:r>
            <a:r>
              <a:rPr lang="en-US" sz="1400" b="0" i="0" kern="1200" dirty="0" err="1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Tennican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Managing Partner| Carmel Partners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3A247A-2831-784A-9C5B-5B21989562E0}"/>
              </a:ext>
            </a:extLst>
          </p:cNvPr>
          <p:cNvSpPr txBox="1"/>
          <p:nvPr userDrawn="1"/>
        </p:nvSpPr>
        <p:spPr>
          <a:xfrm>
            <a:off x="6131264" y="4493788"/>
            <a:ext cx="253462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Alexis Vance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Chief Experience Officer| RPM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1B5C37-0ECE-CF4E-A28C-3F340D6EE071}"/>
              </a:ext>
            </a:extLst>
          </p:cNvPr>
          <p:cNvSpPr txBox="1"/>
          <p:nvPr userDrawn="1"/>
        </p:nvSpPr>
        <p:spPr>
          <a:xfrm>
            <a:off x="8819178" y="4475171"/>
            <a:ext cx="253462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Sarah Greenough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President, CMO| Princeton Properties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31053E-F2F7-4549-8664-CA60F80E4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2AF763-8431-6343-B175-855C1AF80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25D08C6-23D6-3C4C-AFBC-3577E0B27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79167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76B60E-3065-2498-A4AC-455D656D7C7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0" t="15042" r="14201" b="27258"/>
          <a:stretch>
            <a:fillRect/>
          </a:stretch>
        </p:blipFill>
        <p:spPr>
          <a:xfrm>
            <a:off x="936136" y="2105546"/>
            <a:ext cx="2329755" cy="2286002"/>
          </a:xfrm>
          <a:prstGeom prst="ellipse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8C368BC-CB76-E12F-4F5C-881A4146C13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1" t="5737" r="14737" b="5702"/>
          <a:stretch>
            <a:fillRect/>
          </a:stretch>
        </p:blipFill>
        <p:spPr>
          <a:xfrm>
            <a:off x="3527473" y="2072678"/>
            <a:ext cx="2435526" cy="2491408"/>
          </a:xfrm>
          <a:prstGeom prst="ellipse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78BAF8E-6650-A5CD-D1B2-230630F5FFA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3" b="4770"/>
          <a:stretch>
            <a:fillRect/>
          </a:stretch>
        </p:blipFill>
        <p:spPr>
          <a:xfrm>
            <a:off x="6166843" y="1983763"/>
            <a:ext cx="2534623" cy="2491408"/>
          </a:xfrm>
          <a:prstGeom prst="ellipse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C079BAB-B7DF-DD18-BECC-24EC22D2DF9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8" t="2362" b="1003"/>
          <a:stretch>
            <a:fillRect/>
          </a:stretch>
        </p:blipFill>
        <p:spPr>
          <a:xfrm>
            <a:off x="8929750" y="1921367"/>
            <a:ext cx="2477708" cy="255380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08948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Speakers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F9D54A19-A19A-B740-A64A-727B4F65FA3E}"/>
              </a:ext>
            </a:extLst>
          </p:cNvPr>
          <p:cNvSpPr/>
          <p:nvPr userDrawn="1"/>
        </p:nvSpPr>
        <p:spPr>
          <a:xfrm>
            <a:off x="3581400" y="3517398"/>
            <a:ext cx="2061117" cy="2061117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91EE719-EF53-5045-8C44-FE3F018AB7C0}"/>
              </a:ext>
            </a:extLst>
          </p:cNvPr>
          <p:cNvSpPr/>
          <p:nvPr userDrawn="1"/>
        </p:nvSpPr>
        <p:spPr>
          <a:xfrm>
            <a:off x="2197540" y="642624"/>
            <a:ext cx="2180453" cy="2180453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C3F5CB-0A57-BD41-850A-A9225D1FC73C}"/>
              </a:ext>
            </a:extLst>
          </p:cNvPr>
          <p:cNvSpPr txBox="1"/>
          <p:nvPr userDrawn="1"/>
        </p:nvSpPr>
        <p:spPr>
          <a:xfrm>
            <a:off x="2116909" y="2861839"/>
            <a:ext cx="22860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06BF25B-0D58-1A47-BE1A-5C7046EED272}"/>
              </a:ext>
            </a:extLst>
          </p:cNvPr>
          <p:cNvSpPr/>
          <p:nvPr userDrawn="1"/>
        </p:nvSpPr>
        <p:spPr>
          <a:xfrm>
            <a:off x="4925791" y="617271"/>
            <a:ext cx="2194978" cy="2194978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F3972DE-795C-9544-A1B1-5F25249575C0}"/>
              </a:ext>
            </a:extLst>
          </p:cNvPr>
          <p:cNvSpPr/>
          <p:nvPr userDrawn="1"/>
        </p:nvSpPr>
        <p:spPr>
          <a:xfrm>
            <a:off x="6467837" y="3473605"/>
            <a:ext cx="2103918" cy="2103918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463507-2F17-B742-A9C2-1BA309C8A71D}"/>
              </a:ext>
            </a:extLst>
          </p:cNvPr>
          <p:cNvSpPr txBox="1"/>
          <p:nvPr userDrawn="1"/>
        </p:nvSpPr>
        <p:spPr>
          <a:xfrm>
            <a:off x="4822135" y="2843938"/>
            <a:ext cx="24457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3A247A-2831-784A-9C5B-5B21989562E0}"/>
              </a:ext>
            </a:extLst>
          </p:cNvPr>
          <p:cNvSpPr txBox="1"/>
          <p:nvPr userDrawn="1"/>
        </p:nvSpPr>
        <p:spPr>
          <a:xfrm>
            <a:off x="3489455" y="5656435"/>
            <a:ext cx="22684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1B5C37-0ECE-CF4E-A28C-3F340D6EE071}"/>
              </a:ext>
            </a:extLst>
          </p:cNvPr>
          <p:cNvSpPr txBox="1"/>
          <p:nvPr userDrawn="1"/>
        </p:nvSpPr>
        <p:spPr>
          <a:xfrm>
            <a:off x="6399611" y="5666731"/>
            <a:ext cx="2237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9FA60B5-3C20-224D-A068-F71E6949A21D}"/>
              </a:ext>
            </a:extLst>
          </p:cNvPr>
          <p:cNvSpPr/>
          <p:nvPr userDrawn="1"/>
        </p:nvSpPr>
        <p:spPr>
          <a:xfrm>
            <a:off x="7689436" y="604688"/>
            <a:ext cx="2219464" cy="2219464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B7F9DE2-F653-F248-848C-07C787D2D353}"/>
              </a:ext>
            </a:extLst>
          </p:cNvPr>
          <p:cNvSpPr txBox="1"/>
          <p:nvPr userDrawn="1"/>
        </p:nvSpPr>
        <p:spPr>
          <a:xfrm>
            <a:off x="7603939" y="2823077"/>
            <a:ext cx="24680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Name 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en-US" sz="1400" b="0" i="0" kern="1200" dirty="0">
                <a:solidFill>
                  <a:schemeClr val="bg1"/>
                </a:solidFill>
                <a:effectLst/>
                <a:latin typeface="Open Sans" pitchFamily="2" charset="0"/>
                <a:ea typeface="Open Sans" pitchFamily="2" charset="0"/>
                <a:cs typeface="Open Sans" pitchFamily="2" charset="0"/>
              </a:rPr>
              <a:t>Speaker Title | Company</a:t>
            </a:r>
            <a:endParaRPr lang="en-US" sz="1400" kern="1200" dirty="0">
              <a:solidFill>
                <a:schemeClr val="bg1"/>
              </a:solidFill>
              <a:effectLst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endParaRPr lang="en-US" sz="16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2F63DC-8CDB-BF49-A6C2-6EC6D7D59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4/27/26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8EFF6F8-5A30-BD4B-819E-ECC5D1FDD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699A7A8-5009-234C-BA7D-B781C975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81879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378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833471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08033"/>
            <a:ext cx="10515600" cy="37013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74ED4C-84F1-EE42-8A46-4E6EFFF63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4/27/26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9E53452-2824-CF40-A078-F05EDDA36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5F1AD3D-97D8-D244-AC6E-D86D8AB3A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013527"/>
            <a:ext cx="2743200" cy="365125"/>
          </a:xfrm>
        </p:spPr>
        <p:txBody>
          <a:bodyPr/>
          <a:lstStyle>
            <a:lvl1pPr>
              <a:defRPr sz="1600"/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29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833471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30336"/>
            <a:ext cx="10515600" cy="370139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56ACD1F-1B27-A647-BA90-85D3D1D71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4/27/26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51FB4A2-E354-614F-A477-A2B20131C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6835F69-0957-2248-815B-804430430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0961" y="6035984"/>
            <a:ext cx="2743200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65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68CF7A7-069C-274F-84B3-0DD60A8CC14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96736" y="1654717"/>
            <a:ext cx="6798527" cy="2387600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4E34D5-717A-404F-8249-AB3F111E6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DBF83-A1E6-7D4F-B71F-31BC4FA5E918}" type="datetime1">
              <a:rPr lang="en-US" smtClean="0"/>
              <a:t>4/27/26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AD8211-0766-CC42-A4D3-CD7DB4BFE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F62640-45C8-8D4F-9876-F093C47F6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6941" y="6479011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934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DBF83-A1E6-7D4F-B71F-31BC4FA5E918}" type="datetime1">
              <a:rPr lang="en-US" smtClean="0"/>
              <a:t>4/27/26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BEC50D8F-5C0D-4E92-A2A0-FDB40CAB0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870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64" r:id="rId4"/>
    <p:sldLayoutId id="2147483665" r:id="rId5"/>
    <p:sldLayoutId id="2147483650" r:id="rId6"/>
    <p:sldLayoutId id="2147483660" r:id="rId7"/>
    <p:sldLayoutId id="2147483655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5064" y="2764945"/>
            <a:ext cx="10221871" cy="1500187"/>
          </a:xfrm>
        </p:spPr>
        <p:txBody>
          <a:bodyPr>
            <a:normAutofit/>
          </a:bodyPr>
          <a:lstStyle/>
          <a:p>
            <a:r>
              <a:rPr lang="en-US" dirty="0"/>
              <a:t>From Leases to Capital and Contracts: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How Multifamily Marketers Win Investors, JV Equity, and Third-party Management</a:t>
            </a:r>
          </a:p>
        </p:txBody>
      </p:sp>
    </p:spTree>
    <p:extLst>
      <p:ext uri="{BB962C8B-B14F-4D97-AF65-F5344CB8AC3E}">
        <p14:creationId xmlns:p14="http://schemas.microsoft.com/office/powerpoint/2010/main" val="520169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9132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6194C1-86A2-94D8-3FD1-7344DF3EC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120" y="2173565"/>
            <a:ext cx="10515600" cy="2852737"/>
          </a:xfrm>
        </p:spPr>
        <p:txBody>
          <a:bodyPr/>
          <a:lstStyle/>
          <a:p>
            <a:r>
              <a:rPr lang="en-US" dirty="0"/>
              <a:t>Lightning Round: The Inbox Test</a:t>
            </a:r>
          </a:p>
        </p:txBody>
      </p:sp>
    </p:spTree>
    <p:extLst>
      <p:ext uri="{BB962C8B-B14F-4D97-AF65-F5344CB8AC3E}">
        <p14:creationId xmlns:p14="http://schemas.microsoft.com/office/powerpoint/2010/main" val="2105915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E58BD-887A-1D63-6797-AA7DF6972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614D30B-577B-0FB5-659F-B0EB6AF64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120" y="2173565"/>
            <a:ext cx="10515600" cy="2852737"/>
          </a:xfrm>
        </p:spPr>
        <p:txBody>
          <a:bodyPr/>
          <a:lstStyle/>
          <a:p>
            <a:r>
              <a:rPr lang="en-US" dirty="0"/>
              <a:t>Building a Brand </a:t>
            </a:r>
            <a:br>
              <a:rPr lang="en-US" dirty="0"/>
            </a:br>
            <a:r>
              <a:rPr lang="en-US" dirty="0"/>
              <a:t>That Works Across Stakeholders</a:t>
            </a:r>
          </a:p>
        </p:txBody>
      </p:sp>
    </p:spTree>
    <p:extLst>
      <p:ext uri="{BB962C8B-B14F-4D97-AF65-F5344CB8AC3E}">
        <p14:creationId xmlns:p14="http://schemas.microsoft.com/office/powerpoint/2010/main" val="2957013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3BD94-0F43-73E6-F68B-445414536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82D6B83-631E-0ADD-D86E-349915989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120" y="2173565"/>
            <a:ext cx="10515600" cy="2852737"/>
          </a:xfrm>
        </p:spPr>
        <p:txBody>
          <a:bodyPr/>
          <a:lstStyle/>
          <a:p>
            <a:r>
              <a:rPr lang="en-US" dirty="0"/>
              <a:t>Who’s the Real B2B Decision-Maker?</a:t>
            </a:r>
          </a:p>
        </p:txBody>
      </p:sp>
    </p:spTree>
    <p:extLst>
      <p:ext uri="{BB962C8B-B14F-4D97-AF65-F5344CB8AC3E}">
        <p14:creationId xmlns:p14="http://schemas.microsoft.com/office/powerpoint/2010/main" val="303881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2C460-30E8-83FB-4FA0-D7160D21A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A06642B-1D44-4B3F-5749-EB5FE7E75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120" y="2173565"/>
            <a:ext cx="10515600" cy="2852737"/>
          </a:xfrm>
        </p:spPr>
        <p:txBody>
          <a:bodyPr/>
          <a:lstStyle/>
          <a:p>
            <a:r>
              <a:rPr lang="en-US" dirty="0"/>
              <a:t>B2B Customer Acquisition: Advertising, PR, and the Channels that Work</a:t>
            </a:r>
          </a:p>
        </p:txBody>
      </p:sp>
    </p:spTree>
    <p:extLst>
      <p:ext uri="{BB962C8B-B14F-4D97-AF65-F5344CB8AC3E}">
        <p14:creationId xmlns:p14="http://schemas.microsoft.com/office/powerpoint/2010/main" val="153017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99F0E-DD1C-E29E-1015-E4F529DD6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77B18CB-A7C8-8DC1-41B6-383347962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120" y="2173565"/>
            <a:ext cx="10515600" cy="2852737"/>
          </a:xfrm>
        </p:spPr>
        <p:txBody>
          <a:bodyPr/>
          <a:lstStyle/>
          <a:p>
            <a:r>
              <a:rPr lang="en-US" dirty="0"/>
              <a:t>Building the </a:t>
            </a:r>
            <a:r>
              <a:rPr lang="en-US" dirty="0" err="1"/>
              <a:t>CoE</a:t>
            </a:r>
            <a:r>
              <a:rPr lang="en-US" dirty="0"/>
              <a:t>: Team Structure, Capabilities and Earning Your Seat</a:t>
            </a:r>
          </a:p>
        </p:txBody>
      </p:sp>
    </p:spTree>
    <p:extLst>
      <p:ext uri="{BB962C8B-B14F-4D97-AF65-F5344CB8AC3E}">
        <p14:creationId xmlns:p14="http://schemas.microsoft.com/office/powerpoint/2010/main" val="179052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04D08-6D4F-36AA-A4B5-B4E5C5435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1AC859-B312-F835-1FE9-8C6832934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120" y="2173565"/>
            <a:ext cx="10515600" cy="2852737"/>
          </a:xfrm>
        </p:spPr>
        <p:txBody>
          <a:bodyPr/>
          <a:lstStyle/>
          <a:p>
            <a:r>
              <a:rPr lang="en-US" dirty="0"/>
              <a:t>Positioning Yourself for Influence</a:t>
            </a:r>
          </a:p>
        </p:txBody>
      </p:sp>
    </p:spTree>
    <p:extLst>
      <p:ext uri="{BB962C8B-B14F-4D97-AF65-F5344CB8AC3E}">
        <p14:creationId xmlns:p14="http://schemas.microsoft.com/office/powerpoint/2010/main" val="3488285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F8A43-1EC5-4B89-2A06-D38B3E761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3639243-9F91-831E-A807-FE8F52B4F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120" y="2173565"/>
            <a:ext cx="10515600" cy="2852737"/>
          </a:xfrm>
        </p:spPr>
        <p:txBody>
          <a:bodyPr/>
          <a:lstStyle/>
          <a:p>
            <a:pPr algn="ctr"/>
            <a:r>
              <a:rPr lang="en-US"/>
              <a:t>Q&amp;A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556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IM 2024 PPT Template" id="{EE12B926-45F5-6F44-B7D8-E9A350AF231D}" vid="{130AB687-C0AB-8C42-8771-626BC0AB3B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2698</TotalTime>
  <Words>71</Words>
  <Application>Microsoft Macintosh PowerPoint</Application>
  <PresentationFormat>Widescreen</PresentationFormat>
  <Paragraphs>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Open Sans</vt:lpstr>
      <vt:lpstr>Office Theme</vt:lpstr>
      <vt:lpstr>From Leases to Capital and Contracts:</vt:lpstr>
      <vt:lpstr>PowerPoint Presentation</vt:lpstr>
      <vt:lpstr>Lightning Round: The Inbox Test</vt:lpstr>
      <vt:lpstr>Building a Brand  That Works Across Stakeholders</vt:lpstr>
      <vt:lpstr>Who’s the Real B2B Decision-Maker?</vt:lpstr>
      <vt:lpstr>B2B Customer Acquisition: Advertising, PR, and the Channels that Work</vt:lpstr>
      <vt:lpstr>Building the CoE: Team Structure, Capabilities and Earning Your Seat</vt:lpstr>
      <vt:lpstr>Positioning Yourself for Influence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Tina Mortera</cp:lastModifiedBy>
  <cp:revision>5</cp:revision>
  <dcterms:created xsi:type="dcterms:W3CDTF">2025-01-23T03:18:31Z</dcterms:created>
  <dcterms:modified xsi:type="dcterms:W3CDTF">2026-04-28T00:15:19Z</dcterms:modified>
</cp:coreProperties>
</file>