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58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C76C3-3233-B949-80A9-8C7EE666E61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5B450-E5C1-9347-8D46-894DDD04C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0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55234" y="2814641"/>
            <a:ext cx="9482254" cy="150018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361" y="4371980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080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2877015" y="2074127"/>
            <a:ext cx="2798955" cy="279895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547625" y="2029521"/>
            <a:ext cx="2843561" cy="284356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2576395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6269308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9CB8A4F-B5D1-2F45-902C-424F0686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0039898-51CF-1342-A470-9ACA1BBA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3906495-9FEB-4C48-9354-80644BAA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1186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4535754" y="1773042"/>
            <a:ext cx="2798955" cy="279895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7780994" y="1773042"/>
            <a:ext cx="2843561" cy="284356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4235134" y="4716502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7502677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1338248" y="1817648"/>
            <a:ext cx="2798955" cy="279895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1037628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F3551-FC42-7841-AE0A-519176CF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B803DC-BF22-4C41-8635-9D913452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A7A6CF9-CD41-304D-97EF-83C9A88F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016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4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246457" y="2096429"/>
            <a:ext cx="2304236" cy="230423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907192" y="2096429"/>
            <a:ext cx="2286001" cy="228600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782881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3572250" y="2105546"/>
            <a:ext cx="2286001" cy="228600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8929750" y="2096429"/>
            <a:ext cx="2304236" cy="230423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3323629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6131264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8819178" y="4475171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1053E-F2F7-4549-8664-CA60F80E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AF763-8431-6343-B175-855C1AF8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5D08C6-23D6-3C4C-AFBC-3577E0B2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9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4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Speakers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3581400" y="3517398"/>
            <a:ext cx="2061117" cy="206111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2197540" y="642624"/>
            <a:ext cx="2180453" cy="218045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2116909" y="2861839"/>
            <a:ext cx="2286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4925791" y="617271"/>
            <a:ext cx="2194978" cy="2194978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6467837" y="3473605"/>
            <a:ext cx="2103918" cy="2103918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4822135" y="2843938"/>
            <a:ext cx="2445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3489455" y="5656435"/>
            <a:ext cx="2268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6399611" y="5666731"/>
            <a:ext cx="2237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9FA60B5-3C20-224D-A068-F71E6949A21D}"/>
              </a:ext>
            </a:extLst>
          </p:cNvPr>
          <p:cNvSpPr/>
          <p:nvPr userDrawn="1"/>
        </p:nvSpPr>
        <p:spPr>
          <a:xfrm>
            <a:off x="7689436" y="604688"/>
            <a:ext cx="2219464" cy="2219464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7F9DE2-F653-F248-848C-07C787D2D353}"/>
              </a:ext>
            </a:extLst>
          </p:cNvPr>
          <p:cNvSpPr txBox="1"/>
          <p:nvPr userDrawn="1"/>
        </p:nvSpPr>
        <p:spPr>
          <a:xfrm>
            <a:off x="7603939" y="2823077"/>
            <a:ext cx="2468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63DC-8CDB-BF49-A6C2-6EC6D7D5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EFF6F8-5A30-BD4B-819E-ECC5D1FD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99A7A8-5009-234C-BA7D-B781C975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7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8033"/>
            <a:ext cx="10515600" cy="37013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74ED4C-84F1-EE42-8A46-4E6EFFF6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9E53452-2824-CF40-A078-F05EDDA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5F1AD3D-97D8-D244-AC6E-D86D8AB3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013527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9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0336"/>
            <a:ext cx="10515600" cy="37013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6ACD1F-1B27-A647-BA90-85D3D1D7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1FB4A2-E354-614F-A477-A2B20131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6835F69-0957-2248-815B-80443043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961" y="6035984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65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68CF7A7-069C-274F-84B3-0DD60A8CC1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96736" y="1654717"/>
            <a:ext cx="679852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E34D5-717A-404F-8249-AB3F111E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D8211-0766-CC42-A4D3-CD7DB4BF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F62640-45C8-8D4F-9876-F093C47F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6941" y="647901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93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DBF83-A1E6-7D4F-B71F-31BC4FA5E918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7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5" r:id="rId5"/>
    <p:sldLayoutId id="2147483650" r:id="rId6"/>
    <p:sldLayoutId id="2147483660" r:id="rId7"/>
    <p:sldLayoutId id="214748365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123230"/>
            <a:ext cx="10332720" cy="1514261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lang="en-US" sz="9600" b="1" dirty="0">
                <a:solidFill>
                  <a:srgbClr val="FFFFFF"/>
                </a:solidFill>
                <a:latin typeface="Calibri Light"/>
              </a:rPr>
              <a:t>DOMIQ</a:t>
            </a:r>
            <a:endParaRPr sz="9600" b="1" i="0" dirty="0">
              <a:solidFill>
                <a:srgbClr val="FFFFFF"/>
              </a:solidFill>
              <a:latin typeface="Calibri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584156"/>
            <a:ext cx="10332720" cy="375487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0" i="1" dirty="0">
                <a:solidFill>
                  <a:srgbClr val="FFFFFF"/>
                </a:solidFill>
                <a:latin typeface="Calibri"/>
              </a:rPr>
              <a:t>Your AI should be yours</a:t>
            </a:r>
            <a:r>
              <a:rPr lang="en-US" sz="2200" b="0" i="1" dirty="0">
                <a:solidFill>
                  <a:srgbClr val="FFFFFF"/>
                </a:solidFill>
                <a:latin typeface="Calibri"/>
              </a:rPr>
              <a:t>,</a:t>
            </a:r>
            <a:r>
              <a:rPr sz="2200" b="0" i="1" dirty="0">
                <a:solidFill>
                  <a:srgbClr val="FFFFFF"/>
                </a:solidFill>
                <a:latin typeface="Calibri"/>
              </a:rPr>
              <a:t> not rented from SaaS </a:t>
            </a:r>
            <a:r>
              <a:rPr lang="en-US" sz="2200" b="0" i="1" dirty="0">
                <a:solidFill>
                  <a:srgbClr val="FFFFFF"/>
                </a:solidFill>
                <a:latin typeface="Calibri"/>
              </a:rPr>
              <a:t>vendors</a:t>
            </a:r>
            <a:r>
              <a:rPr sz="2200" b="0" i="1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37276" y="4160520"/>
            <a:ext cx="914400" cy="36576"/>
          </a:xfrm>
          <a:prstGeom prst="rect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28800" y="4297680"/>
            <a:ext cx="8503920" cy="302455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35000"/>
              </a:lnSpc>
            </a:pPr>
            <a:r>
              <a:rPr sz="1400" b="0" i="0" dirty="0">
                <a:solidFill>
                  <a:srgbClr val="FFFFFF"/>
                </a:solidFill>
                <a:latin typeface="Calibri"/>
              </a:rPr>
              <a:t>We design </a:t>
            </a:r>
            <a:r>
              <a:rPr lang="en-US" sz="1400" b="0" i="0" dirty="0">
                <a:solidFill>
                  <a:srgbClr val="FFFFFF"/>
                </a:solidFill>
                <a:latin typeface="Calibri"/>
              </a:rPr>
              <a:t>AI</a:t>
            </a:r>
            <a:r>
              <a:rPr sz="1400" b="0" i="0" dirty="0">
                <a:solidFill>
                  <a:srgbClr val="FFFFFF"/>
                </a:solidFill>
                <a:latin typeface="Calibri"/>
              </a:rPr>
              <a:t> frameworks on your own data that compound over time. We start with your most urgent problem.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398460"/>
            <a:ext cx="10332720" cy="221599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200" b="0" i="0" dirty="0">
                <a:solidFill>
                  <a:srgbClr val="FFFFFF"/>
                </a:solidFill>
                <a:latin typeface="Calibri"/>
              </a:rPr>
              <a:t>Patrick Tong, CEO  ·  </a:t>
            </a:r>
            <a:r>
              <a:rPr sz="1200" b="0" i="0" dirty="0" err="1">
                <a:solidFill>
                  <a:srgbClr val="FFFFFF"/>
                </a:solidFill>
                <a:latin typeface="Calibri"/>
              </a:rPr>
              <a:t>Dom</a:t>
            </a:r>
            <a:r>
              <a:rPr lang="en-US" sz="1200" b="0" i="0" dirty="0" err="1">
                <a:solidFill>
                  <a:srgbClr val="FFFFFF"/>
                </a:solidFill>
                <a:latin typeface="Calibri"/>
              </a:rPr>
              <a:t>IQ</a:t>
            </a:r>
            <a:r>
              <a:rPr sz="1200" b="0" i="0" dirty="0">
                <a:solidFill>
                  <a:srgbClr val="FFFFFF"/>
                </a:solidFill>
                <a:latin typeface="Calibri"/>
              </a:rPr>
              <a:t> Inc.  ·  pat@domiq.ai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66928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WHAT IS DOMIQ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0" y="566928"/>
            <a:ext cx="5943600" cy="25603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0" i="0">
                <a:solidFill>
                  <a:srgbClr val="E5EBF2"/>
                </a:solidFill>
                <a:latin typeface="Calibri"/>
              </a:rPr>
              <a:t>THE PALANTIR FOR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60120"/>
            <a:ext cx="11064240" cy="8686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i="0">
                <a:solidFill>
                  <a:srgbClr val="1F2937"/>
                </a:solidFill>
                <a:latin typeface="Calibri Light"/>
              </a:rPr>
              <a:t>We are not a software company. </a:t>
            </a:r>
            <a:r>
              <a:rPr sz="3000" b="1" i="0">
                <a:solidFill>
                  <a:srgbClr val="3B6491"/>
                </a:solidFill>
                <a:latin typeface="Calibri Light"/>
              </a:rPr>
              <a:t>We are your embedded AI research team.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361188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3611880" cy="50292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2011680"/>
            <a:ext cx="3611880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600" b="1" i="0">
                <a:solidFill>
                  <a:srgbClr val="1F2937"/>
                </a:solidFill>
                <a:latin typeface="Calibri Light"/>
              </a:rPr>
              <a:t>SaaS Tool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69748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69748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You configure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29184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29184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You drive adoption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388620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88620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You own the failure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" y="448056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48056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Vendor retires it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43400" y="2011680"/>
            <a:ext cx="361188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343400" y="2011680"/>
            <a:ext cx="3611880" cy="50292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343400" y="2011680"/>
            <a:ext cx="3611880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600" b="1" i="0">
                <a:solidFill>
                  <a:srgbClr val="1F2937"/>
                </a:solidFill>
                <a:latin typeface="Calibri Light"/>
              </a:rPr>
              <a:t>Consultant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7992" y="269748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46320" y="269748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Project-based billing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29184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20" y="329184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Delivers a report, leaves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07992" y="388620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6320" y="388620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IP belongs to them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07992" y="448056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9CA3AF"/>
                </a:solidFill>
                <a:latin typeface="Calibri"/>
              </a:rPr>
              <a:t>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46320" y="448056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No ongoing system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38160" y="2011680"/>
            <a:ext cx="3611880" cy="3520440"/>
          </a:xfrm>
          <a:prstGeom prst="rect">
            <a:avLst/>
          </a:prstGeom>
          <a:solidFill>
            <a:srgbClr val="FFFFFF"/>
          </a:solidFill>
          <a:ln w="19050">
            <a:solidFill>
              <a:srgbClr val="3B64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138160" y="2011680"/>
            <a:ext cx="3611880" cy="502920"/>
          </a:xfrm>
          <a:prstGeom prst="rect">
            <a:avLst/>
          </a:prstGeom>
          <a:solidFill>
            <a:srgbClr val="3B6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138160" y="2011680"/>
            <a:ext cx="3611880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 Light"/>
              </a:rPr>
              <a:t>DomIQ FDE Model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02752" y="269748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E9842D"/>
                </a:solidFill>
                <a:latin typeface="Calibri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41080" y="269748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We build &amp; run the system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02752" y="329184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E9842D"/>
                </a:solidFill>
                <a:latin typeface="Calibri"/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41080" y="329184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Outcome-based, maintained forever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02752" y="388620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E9842D"/>
                </a:solidFill>
                <a:latin typeface="Calibri"/>
              </a:rPr>
              <a:t>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41080" y="388620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IP &amp; data stay with you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02752" y="4480560"/>
            <a:ext cx="36576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>
                <a:solidFill>
                  <a:srgbClr val="E9842D"/>
                </a:solidFill>
                <a:latin typeface="Calibri"/>
              </a:rPr>
              <a:t>✓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41080" y="4480560"/>
            <a:ext cx="297180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F2937"/>
                </a:solidFill>
                <a:latin typeface="Calibri"/>
              </a:rPr>
              <a:t>Compounds every week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62356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1">
                <a:solidFill>
                  <a:srgbClr val="6B7280"/>
                </a:solidFill>
                <a:latin typeface="Calibri"/>
              </a:rPr>
              <a:t>Palantir’s Forward Deployed Engineer model applied to </a:t>
            </a:r>
            <a:r>
              <a:rPr sz="1300" b="1" i="1">
                <a:solidFill>
                  <a:srgbClr val="3B6491"/>
                </a:solidFill>
                <a:latin typeface="Calibri"/>
              </a:rPr>
              <a:t>multifamily.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66928"/>
            <a:ext cx="11064240" cy="25603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1064240" cy="961161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800" b="1" i="0" dirty="0">
                <a:solidFill>
                  <a:srgbClr val="1F2937"/>
                </a:solidFill>
                <a:latin typeface="Calibri Light"/>
              </a:rPr>
              <a:t>Operators are sitting on data they aren’t using</a:t>
            </a:r>
            <a:r>
              <a:rPr lang="en-US" sz="2800" b="1" i="0" dirty="0">
                <a:solidFill>
                  <a:srgbClr val="1F2937"/>
                </a:solidFill>
                <a:latin typeface="Calibri Light"/>
              </a:rPr>
              <a:t> </a:t>
            </a:r>
            <a:r>
              <a:rPr sz="2800" b="1" i="0" dirty="0">
                <a:solidFill>
                  <a:srgbClr val="3B6491"/>
                </a:solidFill>
                <a:latin typeface="Calibri Light"/>
              </a:rPr>
              <a:t>and standing still is getting expensive.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2011680"/>
            <a:ext cx="361188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2011680"/>
            <a:ext cx="3611880" cy="73152"/>
          </a:xfrm>
          <a:prstGeom prst="rect">
            <a:avLst/>
          </a:prstGeom>
          <a:solidFill>
            <a:srgbClr val="3B6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2286000"/>
            <a:ext cx="3611880" cy="10058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6000" b="1" i="0">
                <a:solidFill>
                  <a:srgbClr val="3B6491"/>
                </a:solidFill>
                <a:latin typeface="Calibri Light"/>
              </a:rPr>
              <a:t>140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306324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0" i="0">
                <a:solidFill>
                  <a:srgbClr val="1F2937"/>
                </a:solidFill>
                <a:latin typeface="Calibri"/>
              </a:rPr>
              <a:t>vendor integrations per property</a:t>
            </a:r>
          </a:p>
        </p:txBody>
      </p:sp>
      <p:sp>
        <p:nvSpPr>
          <p:cNvPr id="8" name="Rectangle 7"/>
          <p:cNvSpPr/>
          <p:nvPr/>
        </p:nvSpPr>
        <p:spPr>
          <a:xfrm>
            <a:off x="2125980" y="4343400"/>
            <a:ext cx="457200" cy="22860"/>
          </a:xfrm>
          <a:prstGeom prst="rect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4434840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1" i="0">
                <a:solidFill>
                  <a:srgbClr val="E9842D"/>
                </a:solidFill>
                <a:latin typeface="Calibri"/>
              </a:rPr>
              <a:t>TRAVTUS REPORT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754880"/>
            <a:ext cx="306324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0" i="1">
                <a:solidFill>
                  <a:srgbClr val="6B7280"/>
                </a:solidFill>
                <a:latin typeface="Calibri"/>
              </a:rPr>
              <a:t>Each one a potential AI blind spot.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2011680"/>
            <a:ext cx="361188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3400" y="2011680"/>
            <a:ext cx="3611880" cy="73152"/>
          </a:xfrm>
          <a:prstGeom prst="rect">
            <a:avLst/>
          </a:prstGeom>
          <a:solidFill>
            <a:srgbClr val="3B6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43400" y="2286000"/>
            <a:ext cx="3611880" cy="10058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6000" b="1" i="0">
                <a:solidFill>
                  <a:srgbClr val="3B6491"/>
                </a:solidFill>
                <a:latin typeface="Calibri Light"/>
              </a:rPr>
              <a:t>$53M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3429000"/>
            <a:ext cx="306324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0" i="0">
                <a:solidFill>
                  <a:srgbClr val="1F2937"/>
                </a:solidFill>
                <a:latin typeface="Calibri"/>
              </a:rPr>
              <a:t>avg RealPage DOJ settlement per REIT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20740" y="4343400"/>
            <a:ext cx="457200" cy="22860"/>
          </a:xfrm>
          <a:prstGeom prst="rect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17720" y="4434840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1" i="0">
                <a:solidFill>
                  <a:srgbClr val="E9842D"/>
                </a:solidFill>
                <a:latin typeface="Calibri"/>
              </a:rPr>
              <a:t>DOJ NOV 2025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4754880"/>
            <a:ext cx="306324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0" i="1">
                <a:solidFill>
                  <a:srgbClr val="6B7280"/>
                </a:solidFill>
                <a:latin typeface="Calibri"/>
              </a:rPr>
              <a:t>Pricing is now a legal liability, not just a strategy.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38160" y="2011680"/>
            <a:ext cx="361188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38160" y="2011680"/>
            <a:ext cx="3611880" cy="73152"/>
          </a:xfrm>
          <a:prstGeom prst="rect">
            <a:avLst/>
          </a:prstGeom>
          <a:solidFill>
            <a:srgbClr val="3B6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38160" y="2286000"/>
            <a:ext cx="3611880" cy="10058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6000" b="1" i="0">
                <a:solidFill>
                  <a:srgbClr val="3B6491"/>
                </a:solidFill>
                <a:latin typeface="Calibri Light"/>
              </a:rPr>
              <a:t>56%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3429000"/>
            <a:ext cx="306324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0" i="0">
                <a:solidFill>
                  <a:srgbClr val="1F2937"/>
                </a:solidFill>
                <a:latin typeface="Calibri"/>
              </a:rPr>
              <a:t>of AI-to-human handoffs fail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15500" y="4343400"/>
            <a:ext cx="457200" cy="22860"/>
          </a:xfrm>
          <a:prstGeom prst="rect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12480" y="4434840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1" i="0">
                <a:solidFill>
                  <a:srgbClr val="E9842D"/>
                </a:solidFill>
                <a:latin typeface="Calibri"/>
              </a:rPr>
              <a:t>PATHCUBED 2025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0" y="4754880"/>
            <a:ext cx="3063240" cy="6400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0" i="1">
                <a:solidFill>
                  <a:srgbClr val="6B7280"/>
                </a:solidFill>
                <a:latin typeface="Calibri"/>
              </a:rPr>
              <a:t>The handoff is where leases die.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42226"/>
            <a:ext cx="11064240" cy="236988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1" dirty="0">
                <a:solidFill>
                  <a:srgbClr val="6B7280"/>
                </a:solidFill>
                <a:latin typeface="Calibri"/>
              </a:rPr>
              <a:t>PMS runs your operation. Generic AI gives generic answers. </a:t>
            </a:r>
            <a:r>
              <a:rPr sz="1300" b="1" i="1" dirty="0">
                <a:solidFill>
                  <a:srgbClr val="1F2937"/>
                </a:solidFill>
                <a:latin typeface="Calibri"/>
              </a:rPr>
              <a:t>What you need is </a:t>
            </a:r>
            <a:r>
              <a:rPr lang="en-US" sz="1300" b="1" i="1" dirty="0">
                <a:solidFill>
                  <a:srgbClr val="1F2937"/>
                </a:solidFill>
                <a:latin typeface="Calibri"/>
              </a:rPr>
              <a:t>the AI</a:t>
            </a:r>
            <a:r>
              <a:rPr sz="1300" b="1" i="1" dirty="0">
                <a:solidFill>
                  <a:srgbClr val="1F2937"/>
                </a:solidFill>
                <a:latin typeface="Calibri"/>
              </a:rPr>
              <a:t> </a:t>
            </a:r>
            <a:r>
              <a:rPr lang="en-US" sz="1300" b="1" i="1" dirty="0">
                <a:solidFill>
                  <a:srgbClr val="1F2937"/>
                </a:solidFill>
                <a:latin typeface="Calibri"/>
              </a:rPr>
              <a:t>infrastructure</a:t>
            </a:r>
            <a:r>
              <a:rPr sz="1300" b="1" i="1" dirty="0">
                <a:solidFill>
                  <a:srgbClr val="1F2937"/>
                </a:solidFill>
                <a:latin typeface="Calibri"/>
              </a:rPr>
              <a:t> built for you.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66928"/>
            <a:ext cx="11064240" cy="25603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60120"/>
            <a:ext cx="11064240" cy="487185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800" b="1" i="0" dirty="0">
                <a:solidFill>
                  <a:srgbClr val="1F2937"/>
                </a:solidFill>
                <a:latin typeface="Calibri Light"/>
              </a:rPr>
              <a:t>A self-improving AI layer</a:t>
            </a:r>
            <a:r>
              <a:rPr lang="en-US" sz="2800" b="1" i="0" dirty="0">
                <a:solidFill>
                  <a:srgbClr val="1F2937"/>
                </a:solidFill>
                <a:latin typeface="Calibri Light"/>
              </a:rPr>
              <a:t>: </a:t>
            </a:r>
            <a:r>
              <a:rPr sz="2800" b="1" i="0" dirty="0">
                <a:solidFill>
                  <a:srgbClr val="3B6491"/>
                </a:solidFill>
                <a:latin typeface="Calibri Light"/>
              </a:rPr>
              <a:t>built for your needs, on your data, owned by you.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182112" y="3218688"/>
            <a:ext cx="219456" cy="182880"/>
          </a:xfrm>
          <a:prstGeom prst="rightArrow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ight Arrow 4"/>
          <p:cNvSpPr/>
          <p:nvPr/>
        </p:nvSpPr>
        <p:spPr>
          <a:xfrm>
            <a:off x="5998464" y="3218688"/>
            <a:ext cx="219456" cy="182880"/>
          </a:xfrm>
          <a:prstGeom prst="rightArrow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Arrow 5"/>
          <p:cNvSpPr/>
          <p:nvPr/>
        </p:nvSpPr>
        <p:spPr>
          <a:xfrm>
            <a:off x="8814816" y="3218688"/>
            <a:ext cx="219456" cy="182880"/>
          </a:xfrm>
          <a:prstGeom prst="rightArrow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2011680"/>
            <a:ext cx="2670048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2121408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>
                <a:solidFill>
                  <a:srgbClr val="E9842D"/>
                </a:solidFill>
                <a:latin typeface="Calibri Ligh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2121408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1F2937"/>
                </a:solidFill>
                <a:latin typeface="Calibri Light"/>
              </a:rPr>
              <a:t>YOUR DATA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3200400"/>
            <a:ext cx="457200" cy="22860"/>
          </a:xfrm>
          <a:prstGeom prst="rect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3383280"/>
            <a:ext cx="2121408" cy="10972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6B7280"/>
                </a:solidFill>
                <a:latin typeface="Calibri"/>
              </a:rPr>
              <a:t>Calls. Vacancies. Pricing. Operations. Resident behavior.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4992" y="2011680"/>
            <a:ext cx="2670048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39312" y="2240280"/>
            <a:ext cx="2121408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>
                <a:solidFill>
                  <a:srgbClr val="E9842D"/>
                </a:solidFill>
                <a:latin typeface="Calibri Ligh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312" y="2788920"/>
            <a:ext cx="2121408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1F2937"/>
                </a:solidFill>
                <a:latin typeface="Calibri Light"/>
              </a:rPr>
              <a:t>AI MODEL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39312" y="3200400"/>
            <a:ext cx="457200" cy="22860"/>
          </a:xfrm>
          <a:prstGeom prst="rect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39312" y="3383280"/>
            <a:ext cx="2121408" cy="10972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 dirty="0">
                <a:solidFill>
                  <a:srgbClr val="6B7280"/>
                </a:solidFill>
                <a:latin typeface="Calibri"/>
              </a:rPr>
              <a:t>Trained on your operation.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1344" y="2011680"/>
            <a:ext cx="2670048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55664" y="2240280"/>
            <a:ext cx="2121408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>
                <a:solidFill>
                  <a:srgbClr val="E9842D"/>
                </a:solidFill>
                <a:latin typeface="Calibri Light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2788920"/>
            <a:ext cx="2121408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1F2937"/>
                </a:solidFill>
                <a:latin typeface="Calibri Light"/>
              </a:rPr>
              <a:t>AI AGENTS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55664" y="3200400"/>
            <a:ext cx="457200" cy="22860"/>
          </a:xfrm>
          <a:prstGeom prst="rect">
            <a:avLst/>
          </a:prstGeom>
          <a:solidFill>
            <a:srgbClr val="E984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55664" y="3383280"/>
            <a:ext cx="2121408" cy="10972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6B7280"/>
                </a:solidFill>
                <a:latin typeface="Calibri"/>
              </a:rPr>
              <a:t>Act on insights. Automate workflows. Surface decisions.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97696" y="2011680"/>
            <a:ext cx="2670048" cy="2606040"/>
          </a:xfrm>
          <a:prstGeom prst="rect">
            <a:avLst/>
          </a:prstGeom>
          <a:solidFill>
            <a:srgbClr val="3B6491"/>
          </a:solidFill>
          <a:ln w="19050">
            <a:solidFill>
              <a:srgbClr val="3B64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272016" y="2240280"/>
            <a:ext cx="2121408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 Light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72016" y="2788920"/>
            <a:ext cx="2121408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 Light"/>
              </a:rPr>
              <a:t>OUTCOMES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272016" y="3200400"/>
            <a:ext cx="457200" cy="228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272016" y="3383280"/>
            <a:ext cx="2121408" cy="10972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E5EBF2"/>
                </a:solidFill>
                <a:latin typeface="Calibri"/>
              </a:rPr>
              <a:t>Better conversions. Smarter pricing. Higher NOI.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4846320"/>
            <a:ext cx="11064240" cy="50292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84632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600" b="1" i="0" dirty="0">
                <a:solidFill>
                  <a:srgbClr val="E9842D"/>
                </a:solidFill>
                <a:latin typeface="Calibri"/>
              </a:rPr>
              <a:t>↻  </a:t>
            </a:r>
            <a:r>
              <a:rPr sz="1200" b="1" i="0" dirty="0">
                <a:solidFill>
                  <a:srgbClr val="1F2937"/>
                </a:solidFill>
                <a:latin typeface="Calibri"/>
              </a:rPr>
              <a:t>Outcomes feed back into the model. </a:t>
            </a:r>
            <a:r>
              <a:rPr sz="1200" b="0" i="0" dirty="0">
                <a:solidFill>
                  <a:srgbClr val="1F2937"/>
                </a:solidFill>
                <a:latin typeface="Calibri"/>
              </a:rPr>
              <a:t>It gets smarter every week. All yours. Proprietary to your operation.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62356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1" dirty="0">
                <a:solidFill>
                  <a:srgbClr val="6B7280"/>
                </a:solidFill>
                <a:latin typeface="Calibri"/>
              </a:rPr>
              <a:t>No generic AI. No shared data. </a:t>
            </a:r>
            <a:r>
              <a:rPr sz="1300" b="1" i="1" dirty="0">
                <a:solidFill>
                  <a:srgbClr val="1F2937"/>
                </a:solidFill>
                <a:latin typeface="Calibri"/>
              </a:rPr>
              <a:t>A model that learns your operation and compounds over time.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66928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CASE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0" y="566928"/>
            <a:ext cx="5943600" cy="25603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000" b="0" i="0">
                <a:solidFill>
                  <a:srgbClr val="E5EBF2"/>
                </a:solidFill>
                <a:latin typeface="Calibri"/>
              </a:rPr>
              <a:t>APARTMENT DYNAMICS  ·  7,000 UNITS  ·  MARY GWYN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60120"/>
            <a:ext cx="11064240" cy="10058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rgbClr val="1F2937"/>
                </a:solidFill>
                <a:latin typeface="Calibri Light"/>
              </a:rPr>
              <a:t>Leasing turnover was killing performance at Apartment Dynamics. </a:t>
            </a:r>
            <a:r>
              <a:rPr sz="2400" b="1" i="0">
                <a:solidFill>
                  <a:srgbClr val="3B6491"/>
                </a:solidFill>
                <a:latin typeface="Calibri Light"/>
              </a:rPr>
              <a:t>We fixed it with embedded AI in 2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361188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267712"/>
            <a:ext cx="3063240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3B6491"/>
                </a:solidFill>
                <a:latin typeface="Calibri Ligh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97480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E9842D"/>
                </a:solidFill>
                <a:latin typeface="Calibri"/>
              </a:rPr>
              <a:t>THE PROBLEM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017520"/>
            <a:ext cx="306324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1F2937"/>
                </a:solidFill>
                <a:latin typeface="Calibri Light"/>
              </a:rPr>
              <a:t>Leasing turnover &amp; training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611880"/>
            <a:ext cx="3063240" cy="11887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New leasing agents took weeks to ramp. Every departure reset the team’s institutional knowledge of what converts. Managers had no systematic way to know what was happening on calls — only lagging conversion metrics.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4846320"/>
            <a:ext cx="3611880" cy="777240"/>
          </a:xfrm>
          <a:prstGeom prst="rect">
            <a:avLst/>
          </a:prstGeom>
          <a:solidFill>
            <a:srgbClr val="3B6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" y="4937760"/>
            <a:ext cx="3611880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 Light"/>
              </a:rPr>
              <a:t>Weeks → Hours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349240"/>
            <a:ext cx="3611880" cy="2286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E5EBF2"/>
                </a:solidFill>
                <a:latin typeface="Calibri"/>
              </a:rPr>
              <a:t>agent onboarding time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3400" y="2103120"/>
            <a:ext cx="361188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17720" y="2267712"/>
            <a:ext cx="3063240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3B6491"/>
                </a:solidFill>
                <a:latin typeface="Calibri Ligh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2697480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E9842D"/>
                </a:solidFill>
                <a:latin typeface="Calibri"/>
              </a:rPr>
              <a:t>WHAT WE BUILT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7720" y="3017520"/>
            <a:ext cx="306324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1F2937"/>
                </a:solidFill>
                <a:latin typeface="Calibri Light"/>
              </a:rPr>
              <a:t>AI co-pilot for every leasing agent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3611880"/>
            <a:ext cx="3063240" cy="11887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>
                <a:solidFill>
                  <a:srgbClr val="6B7280"/>
                </a:solidFill>
                <a:latin typeface="Calibri"/>
              </a:rPr>
              <a:t>Ingested every call across the portfolio. Built a co-pilot that listens, scores, and coaches agents in real time. Leasing agents now know when to laugh, offer promotions, and end the call.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43400" y="4846320"/>
            <a:ext cx="3611880" cy="777240"/>
          </a:xfrm>
          <a:prstGeom prst="rect">
            <a:avLst/>
          </a:prstGeom>
          <a:solidFill>
            <a:srgbClr val="3B6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343400" y="4937760"/>
            <a:ext cx="3611880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 Light"/>
              </a:rPr>
              <a:t>2 weeks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3400" y="5349240"/>
            <a:ext cx="3611880" cy="2286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E5EBF2"/>
                </a:solidFill>
                <a:latin typeface="Calibri"/>
              </a:rPr>
              <a:t>to production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60" y="2103120"/>
            <a:ext cx="3611880" cy="3520440"/>
          </a:xfrm>
          <a:prstGeom prst="rect">
            <a:avLst/>
          </a:prstGeom>
          <a:solidFill>
            <a:srgbClr val="3B6491"/>
          </a:solidFill>
          <a:ln w="19050">
            <a:solidFill>
              <a:srgbClr val="3B64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80" y="2267712"/>
            <a:ext cx="3063240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 Light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2697480"/>
            <a:ext cx="3063240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000" b="1" i="0">
                <a:solidFill>
                  <a:srgbClr val="E9842D"/>
                </a:solidFill>
                <a:latin typeface="Calibri"/>
              </a:rPr>
              <a:t>WHAT IT DOES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0" y="3017520"/>
            <a:ext cx="3063240" cy="5943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FFFFFF"/>
                </a:solidFill>
                <a:latin typeface="Calibri Light"/>
              </a:rPr>
              <a:t>Conversion model that keeps improving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3611880"/>
            <a:ext cx="3063240" cy="11887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>
                <a:solidFill>
                  <a:srgbClr val="E5EBF2"/>
                </a:solidFill>
                <a:latin typeface="Calibri"/>
              </a:rPr>
              <a:t>The model surfaces what actually converts — laughter, family keywords, deal timing in minutes 4–6, property weaknesses operators didn’t know about. Every call makes it smarter.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38160" y="4846320"/>
            <a:ext cx="361188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38160" y="4937760"/>
            <a:ext cx="3611880" cy="41148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3B6491"/>
                </a:solidFill>
                <a:latin typeface="Calibri Light"/>
              </a:rPr>
              <a:t>15% → 67%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8160" y="5349240"/>
            <a:ext cx="3611880" cy="2286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6B7280"/>
                </a:solidFill>
                <a:latin typeface="Calibri"/>
              </a:rPr>
              <a:t>call-to-tour conversion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M 2024 PPT Template" id="{EE12B926-45F5-6F44-B7D8-E9A350AF231D}" vid="{130AB687-C0AB-8C42-8771-626BC0AB3B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2515</TotalTime>
  <Words>523</Words>
  <Application>Microsoft Office PowerPoint</Application>
  <PresentationFormat>Widescreen</PresentationFormat>
  <Paragraphs>87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Patrick Tong</cp:lastModifiedBy>
  <cp:revision>14</cp:revision>
  <dcterms:created xsi:type="dcterms:W3CDTF">2025-01-23T03:18:31Z</dcterms:created>
  <dcterms:modified xsi:type="dcterms:W3CDTF">2026-05-04T23:02:48Z</dcterms:modified>
</cp:coreProperties>
</file>