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Open Sans ExtraBold" panose="020B0606030504020204" pitchFamily="34" charset="0"/>
      <p:bold r:id="rId34"/>
      <p:italic r:id="rId35"/>
      <p:boldItalic r:id="rId36"/>
    </p:embeddedFont>
    <p:embeddedFont>
      <p:font typeface="Poppins" pitchFamily="2" charset="77"/>
      <p:regular r:id="rId37"/>
      <p:bold r:id="rId38"/>
      <p:italic r:id="rId39"/>
      <p:boldItalic r:id="rId40"/>
    </p:embeddedFont>
    <p:embeddedFont>
      <p:font typeface="Poppins ExtraBold" panose="020B0604020202020204" pitchFamily="34" charset="0"/>
      <p:bold r:id="rId41"/>
      <p:italic r:id="rId42"/>
      <p:boldItalic r:id="rId43"/>
    </p:embeddedFont>
    <p:embeddedFont>
      <p:font typeface="Poppins Medium" panose="020B0604020202020204" pitchFamily="34" charset="0"/>
      <p:regular r:id="rId44"/>
      <p:bold r:id="rId45"/>
      <p:italic r:id="rId46"/>
      <p:boldItalic r:id="rId47"/>
    </p:embeddedFont>
    <p:embeddedFont>
      <p:font typeface="Poppins SemiBold" panose="020B0604020202020204" pitchFamily="34" charset="0"/>
      <p:regular r:id="rId48"/>
      <p:bold r:id="rId49"/>
      <p:italic r:id="rId50"/>
      <p:boldItalic r:id="rId51"/>
    </p:embeddedFont>
    <p:embeddedFont>
      <p:font typeface="Trebuchet MS" panose="020B0703020202090204" pitchFamily="34" charset="0"/>
      <p:regular r:id="rId52"/>
      <p:bold r:id="rId53"/>
      <p: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2"/>
    <p:restoredTop sz="94588"/>
  </p:normalViewPr>
  <p:slideViewPr>
    <p:cSldViewPr snapToGrid="0">
      <p:cViewPr varScale="1">
        <p:scale>
          <a:sx n="165" d="100"/>
          <a:sy n="165" d="100"/>
        </p:scale>
        <p:origin x="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font" Target="fonts/font2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font" Target="fonts/font2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0" Type="http://schemas.openxmlformats.org/officeDocument/2006/relationships/slide" Target="slides/slide19.xml"/><Relationship Id="rId41" Type="http://schemas.openxmlformats.org/officeDocument/2006/relationships/font" Target="fonts/font16.fntdata"/><Relationship Id="rId54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font" Target="fonts/font2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debff9e4a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debff9e4a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d929dc7594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d929dc7594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d929dc759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d929dc759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d6cd44a40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d6cd44a40e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d828f77c7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d828f77c7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dff407161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dff407161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6cd44a40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g3d6cd44a40e_0_1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155" name="Google Shape;155;g3d6cd44a40e_0_1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d828f77c7d_1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d828f77c7d_1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d6ac015a1f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d6ac015a1f_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e067101cff_6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e067101cff_6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d828f77c7d_1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d828f77c7d_1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d828f77c7d_1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1" name="Google Shape;271;g3d828f77c7d_1_25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72" name="Google Shape;272;g3d828f77c7d_1_25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debff9e4ae_0_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2" name="Google Shape;332;g3debff9e4ae_0_53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333" name="Google Shape;333;g3debff9e4ae_0_53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d8571ddce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d8571ddce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debff9e4ae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debff9e4ae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d6cd44a40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d6cd44a40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e067101cff_5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e067101cff_5_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e067101cff_5_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e067101cff_5_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d8571ddce0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d8571ddce0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debff9e4ae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7" name="Google Shape;697;g3debff9e4ae_0_62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698" name="Google Shape;698;g3debff9e4ae_0_62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debff9e4ae_0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3debff9e4ae_0_7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debff9e4ae_0_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debff9e4ae_0_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debff9e4ae_0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3debff9e4ae_0_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F6F6F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rgbClr val="F6F6FF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F1438"/>
              </a:buClr>
              <a:buSzPts val="2800"/>
              <a:buFont typeface="Poppins"/>
              <a:buNone/>
              <a:defRPr>
                <a:solidFill>
                  <a:srgbClr val="0F1438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solidFill>
          <a:srgbClr val="354DDB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6F6FF"/>
              </a:buClr>
              <a:buSzPts val="2800"/>
              <a:buFont typeface="Poppins"/>
              <a:buNone/>
              <a:defRPr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bg>
      <p:bgPr>
        <a:solidFill>
          <a:srgbClr val="8E0000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C7C7F9"/>
              </a:buClr>
              <a:buSzPts val="2800"/>
              <a:buFont typeface="Poppins"/>
              <a:buNone/>
              <a:defRPr>
                <a:solidFill>
                  <a:srgbClr val="C7C7F9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bg>
      <p:bgPr>
        <a:solidFill>
          <a:srgbClr val="03464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C8F520"/>
              </a:buClr>
              <a:buSzPts val="2800"/>
              <a:buFont typeface="Poppins"/>
              <a:buNone/>
              <a:defRPr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1">
  <p:cSld name="Body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628650" y="62510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628650" y="1506025"/>
            <a:ext cx="7886700" cy="27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sldNum" idx="12"/>
          </p:nvPr>
        </p:nvSpPr>
        <p:spPr>
          <a:xfrm>
            <a:off x="6457950" y="4510145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2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>
            <a:spLocks noGrp="1"/>
          </p:cNvSpPr>
          <p:nvPr>
            <p:ph type="title"/>
          </p:nvPr>
        </p:nvSpPr>
        <p:spPr>
          <a:xfrm>
            <a:off x="628650" y="62510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628650" y="1522752"/>
            <a:ext cx="7886700" cy="27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Char char="●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6533221" y="4526988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ctrTitle"/>
          </p:nvPr>
        </p:nvSpPr>
        <p:spPr>
          <a:xfrm>
            <a:off x="1604272" y="1883238"/>
            <a:ext cx="5935500" cy="14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Bringing Multifamily’s </a:t>
            </a:r>
            <a:r>
              <a:rPr lang="en" sz="4000" i="1">
                <a:solidFill>
                  <a:srgbClr val="354DDB"/>
                </a:solidFill>
                <a:latin typeface="Georgia"/>
                <a:ea typeface="Georgia"/>
                <a:cs typeface="Georgia"/>
                <a:sym typeface="Georgia"/>
              </a:rPr>
              <a:t>Blind Spots</a:t>
            </a:r>
            <a:r>
              <a:rPr lang="en" sz="40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 Into Focus:</a:t>
            </a:r>
            <a:endParaRPr sz="40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9"/>
          <p:cNvSpPr txBox="1">
            <a:spLocks noGrp="1"/>
          </p:cNvSpPr>
          <p:nvPr>
            <p:ph type="subTitle" idx="1"/>
          </p:nvPr>
        </p:nvSpPr>
        <p:spPr>
          <a:xfrm>
            <a:off x="1497900" y="3301938"/>
            <a:ext cx="61482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54DDB"/>
                </a:solidFill>
                <a:latin typeface="Poppins"/>
                <a:ea typeface="Poppins"/>
                <a:cs typeface="Poppins"/>
                <a:sym typeface="Poppins"/>
              </a:rPr>
              <a:t>Understanding the Full Journey Behind Every Lease</a:t>
            </a:r>
            <a:endParaRPr sz="1800" dirty="0">
              <a:solidFill>
                <a:srgbClr val="354D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5" name="Google Shape;75;p19" title="CLX-Logo-Combo-Vertical-Red-Nav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1020" y="234501"/>
            <a:ext cx="1641974" cy="10971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9"/>
          <p:cNvSpPr/>
          <p:nvPr/>
        </p:nvSpPr>
        <p:spPr>
          <a:xfrm rot="5400000">
            <a:off x="4458000" y="-1712900"/>
            <a:ext cx="228000" cy="6603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4DDB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9"/>
          <p:cNvSpPr/>
          <p:nvPr/>
        </p:nvSpPr>
        <p:spPr>
          <a:xfrm rot="-5400000">
            <a:off x="4458000" y="823975"/>
            <a:ext cx="228000" cy="6603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4DDB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9"/>
          <p:cNvSpPr/>
          <p:nvPr/>
        </p:nvSpPr>
        <p:spPr>
          <a:xfrm>
            <a:off x="1270200" y="1474900"/>
            <a:ext cx="228000" cy="228000"/>
          </a:xfrm>
          <a:prstGeom prst="ellipse">
            <a:avLst/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9"/>
          <p:cNvSpPr/>
          <p:nvPr/>
        </p:nvSpPr>
        <p:spPr>
          <a:xfrm>
            <a:off x="7645800" y="4011775"/>
            <a:ext cx="228000" cy="228000"/>
          </a:xfrm>
          <a:prstGeom prst="ellipse">
            <a:avLst/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9"/>
          <p:cNvSpPr txBox="1"/>
          <p:nvPr/>
        </p:nvSpPr>
        <p:spPr>
          <a:xfrm>
            <a:off x="3066775" y="4420100"/>
            <a:ext cx="3010500" cy="3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F1438"/>
                </a:solidFill>
                <a:latin typeface="Poppins"/>
                <a:ea typeface="Poppins"/>
                <a:cs typeface="Poppins"/>
                <a:sym typeface="Poppins"/>
              </a:rPr>
              <a:t>AIM Conference  ·  MAY 5, 2026</a:t>
            </a:r>
            <a:endParaRPr sz="1000">
              <a:solidFill>
                <a:srgbClr val="0F14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0000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345350" y="202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2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Does This Look Familiar?</a:t>
            </a:r>
            <a:endParaRPr sz="252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6" name="Google Shape;86;p20"/>
          <p:cNvPicPr preferRelativeResize="0"/>
          <p:nvPr/>
        </p:nvPicPr>
        <p:blipFill rotWithShape="1">
          <a:blip r:embed="rId3">
            <a:alphaModFix/>
          </a:blip>
          <a:srcRect b="4780"/>
          <a:stretch/>
        </p:blipFill>
        <p:spPr>
          <a:xfrm>
            <a:off x="1883550" y="949300"/>
            <a:ext cx="5376876" cy="3724700"/>
          </a:xfrm>
          <a:prstGeom prst="rect">
            <a:avLst/>
          </a:prstGeom>
          <a:noFill/>
          <a:ln w="38100" cap="flat" cmpd="sng">
            <a:solidFill>
              <a:srgbClr val="364DDB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1" title="CLX-Logo-Combo-Vertical-Red-Nav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850" y="834925"/>
            <a:ext cx="1646649" cy="11003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1"/>
          <p:cNvSpPr/>
          <p:nvPr/>
        </p:nvSpPr>
        <p:spPr>
          <a:xfrm>
            <a:off x="2121463" y="2539250"/>
            <a:ext cx="1609800" cy="717600"/>
          </a:xfrm>
          <a:prstGeom prst="roundRect">
            <a:avLst>
              <a:gd name="adj" fmla="val 16667"/>
            </a:avLst>
          </a:prstGeom>
          <a:solidFill>
            <a:srgbClr val="8E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9,700+</a:t>
            </a:r>
            <a:r>
              <a:rPr lang="en"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 Properties</a:t>
            </a:r>
            <a:endParaRPr sz="12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21"/>
          <p:cNvSpPr/>
          <p:nvPr/>
        </p:nvSpPr>
        <p:spPr>
          <a:xfrm>
            <a:off x="3864888" y="2539250"/>
            <a:ext cx="1609800" cy="717600"/>
          </a:xfrm>
          <a:prstGeom prst="roundRect">
            <a:avLst>
              <a:gd name="adj" fmla="val 16667"/>
            </a:avLst>
          </a:prstGeom>
          <a:solidFill>
            <a:srgbClr val="8E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2M+</a:t>
            </a:r>
            <a:r>
              <a:rPr lang="en"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en"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Leads Generated</a:t>
            </a:r>
            <a:endParaRPr sz="12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21"/>
          <p:cNvSpPr/>
          <p:nvPr/>
        </p:nvSpPr>
        <p:spPr>
          <a:xfrm>
            <a:off x="5608328" y="2539238"/>
            <a:ext cx="1609800" cy="717600"/>
          </a:xfrm>
          <a:prstGeom prst="roundRect">
            <a:avLst>
              <a:gd name="adj" fmla="val 16667"/>
            </a:avLst>
          </a:prstGeom>
          <a:solidFill>
            <a:srgbClr val="8E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7X</a:t>
            </a:r>
            <a:r>
              <a:rPr lang="en"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br>
              <a:rPr lang="en"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Inc. 5000 List</a:t>
            </a:r>
            <a:endParaRPr sz="12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21"/>
          <p:cNvSpPr txBox="1"/>
          <p:nvPr/>
        </p:nvSpPr>
        <p:spPr>
          <a:xfrm>
            <a:off x="3384625" y="980875"/>
            <a:ext cx="2167500" cy="5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Full-Funnel Digital Marketing</a:t>
            </a:r>
            <a:endParaRPr sz="18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6" name="Google Shape;96;p21"/>
          <p:cNvSpPr txBox="1"/>
          <p:nvPr/>
        </p:nvSpPr>
        <p:spPr>
          <a:xfrm>
            <a:off x="5782775" y="1096925"/>
            <a:ext cx="6765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  <a:endParaRPr sz="30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7" name="Google Shape;97;p21" title="CLiQ-Logo-Mark-Navy-Blu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2099" y="980887"/>
            <a:ext cx="1506425" cy="61604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1"/>
          <p:cNvSpPr txBox="1"/>
          <p:nvPr/>
        </p:nvSpPr>
        <p:spPr>
          <a:xfrm>
            <a:off x="6689925" y="1541263"/>
            <a:ext cx="21345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MarTech Platform</a:t>
            </a:r>
            <a:endParaRPr sz="13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9" name="Google Shape;99;p21" title="red-gradient-lin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595544"/>
            <a:ext cx="9144000" cy="145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1" title="Artboard 2.png"/>
          <p:cNvPicPr preferRelativeResize="0"/>
          <p:nvPr/>
        </p:nvPicPr>
        <p:blipFill rotWithShape="1">
          <a:blip r:embed="rId6">
            <a:alphaModFix/>
          </a:blip>
          <a:srcRect t="8089" b="8089"/>
          <a:stretch/>
        </p:blipFill>
        <p:spPr>
          <a:xfrm>
            <a:off x="3367622" y="2949553"/>
            <a:ext cx="2799299" cy="219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1" title="Artboard 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1200" y="2645725"/>
            <a:ext cx="3186975" cy="249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1" title="Artboard 3.png"/>
          <p:cNvPicPr preferRelativeResize="0"/>
          <p:nvPr/>
        </p:nvPicPr>
        <p:blipFill rotWithShape="1">
          <a:blip r:embed="rId8">
            <a:alphaModFix/>
          </a:blip>
          <a:srcRect t="9091" b="9083"/>
          <a:stretch/>
        </p:blipFill>
        <p:spPr>
          <a:xfrm>
            <a:off x="6034600" y="2712925"/>
            <a:ext cx="3101201" cy="24305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" name="Google Shape;103;p21"/>
          <p:cNvCxnSpPr/>
          <p:nvPr/>
        </p:nvCxnSpPr>
        <p:spPr>
          <a:xfrm>
            <a:off x="2794000" y="877025"/>
            <a:ext cx="0" cy="1016100"/>
          </a:xfrm>
          <a:prstGeom prst="straightConnector1">
            <a:avLst/>
          </a:prstGeom>
          <a:noFill/>
          <a:ln w="9525" cap="flat" cmpd="sng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464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/>
          <p:nvPr/>
        </p:nvSpPr>
        <p:spPr>
          <a:xfrm>
            <a:off x="1560275" y="1213671"/>
            <a:ext cx="1886100" cy="301500"/>
          </a:xfrm>
          <a:prstGeom prst="roundRect">
            <a:avLst>
              <a:gd name="adj" fmla="val 16667"/>
            </a:avLst>
          </a:prstGeom>
          <a:solidFill>
            <a:srgbClr val="C7C7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F1F1F"/>
                </a:solidFill>
                <a:latin typeface="Poppins"/>
                <a:ea typeface="Poppins"/>
                <a:cs typeface="Poppins"/>
                <a:sym typeface="Poppins"/>
              </a:rPr>
              <a:t>Market: Los Angeles, CA</a:t>
            </a:r>
            <a:endParaRPr sz="1000"/>
          </a:p>
        </p:txBody>
      </p:sp>
      <p:sp>
        <p:nvSpPr>
          <p:cNvPr id="109" name="Google Shape;109;p22"/>
          <p:cNvSpPr/>
          <p:nvPr/>
        </p:nvSpPr>
        <p:spPr>
          <a:xfrm>
            <a:off x="3498350" y="1213546"/>
            <a:ext cx="1886100" cy="301500"/>
          </a:xfrm>
          <a:prstGeom prst="roundRect">
            <a:avLst>
              <a:gd name="adj" fmla="val 16667"/>
            </a:avLst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Size: 300 Units</a:t>
            </a:r>
            <a:endParaRPr sz="1000"/>
          </a:p>
        </p:txBody>
      </p:sp>
      <p:sp>
        <p:nvSpPr>
          <p:cNvPr id="110" name="Google Shape;110;p22"/>
          <p:cNvSpPr/>
          <p:nvPr/>
        </p:nvSpPr>
        <p:spPr>
          <a:xfrm>
            <a:off x="5436425" y="1213546"/>
            <a:ext cx="1886100" cy="301500"/>
          </a:xfrm>
          <a:prstGeom prst="roundRect">
            <a:avLst>
              <a:gd name="adj" fmla="val 16667"/>
            </a:avLst>
          </a:prstGeom>
          <a:solidFill>
            <a:srgbClr val="C8F5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F1F1F"/>
                </a:solidFill>
                <a:latin typeface="Poppins"/>
                <a:ea typeface="Poppins"/>
                <a:cs typeface="Poppins"/>
                <a:sym typeface="Poppins"/>
              </a:rPr>
              <a:t>$10,000/mo Advertising</a:t>
            </a:r>
            <a:endParaRPr sz="1000"/>
          </a:p>
        </p:txBody>
      </p:sp>
      <p:pic>
        <p:nvPicPr>
          <p:cNvPr id="111" name="Google Shape;111;p22" title="Gemini_Generated_Image_ddypquddypquddyp.png"/>
          <p:cNvPicPr preferRelativeResize="0"/>
          <p:nvPr/>
        </p:nvPicPr>
        <p:blipFill rotWithShape="1">
          <a:blip r:embed="rId3">
            <a:alphaModFix/>
          </a:blip>
          <a:srcRect l="12158" r="6022"/>
          <a:stretch/>
        </p:blipFill>
        <p:spPr>
          <a:xfrm>
            <a:off x="632825" y="1661325"/>
            <a:ext cx="3892800" cy="25950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pic>
        <p:nvPicPr>
          <p:cNvPr id="112" name="Google Shape;112;p22" title="Gemini_Generated_Image_6aokhg6aokhg6aok.png"/>
          <p:cNvPicPr preferRelativeResize="0"/>
          <p:nvPr/>
        </p:nvPicPr>
        <p:blipFill rotWithShape="1">
          <a:blip r:embed="rId4">
            <a:alphaModFix/>
          </a:blip>
          <a:srcRect l="9250" r="9250"/>
          <a:stretch/>
        </p:blipFill>
        <p:spPr>
          <a:xfrm>
            <a:off x="4618380" y="1666750"/>
            <a:ext cx="3892800" cy="26052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sp>
        <p:nvSpPr>
          <p:cNvPr id="113" name="Google Shape;113;p22"/>
          <p:cNvSpPr txBox="1"/>
          <p:nvPr/>
        </p:nvSpPr>
        <p:spPr>
          <a:xfrm>
            <a:off x="1210425" y="358338"/>
            <a:ext cx="66732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Same Budget, </a:t>
            </a:r>
            <a:r>
              <a:rPr lang="en" sz="2500" i="1">
                <a:solidFill>
                  <a:srgbClr val="C8F520"/>
                </a:solidFill>
                <a:latin typeface="Georgia"/>
                <a:ea typeface="Georgia"/>
                <a:cs typeface="Georgia"/>
                <a:sym typeface="Georgia"/>
              </a:rPr>
              <a:t>Different</a:t>
            </a:r>
            <a:r>
              <a:rPr lang="en" sz="25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 Outcomes</a:t>
            </a:r>
            <a:endParaRPr sz="25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" name="Google Shape;114;p22"/>
          <p:cNvSpPr txBox="1"/>
          <p:nvPr/>
        </p:nvSpPr>
        <p:spPr>
          <a:xfrm>
            <a:off x="1610225" y="4344163"/>
            <a:ext cx="17862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Property A</a:t>
            </a:r>
            <a:endParaRPr sz="18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2"/>
          <p:cNvSpPr txBox="1"/>
          <p:nvPr/>
        </p:nvSpPr>
        <p:spPr>
          <a:xfrm>
            <a:off x="5671680" y="4344163"/>
            <a:ext cx="17862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Property B</a:t>
            </a:r>
            <a:endParaRPr sz="18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2"/>
          <p:cNvSpPr/>
          <p:nvPr/>
        </p:nvSpPr>
        <p:spPr>
          <a:xfrm>
            <a:off x="284225" y="1867325"/>
            <a:ext cx="1922700" cy="5694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6264E"/>
                </a:solidFill>
                <a:latin typeface="Poppins"/>
                <a:ea typeface="Poppins"/>
                <a:cs typeface="Poppins"/>
                <a:sym typeface="Poppins"/>
              </a:rPr>
              <a:t>84% </a:t>
            </a:r>
            <a:r>
              <a:rPr lang="en">
                <a:solidFill>
                  <a:srgbClr val="16264E"/>
                </a:solidFill>
                <a:latin typeface="Poppins"/>
                <a:ea typeface="Poppins"/>
                <a:cs typeface="Poppins"/>
                <a:sym typeface="Poppins"/>
              </a:rPr>
              <a:t>Occupancy</a:t>
            </a:r>
            <a:endParaRPr/>
          </a:p>
        </p:txBody>
      </p:sp>
      <p:sp>
        <p:nvSpPr>
          <p:cNvPr id="117" name="Google Shape;117;p22"/>
          <p:cNvSpPr/>
          <p:nvPr/>
        </p:nvSpPr>
        <p:spPr>
          <a:xfrm>
            <a:off x="6844200" y="3457400"/>
            <a:ext cx="1922700" cy="5694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6264E"/>
                </a:solidFill>
                <a:latin typeface="Poppins"/>
                <a:ea typeface="Poppins"/>
                <a:cs typeface="Poppins"/>
                <a:sym typeface="Poppins"/>
              </a:rPr>
              <a:t>96% </a:t>
            </a:r>
            <a:r>
              <a:rPr lang="en">
                <a:solidFill>
                  <a:srgbClr val="16264E"/>
                </a:solidFill>
                <a:latin typeface="Poppins"/>
                <a:ea typeface="Poppins"/>
                <a:cs typeface="Poppins"/>
                <a:sym typeface="Poppins"/>
              </a:rPr>
              <a:t>Occupancy</a:t>
            </a:r>
            <a:endParaRPr/>
          </a:p>
        </p:txBody>
      </p:sp>
      <p:pic>
        <p:nvPicPr>
          <p:cNvPr id="118" name="Google Shape;118;p22" title="CLX-Logo-Mark-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5262" y="4696721"/>
            <a:ext cx="746875" cy="33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F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/>
          <p:nvPr/>
        </p:nvSpPr>
        <p:spPr>
          <a:xfrm rot="-5400000">
            <a:off x="2389450" y="36600"/>
            <a:ext cx="4412400" cy="6293100"/>
          </a:xfrm>
          <a:prstGeom prst="flowChartDelay">
            <a:avLst/>
          </a:prstGeom>
          <a:noFill/>
          <a:ln w="19050" cap="flat" cmpd="sng">
            <a:solidFill>
              <a:srgbClr val="C8F5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3"/>
          <p:cNvSpPr/>
          <p:nvPr/>
        </p:nvSpPr>
        <p:spPr>
          <a:xfrm rot="-5400000">
            <a:off x="2913600" y="2167850"/>
            <a:ext cx="3354000" cy="3105300"/>
          </a:xfrm>
          <a:prstGeom prst="flowChartDelay">
            <a:avLst/>
          </a:prstGeom>
          <a:solidFill>
            <a:srgbClr val="1C0B4C"/>
          </a:solidFill>
          <a:ln w="228600" cap="flat" cmpd="sng">
            <a:solidFill>
              <a:srgbClr val="354D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345350" y="311350"/>
            <a:ext cx="317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39286"/>
              <a:buNone/>
            </a:pPr>
            <a:r>
              <a:rPr lang="en" sz="2520">
                <a:solidFill>
                  <a:srgbClr val="1C0B4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</a:t>
            </a:r>
            <a:r>
              <a:rPr lang="en" sz="2520" i="1">
                <a:solidFill>
                  <a:srgbClr val="354DDB"/>
                </a:solidFill>
                <a:latin typeface="Georgia"/>
                <a:ea typeface="Georgia"/>
                <a:cs typeface="Georgia"/>
                <a:sym typeface="Georgia"/>
              </a:rPr>
              <a:t>Reality</a:t>
            </a:r>
            <a:r>
              <a:rPr lang="en" sz="2520">
                <a:solidFill>
                  <a:srgbClr val="1C0B4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of Today’s Market</a:t>
            </a:r>
            <a:endParaRPr sz="2520">
              <a:solidFill>
                <a:srgbClr val="1C0B4C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26" name="Google Shape;126;p23" title="AdobeStock_563885478.png"/>
          <p:cNvPicPr preferRelativeResize="0"/>
          <p:nvPr/>
        </p:nvPicPr>
        <p:blipFill rotWithShape="1">
          <a:blip r:embed="rId3">
            <a:alphaModFix/>
          </a:blip>
          <a:srcRect l="20276" r="28498"/>
          <a:stretch/>
        </p:blipFill>
        <p:spPr>
          <a:xfrm>
            <a:off x="3302850" y="1792500"/>
            <a:ext cx="2575500" cy="3351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23"/>
          <p:cNvGrpSpPr/>
          <p:nvPr/>
        </p:nvGrpSpPr>
        <p:grpSpPr>
          <a:xfrm>
            <a:off x="529525" y="3461025"/>
            <a:ext cx="1852200" cy="1266150"/>
            <a:chOff x="773325" y="2932225"/>
            <a:chExt cx="1852200" cy="1266150"/>
          </a:xfrm>
        </p:grpSpPr>
        <p:sp>
          <p:nvSpPr>
            <p:cNvPr id="128" name="Google Shape;128;p23"/>
            <p:cNvSpPr/>
            <p:nvPr/>
          </p:nvSpPr>
          <p:spPr>
            <a:xfrm>
              <a:off x="773325" y="3027175"/>
              <a:ext cx="1852200" cy="1171200"/>
            </a:xfrm>
            <a:prstGeom prst="roundRect">
              <a:avLst>
                <a:gd name="adj" fmla="val 16667"/>
              </a:avLst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6250" tIns="338325" rIns="66250" bIns="662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Fierce Competition 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from New Supply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pic>
          <p:nvPicPr>
            <p:cNvPr id="129" name="Google Shape;129;p23" title="icons.png"/>
            <p:cNvPicPr preferRelativeResize="0"/>
            <p:nvPr/>
          </p:nvPicPr>
          <p:blipFill rotWithShape="1">
            <a:blip r:embed="rId4">
              <a:alphaModFix/>
            </a:blip>
            <a:srcRect l="79749" r="4247"/>
            <a:stretch/>
          </p:blipFill>
          <p:spPr>
            <a:xfrm>
              <a:off x="1378625" y="2932225"/>
              <a:ext cx="580552" cy="8449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23"/>
          <p:cNvGrpSpPr/>
          <p:nvPr/>
        </p:nvGrpSpPr>
        <p:grpSpPr>
          <a:xfrm>
            <a:off x="1026000" y="1466104"/>
            <a:ext cx="1852200" cy="1298996"/>
            <a:chOff x="773375" y="1449804"/>
            <a:chExt cx="1852200" cy="1298996"/>
          </a:xfrm>
        </p:grpSpPr>
        <p:sp>
          <p:nvSpPr>
            <p:cNvPr id="131" name="Google Shape;131;p23"/>
            <p:cNvSpPr/>
            <p:nvPr/>
          </p:nvSpPr>
          <p:spPr>
            <a:xfrm>
              <a:off x="773375" y="1577600"/>
              <a:ext cx="1852200" cy="1171200"/>
            </a:xfrm>
            <a:prstGeom prst="roundRect">
              <a:avLst>
                <a:gd name="adj" fmla="val 16667"/>
              </a:avLst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6250" tIns="338325" rIns="66250" bIns="662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Longer, More Complex Renter Journeys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pic>
          <p:nvPicPr>
            <p:cNvPr id="132" name="Google Shape;132;p23" title="icons.png"/>
            <p:cNvPicPr preferRelativeResize="0"/>
            <p:nvPr/>
          </p:nvPicPr>
          <p:blipFill rotWithShape="1">
            <a:blip r:embed="rId4">
              <a:alphaModFix/>
            </a:blip>
            <a:srcRect l="50935" r="33182"/>
            <a:stretch/>
          </p:blipFill>
          <p:spPr>
            <a:xfrm>
              <a:off x="1386887" y="1449804"/>
              <a:ext cx="625075" cy="9166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" name="Google Shape;133;p23"/>
          <p:cNvGrpSpPr/>
          <p:nvPr/>
        </p:nvGrpSpPr>
        <p:grpSpPr>
          <a:xfrm>
            <a:off x="3679550" y="311351"/>
            <a:ext cx="1852200" cy="1288449"/>
            <a:chOff x="3679550" y="914576"/>
            <a:chExt cx="1852200" cy="1288449"/>
          </a:xfrm>
        </p:grpSpPr>
        <p:sp>
          <p:nvSpPr>
            <p:cNvPr id="134" name="Google Shape;134;p23"/>
            <p:cNvSpPr/>
            <p:nvPr/>
          </p:nvSpPr>
          <p:spPr>
            <a:xfrm>
              <a:off x="3679550" y="1031825"/>
              <a:ext cx="1852200" cy="1171200"/>
            </a:xfrm>
            <a:prstGeom prst="roundRect">
              <a:avLst>
                <a:gd name="adj" fmla="val 16667"/>
              </a:avLst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6250" tIns="338325" rIns="66250" bIns="662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Rising Costs &amp; 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Tighter Budgets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pic>
          <p:nvPicPr>
            <p:cNvPr id="135" name="Google Shape;135;p23" title="icons.png"/>
            <p:cNvPicPr preferRelativeResize="0"/>
            <p:nvPr/>
          </p:nvPicPr>
          <p:blipFill rotWithShape="1">
            <a:blip r:embed="rId4">
              <a:alphaModFix/>
            </a:blip>
            <a:srcRect l="3527" r="80591"/>
            <a:stretch/>
          </p:blipFill>
          <p:spPr>
            <a:xfrm>
              <a:off x="4293112" y="914576"/>
              <a:ext cx="625075" cy="9166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" name="Google Shape;136;p23"/>
          <p:cNvGrpSpPr/>
          <p:nvPr/>
        </p:nvGrpSpPr>
        <p:grpSpPr>
          <a:xfrm>
            <a:off x="6333099" y="1460941"/>
            <a:ext cx="1815000" cy="1309309"/>
            <a:chOff x="5758899" y="1231903"/>
            <a:chExt cx="1815000" cy="1309309"/>
          </a:xfrm>
        </p:grpSpPr>
        <p:sp>
          <p:nvSpPr>
            <p:cNvPr id="137" name="Google Shape;137;p23"/>
            <p:cNvSpPr/>
            <p:nvPr/>
          </p:nvSpPr>
          <p:spPr>
            <a:xfrm>
              <a:off x="5758899" y="1370013"/>
              <a:ext cx="1815000" cy="1171200"/>
            </a:xfrm>
            <a:prstGeom prst="roundRect">
              <a:avLst>
                <a:gd name="adj" fmla="val 16667"/>
              </a:avLst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6250" tIns="338325" rIns="66250" bIns="662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Navigating Marketing 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in the AI Era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pic>
          <p:nvPicPr>
            <p:cNvPr id="138" name="Google Shape;138;p23" title="icons.png"/>
            <p:cNvPicPr preferRelativeResize="0"/>
            <p:nvPr/>
          </p:nvPicPr>
          <p:blipFill rotWithShape="1">
            <a:blip r:embed="rId4">
              <a:alphaModFix/>
            </a:blip>
            <a:srcRect l="35449" r="48669"/>
            <a:stretch/>
          </p:blipFill>
          <p:spPr>
            <a:xfrm>
              <a:off x="6353850" y="1231903"/>
              <a:ext cx="625101" cy="9166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23"/>
          <p:cNvGrpSpPr/>
          <p:nvPr/>
        </p:nvGrpSpPr>
        <p:grpSpPr>
          <a:xfrm>
            <a:off x="6799478" y="3409845"/>
            <a:ext cx="1815000" cy="1257130"/>
            <a:chOff x="6518478" y="2986495"/>
            <a:chExt cx="1815000" cy="1257130"/>
          </a:xfrm>
        </p:grpSpPr>
        <p:sp>
          <p:nvSpPr>
            <p:cNvPr id="140" name="Google Shape;140;p23"/>
            <p:cNvSpPr/>
            <p:nvPr/>
          </p:nvSpPr>
          <p:spPr>
            <a:xfrm>
              <a:off x="6518478" y="3072425"/>
              <a:ext cx="1815000" cy="1171200"/>
            </a:xfrm>
            <a:prstGeom prst="roundRect">
              <a:avLst>
                <a:gd name="adj" fmla="val 16667"/>
              </a:avLst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6250" tIns="338325" rIns="66250" bIns="662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High Pressure to 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8">
                  <a:solidFill>
                    <a:srgbClr val="FFFFFF"/>
                  </a:solidFill>
                  <a:latin typeface="Poppins SemiBold"/>
                  <a:ea typeface="Poppins SemiBold"/>
                  <a:cs typeface="Poppins SemiBold"/>
                  <a:sym typeface="Poppins SemiBold"/>
                </a:rPr>
                <a:t>Prove ROI</a:t>
              </a:r>
              <a:endParaRPr sz="978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pic>
          <p:nvPicPr>
            <p:cNvPr id="141" name="Google Shape;141;p23" title="icons.png"/>
            <p:cNvPicPr preferRelativeResize="0"/>
            <p:nvPr/>
          </p:nvPicPr>
          <p:blipFill rotWithShape="1">
            <a:blip r:embed="rId4">
              <a:alphaModFix/>
            </a:blip>
            <a:srcRect l="66446" r="17672"/>
            <a:stretch/>
          </p:blipFill>
          <p:spPr>
            <a:xfrm>
              <a:off x="7113425" y="2986495"/>
              <a:ext cx="625101" cy="91671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/>
        </p:nvSpPr>
        <p:spPr>
          <a:xfrm>
            <a:off x="565500" y="2287050"/>
            <a:ext cx="8013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oppins"/>
                <a:ea typeface="Poppins"/>
                <a:cs typeface="Poppins"/>
                <a:sym typeface="Poppins"/>
              </a:rPr>
              <a:t>What’s </a:t>
            </a:r>
            <a:r>
              <a:rPr lang="en" sz="2400" i="1">
                <a:solidFill>
                  <a:srgbClr val="8E0000"/>
                </a:solidFill>
                <a:latin typeface="Georgia"/>
                <a:ea typeface="Georgia"/>
                <a:cs typeface="Georgia"/>
                <a:sym typeface="Georgia"/>
              </a:rPr>
              <a:t>the Difference</a:t>
            </a:r>
            <a:r>
              <a:rPr lang="en" sz="2400">
                <a:latin typeface="Poppins"/>
                <a:ea typeface="Poppins"/>
                <a:cs typeface="Poppins"/>
                <a:sym typeface="Poppins"/>
              </a:rPr>
              <a:t> That Makes the Difference?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7" name="Google Shape;147;p24"/>
          <p:cNvSpPr/>
          <p:nvPr/>
        </p:nvSpPr>
        <p:spPr>
          <a:xfrm rot="5400000">
            <a:off x="4458000" y="-1712900"/>
            <a:ext cx="228000" cy="6603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4DDB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4"/>
          <p:cNvSpPr/>
          <p:nvPr/>
        </p:nvSpPr>
        <p:spPr>
          <a:xfrm rot="-5400000">
            <a:off x="4458000" y="297975"/>
            <a:ext cx="228000" cy="6603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4DDB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4"/>
          <p:cNvSpPr/>
          <p:nvPr/>
        </p:nvSpPr>
        <p:spPr>
          <a:xfrm>
            <a:off x="1270200" y="1474900"/>
            <a:ext cx="228000" cy="228000"/>
          </a:xfrm>
          <a:prstGeom prst="ellipse">
            <a:avLst/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4"/>
          <p:cNvSpPr/>
          <p:nvPr/>
        </p:nvSpPr>
        <p:spPr>
          <a:xfrm>
            <a:off x="7645800" y="3485775"/>
            <a:ext cx="228000" cy="228000"/>
          </a:xfrm>
          <a:prstGeom prst="ellipse">
            <a:avLst/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1" name="Google Shape;151;p24" title="CLX-Logo-Mark-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464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/>
          <p:nvPr/>
        </p:nvSpPr>
        <p:spPr>
          <a:xfrm>
            <a:off x="548700" y="653377"/>
            <a:ext cx="8046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2744"/>
              </a:buClr>
              <a:buSzPts val="3200"/>
              <a:buFont typeface="Trebuchet MS"/>
              <a:buNone/>
            </a:pPr>
            <a:r>
              <a:rPr lang="en" sz="2500">
                <a:solidFill>
                  <a:srgbClr val="F6F6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Gap Between</a:t>
            </a:r>
            <a:r>
              <a:rPr lang="en" sz="2500">
                <a:solidFill>
                  <a:srgbClr val="F6F6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en" sz="2500" i="1">
                <a:solidFill>
                  <a:srgbClr val="C8F520"/>
                </a:solidFill>
                <a:latin typeface="Georgia"/>
                <a:ea typeface="Georgia"/>
                <a:cs typeface="Georgia"/>
                <a:sym typeface="Georgia"/>
              </a:rPr>
              <a:t>Reality</a:t>
            </a:r>
            <a:r>
              <a:rPr lang="en" sz="2500">
                <a:solidFill>
                  <a:srgbClr val="F6F6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en" sz="2500">
                <a:solidFill>
                  <a:srgbClr val="F6F6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&amp; Your</a:t>
            </a:r>
            <a:r>
              <a:rPr lang="en" sz="2500">
                <a:solidFill>
                  <a:srgbClr val="F6F6FF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en" sz="2500" i="1">
                <a:solidFill>
                  <a:srgbClr val="C8F520"/>
                </a:solidFill>
                <a:latin typeface="Georgia"/>
                <a:ea typeface="Georgia"/>
                <a:cs typeface="Georgia"/>
                <a:sym typeface="Georgia"/>
              </a:rPr>
              <a:t>Reporting</a:t>
            </a:r>
            <a:endParaRPr sz="2500" i="1">
              <a:solidFill>
                <a:srgbClr val="C8F52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8" name="Google Shape;158;p25"/>
          <p:cNvSpPr/>
          <p:nvPr/>
        </p:nvSpPr>
        <p:spPr>
          <a:xfrm>
            <a:off x="548700" y="1881838"/>
            <a:ext cx="2545200" cy="23220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oppins"/>
                <a:ea typeface="Poppins"/>
                <a:cs typeface="Poppins"/>
                <a:sym typeface="Poppins"/>
              </a:rPr>
              <a:t>The Invisible Journey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50"/>
              <a:buFont typeface="Calibri"/>
              <a:buNone/>
            </a:pPr>
            <a:endParaRPr sz="105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50"/>
              <a:buFont typeface="Calibri"/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Tracking online renter behavior is a </a:t>
            </a:r>
            <a:r>
              <a:rPr lang="en" sz="1200" i="1">
                <a:latin typeface="Georgia"/>
                <a:ea typeface="Georgia"/>
                <a:cs typeface="Georgia"/>
                <a:sym typeface="Georgia"/>
              </a:rPr>
              <a:t>challenge</a:t>
            </a: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9" name="Google Shape;159;p25"/>
          <p:cNvSpPr/>
          <p:nvPr/>
        </p:nvSpPr>
        <p:spPr>
          <a:xfrm>
            <a:off x="3299400" y="1896225"/>
            <a:ext cx="2545200" cy="23220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oppins"/>
                <a:ea typeface="Poppins"/>
                <a:cs typeface="Poppins"/>
                <a:sym typeface="Poppins"/>
              </a:rPr>
              <a:t>Performance </a:t>
            </a:r>
            <a:r>
              <a:rPr lang="en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Measurement</a:t>
            </a:r>
            <a:r>
              <a:rPr lang="en" b="1">
                <a:latin typeface="Poppins"/>
                <a:ea typeface="Poppins"/>
                <a:cs typeface="Poppins"/>
                <a:sym typeface="Poppins"/>
              </a:rPr>
              <a:t> is Outdated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Last-touch models credit the final click and </a:t>
            </a:r>
            <a:r>
              <a:rPr lang="en" sz="1200" i="1">
                <a:latin typeface="Georgia"/>
                <a:ea typeface="Georgia"/>
                <a:cs typeface="Georgia"/>
                <a:sym typeface="Georgia"/>
              </a:rPr>
              <a:t>ignore</a:t>
            </a: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the full journey.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0" name="Google Shape;160;p25"/>
          <p:cNvSpPr/>
          <p:nvPr/>
        </p:nvSpPr>
        <p:spPr>
          <a:xfrm>
            <a:off x="6050100" y="1896225"/>
            <a:ext cx="2545200" cy="23220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oppins"/>
                <a:ea typeface="Poppins"/>
                <a:cs typeface="Poppins"/>
                <a:sym typeface="Poppins"/>
              </a:rPr>
              <a:t>Every Platform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Poppins"/>
                <a:ea typeface="Poppins"/>
                <a:cs typeface="Poppins"/>
                <a:sym typeface="Poppins"/>
              </a:rPr>
              <a:t>Serves Itself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Ad platforms focus on 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Georgia"/>
                <a:ea typeface="Georgia"/>
                <a:cs typeface="Georgia"/>
                <a:sym typeface="Georgia"/>
              </a:rPr>
              <a:t>their </a:t>
            </a: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vanity metrics and optimize for </a:t>
            </a:r>
            <a:r>
              <a:rPr lang="en" sz="1200" i="1">
                <a:latin typeface="Georgia"/>
                <a:ea typeface="Georgia"/>
                <a:cs typeface="Georgia"/>
                <a:sym typeface="Georgia"/>
              </a:rPr>
              <a:t>their</a:t>
            </a: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 results 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not </a:t>
            </a:r>
            <a:r>
              <a:rPr lang="en" sz="1200" i="1">
                <a:latin typeface="Georgia"/>
                <a:ea typeface="Georgia"/>
                <a:cs typeface="Georgia"/>
                <a:sym typeface="Georgia"/>
              </a:rPr>
              <a:t>yours</a:t>
            </a: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548700" y="1606300"/>
            <a:ext cx="25452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rPr>
              <a:t>BLIND SPOT #1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3299400" y="1606300"/>
            <a:ext cx="25452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rPr>
              <a:t>BLIND SPOT #2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6050100" y="1606300"/>
            <a:ext cx="25452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rPr>
              <a:t>BLIND SPOT #3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64" name="Google Shape;164;p25" title="CLX-Logo-Mark-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5262" y="4696721"/>
            <a:ext cx="746875" cy="33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/>
        </p:nvSpPr>
        <p:spPr>
          <a:xfrm>
            <a:off x="905925" y="2071650"/>
            <a:ext cx="7218900" cy="10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We traded</a:t>
            </a:r>
            <a:r>
              <a:rPr lang="en" sz="2400">
                <a:solidFill>
                  <a:srgbClr val="1C0B4C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</a:t>
            </a:r>
            <a:r>
              <a:rPr lang="en" sz="2400" i="1">
                <a:solidFill>
                  <a:srgbClr val="8E0000"/>
                </a:solidFill>
                <a:latin typeface="Georgia"/>
                <a:ea typeface="Georgia"/>
                <a:cs typeface="Georgia"/>
                <a:sym typeface="Georgia"/>
              </a:rPr>
              <a:t>conventional</a:t>
            </a:r>
            <a:r>
              <a:rPr lang="en" sz="2400" i="1">
                <a:solidFill>
                  <a:srgbClr val="1C0B4C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24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performance tracking for a more </a:t>
            </a:r>
            <a:r>
              <a:rPr lang="en" sz="2400" i="1">
                <a:solidFill>
                  <a:srgbClr val="8E0000"/>
                </a:solidFill>
                <a:latin typeface="Georgia"/>
                <a:ea typeface="Georgia"/>
                <a:cs typeface="Georgia"/>
                <a:sym typeface="Georgia"/>
              </a:rPr>
              <a:t>holistic</a:t>
            </a:r>
            <a:r>
              <a:rPr lang="en" sz="24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 reporting model.</a:t>
            </a:r>
            <a:endParaRPr sz="24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0" name="Google Shape;170;p26"/>
          <p:cNvSpPr/>
          <p:nvPr/>
        </p:nvSpPr>
        <p:spPr>
          <a:xfrm rot="5400000">
            <a:off x="4458000" y="-1712900"/>
            <a:ext cx="228000" cy="6603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4DDB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6"/>
          <p:cNvSpPr/>
          <p:nvPr/>
        </p:nvSpPr>
        <p:spPr>
          <a:xfrm rot="-5400000">
            <a:off x="4458000" y="297975"/>
            <a:ext cx="228000" cy="6603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4DDB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6"/>
          <p:cNvSpPr/>
          <p:nvPr/>
        </p:nvSpPr>
        <p:spPr>
          <a:xfrm>
            <a:off x="1270200" y="1474900"/>
            <a:ext cx="228000" cy="228000"/>
          </a:xfrm>
          <a:prstGeom prst="ellipse">
            <a:avLst/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6"/>
          <p:cNvSpPr/>
          <p:nvPr/>
        </p:nvSpPr>
        <p:spPr>
          <a:xfrm>
            <a:off x="7645800" y="3485775"/>
            <a:ext cx="228000" cy="228000"/>
          </a:xfrm>
          <a:prstGeom prst="ellipse">
            <a:avLst/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4" name="Google Shape;174;p26" title="CLX-Logo-Mark-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4C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/>
        </p:nvSpPr>
        <p:spPr>
          <a:xfrm>
            <a:off x="753300" y="292425"/>
            <a:ext cx="7637400" cy="9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And Realized Just How Many Leads Were Being Credited to the </a:t>
            </a:r>
            <a:r>
              <a:rPr lang="en" sz="2500" i="1">
                <a:solidFill>
                  <a:srgbClr val="C7C7F9"/>
                </a:solidFill>
                <a:latin typeface="Georgia"/>
                <a:ea typeface="Georgia"/>
                <a:cs typeface="Georgia"/>
                <a:sym typeface="Georgia"/>
              </a:rPr>
              <a:t>Wrong</a:t>
            </a:r>
            <a:r>
              <a:rPr lang="en" sz="2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Channels</a:t>
            </a:r>
            <a:endParaRPr sz="25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0" name="Google Shape;180;p27"/>
          <p:cNvSpPr/>
          <p:nvPr/>
        </p:nvSpPr>
        <p:spPr>
          <a:xfrm>
            <a:off x="1739400" y="1439100"/>
            <a:ext cx="5665200" cy="30129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7"/>
          <p:cNvSpPr txBox="1"/>
          <p:nvPr/>
        </p:nvSpPr>
        <p:spPr>
          <a:xfrm>
            <a:off x="1992675" y="1729000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CLX Paid Search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27"/>
          <p:cNvSpPr txBox="1"/>
          <p:nvPr/>
        </p:nvSpPr>
        <p:spPr>
          <a:xfrm>
            <a:off x="1992675" y="1986434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Organic Search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1992675" y="2243869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CLX Social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1992675" y="2501303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Referral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5" name="Google Shape;185;p27"/>
          <p:cNvSpPr txBox="1"/>
          <p:nvPr/>
        </p:nvSpPr>
        <p:spPr>
          <a:xfrm>
            <a:off x="1992675" y="2758738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Direct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6" name="Google Shape;186;p27"/>
          <p:cNvSpPr txBox="1"/>
          <p:nvPr/>
        </p:nvSpPr>
        <p:spPr>
          <a:xfrm>
            <a:off x="1992675" y="3016172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CLX Display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1992675" y="3273606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CLX YouTube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1992675" y="3531041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CLX PMax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9" name="Google Shape;189;p27"/>
          <p:cNvSpPr txBox="1"/>
          <p:nvPr/>
        </p:nvSpPr>
        <p:spPr>
          <a:xfrm>
            <a:off x="1992675" y="3788475"/>
            <a:ext cx="10236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CLX GBP Accel.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0" name="Google Shape;190;p27"/>
          <p:cNvSpPr txBox="1"/>
          <p:nvPr/>
        </p:nvSpPr>
        <p:spPr>
          <a:xfrm>
            <a:off x="2975175" y="4118475"/>
            <a:ext cx="2823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0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6100475" y="4118475"/>
            <a:ext cx="2823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35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3421646" y="4118475"/>
            <a:ext cx="2823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3868118" y="4118475"/>
            <a:ext cx="2823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4" name="Google Shape;194;p27"/>
          <p:cNvSpPr txBox="1"/>
          <p:nvPr/>
        </p:nvSpPr>
        <p:spPr>
          <a:xfrm>
            <a:off x="4314589" y="4118475"/>
            <a:ext cx="2823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4761061" y="4118475"/>
            <a:ext cx="2823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20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6" name="Google Shape;196;p27"/>
          <p:cNvSpPr txBox="1"/>
          <p:nvPr/>
        </p:nvSpPr>
        <p:spPr>
          <a:xfrm>
            <a:off x="5207532" y="4118475"/>
            <a:ext cx="2823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25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7" name="Google Shape;197;p27"/>
          <p:cNvSpPr txBox="1"/>
          <p:nvPr/>
        </p:nvSpPr>
        <p:spPr>
          <a:xfrm>
            <a:off x="5654004" y="4118475"/>
            <a:ext cx="282300" cy="2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30</a:t>
            </a:r>
            <a:endParaRPr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98" name="Google Shape;198;p27"/>
          <p:cNvCxnSpPr>
            <a:stCxn id="190" idx="0"/>
          </p:cNvCxnSpPr>
          <p:nvPr/>
        </p:nvCxnSpPr>
        <p:spPr>
          <a:xfrm rot="10800000">
            <a:off x="3116325" y="1642575"/>
            <a:ext cx="0" cy="247590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9" name="Google Shape;199;p27"/>
          <p:cNvCxnSpPr/>
          <p:nvPr/>
        </p:nvCxnSpPr>
        <p:spPr>
          <a:xfrm>
            <a:off x="2116900" y="4113575"/>
            <a:ext cx="4425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27"/>
          <p:cNvCxnSpPr/>
          <p:nvPr/>
        </p:nvCxnSpPr>
        <p:spPr>
          <a:xfrm>
            <a:off x="3120908" y="1792550"/>
            <a:ext cx="20901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" name="Google Shape;201;p27"/>
          <p:cNvCxnSpPr/>
          <p:nvPr/>
        </p:nvCxnSpPr>
        <p:spPr>
          <a:xfrm>
            <a:off x="3120908" y="1869229"/>
            <a:ext cx="18672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" name="Google Shape;202;p27"/>
          <p:cNvCxnSpPr/>
          <p:nvPr/>
        </p:nvCxnSpPr>
        <p:spPr>
          <a:xfrm>
            <a:off x="3120908" y="2057425"/>
            <a:ext cx="27012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3" name="Google Shape;203;p27"/>
          <p:cNvCxnSpPr/>
          <p:nvPr/>
        </p:nvCxnSpPr>
        <p:spPr>
          <a:xfrm>
            <a:off x="3120908" y="2134104"/>
            <a:ext cx="15396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4" name="Google Shape;204;p27"/>
          <p:cNvCxnSpPr/>
          <p:nvPr/>
        </p:nvCxnSpPr>
        <p:spPr>
          <a:xfrm>
            <a:off x="3120908" y="2314888"/>
            <a:ext cx="1572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" name="Google Shape;205;p27"/>
          <p:cNvCxnSpPr/>
          <p:nvPr/>
        </p:nvCxnSpPr>
        <p:spPr>
          <a:xfrm>
            <a:off x="3120908" y="2391566"/>
            <a:ext cx="3780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" name="Google Shape;206;p27"/>
          <p:cNvCxnSpPr/>
          <p:nvPr/>
        </p:nvCxnSpPr>
        <p:spPr>
          <a:xfrm>
            <a:off x="3120908" y="2572363"/>
            <a:ext cx="12957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7" name="Google Shape;207;p27"/>
          <p:cNvCxnSpPr/>
          <p:nvPr/>
        </p:nvCxnSpPr>
        <p:spPr>
          <a:xfrm>
            <a:off x="3120908" y="2649041"/>
            <a:ext cx="9357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27"/>
          <p:cNvCxnSpPr/>
          <p:nvPr/>
        </p:nvCxnSpPr>
        <p:spPr>
          <a:xfrm>
            <a:off x="3120908" y="2837238"/>
            <a:ext cx="18765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" name="Google Shape;209;p27"/>
          <p:cNvCxnSpPr/>
          <p:nvPr/>
        </p:nvCxnSpPr>
        <p:spPr>
          <a:xfrm>
            <a:off x="3120908" y="2913916"/>
            <a:ext cx="9588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0" name="Google Shape;210;p27"/>
          <p:cNvCxnSpPr/>
          <p:nvPr/>
        </p:nvCxnSpPr>
        <p:spPr>
          <a:xfrm>
            <a:off x="3120907" y="3087950"/>
            <a:ext cx="1572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" name="Google Shape;211;p27"/>
          <p:cNvCxnSpPr/>
          <p:nvPr/>
        </p:nvCxnSpPr>
        <p:spPr>
          <a:xfrm>
            <a:off x="3120908" y="3164616"/>
            <a:ext cx="6453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2" name="Google Shape;212;p27"/>
          <p:cNvCxnSpPr/>
          <p:nvPr/>
        </p:nvCxnSpPr>
        <p:spPr>
          <a:xfrm>
            <a:off x="3120907" y="3359600"/>
            <a:ext cx="1572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3" name="Google Shape;213;p27"/>
          <p:cNvCxnSpPr/>
          <p:nvPr/>
        </p:nvCxnSpPr>
        <p:spPr>
          <a:xfrm>
            <a:off x="3120908" y="3436266"/>
            <a:ext cx="3432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27"/>
          <p:cNvCxnSpPr/>
          <p:nvPr/>
        </p:nvCxnSpPr>
        <p:spPr>
          <a:xfrm>
            <a:off x="3120908" y="3603200"/>
            <a:ext cx="6102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" name="Google Shape;215;p27"/>
          <p:cNvCxnSpPr/>
          <p:nvPr/>
        </p:nvCxnSpPr>
        <p:spPr>
          <a:xfrm>
            <a:off x="3120908" y="3679879"/>
            <a:ext cx="5175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27"/>
          <p:cNvCxnSpPr/>
          <p:nvPr/>
        </p:nvCxnSpPr>
        <p:spPr>
          <a:xfrm>
            <a:off x="3120908" y="3860838"/>
            <a:ext cx="176400" cy="0"/>
          </a:xfrm>
          <a:prstGeom prst="straightConnector1">
            <a:avLst/>
          </a:prstGeom>
          <a:noFill/>
          <a:ln w="76200" cap="flat" cmpd="sng">
            <a:solidFill>
              <a:srgbClr val="1C0B4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" name="Google Shape;217;p27"/>
          <p:cNvCxnSpPr/>
          <p:nvPr/>
        </p:nvCxnSpPr>
        <p:spPr>
          <a:xfrm>
            <a:off x="3120908" y="3937516"/>
            <a:ext cx="177300" cy="0"/>
          </a:xfrm>
          <a:prstGeom prst="straightConnector1">
            <a:avLst/>
          </a:prstGeom>
          <a:noFill/>
          <a:ln w="76200" cap="flat" cmpd="sng">
            <a:solidFill>
              <a:srgbClr val="C7C7F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8" name="Google Shape;218;p27"/>
          <p:cNvSpPr/>
          <p:nvPr/>
        </p:nvSpPr>
        <p:spPr>
          <a:xfrm>
            <a:off x="1992675" y="1720025"/>
            <a:ext cx="3943500" cy="218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8E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7"/>
          <p:cNvSpPr/>
          <p:nvPr/>
        </p:nvSpPr>
        <p:spPr>
          <a:xfrm>
            <a:off x="1992675" y="1986444"/>
            <a:ext cx="3943500" cy="218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8E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7"/>
          <p:cNvSpPr/>
          <p:nvPr/>
        </p:nvSpPr>
        <p:spPr>
          <a:xfrm>
            <a:off x="1992675" y="2243869"/>
            <a:ext cx="3943500" cy="218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54D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7"/>
          <p:cNvSpPr/>
          <p:nvPr/>
        </p:nvSpPr>
        <p:spPr>
          <a:xfrm>
            <a:off x="1992675" y="3016169"/>
            <a:ext cx="3943500" cy="218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54D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7"/>
          <p:cNvSpPr/>
          <p:nvPr/>
        </p:nvSpPr>
        <p:spPr>
          <a:xfrm>
            <a:off x="1992675" y="3273607"/>
            <a:ext cx="3943500" cy="218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354D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" name="Google Shape;223;p27"/>
          <p:cNvGrpSpPr/>
          <p:nvPr/>
        </p:nvGrpSpPr>
        <p:grpSpPr>
          <a:xfrm>
            <a:off x="6262137" y="1720025"/>
            <a:ext cx="993334" cy="873200"/>
            <a:chOff x="6619663" y="1720025"/>
            <a:chExt cx="993334" cy="873200"/>
          </a:xfrm>
        </p:grpSpPr>
        <p:sp>
          <p:nvSpPr>
            <p:cNvPr id="224" name="Google Shape;224;p27"/>
            <p:cNvSpPr/>
            <p:nvPr/>
          </p:nvSpPr>
          <p:spPr>
            <a:xfrm>
              <a:off x="6619663" y="1977975"/>
              <a:ext cx="135600" cy="135600"/>
            </a:xfrm>
            <a:prstGeom prst="roundRect">
              <a:avLst>
                <a:gd name="adj" fmla="val 16667"/>
              </a:avLst>
            </a:prstGeom>
            <a:solidFill>
              <a:srgbClr val="1C0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7"/>
            <p:cNvSpPr/>
            <p:nvPr/>
          </p:nvSpPr>
          <p:spPr>
            <a:xfrm>
              <a:off x="6619663" y="1761575"/>
              <a:ext cx="135600" cy="135600"/>
            </a:xfrm>
            <a:prstGeom prst="roundRect">
              <a:avLst>
                <a:gd name="adj" fmla="val 16667"/>
              </a:avLst>
            </a:prstGeom>
            <a:solidFill>
              <a:srgbClr val="C7C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7"/>
            <p:cNvSpPr txBox="1"/>
            <p:nvPr/>
          </p:nvSpPr>
          <p:spPr>
            <a:xfrm>
              <a:off x="6811710" y="1720025"/>
              <a:ext cx="610200" cy="21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UA Model</a:t>
              </a:r>
              <a:endParaRPr sz="7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27" name="Google Shape;227;p27"/>
            <p:cNvSpPr txBox="1"/>
            <p:nvPr/>
          </p:nvSpPr>
          <p:spPr>
            <a:xfrm>
              <a:off x="6811710" y="1936425"/>
              <a:ext cx="610200" cy="21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Last-Touch</a:t>
              </a:r>
              <a:endParaRPr sz="7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28" name="Google Shape;228;p27"/>
            <p:cNvSpPr/>
            <p:nvPr/>
          </p:nvSpPr>
          <p:spPr>
            <a:xfrm>
              <a:off x="6619663" y="2196675"/>
              <a:ext cx="135600" cy="135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8E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7"/>
            <p:cNvSpPr txBox="1"/>
            <p:nvPr/>
          </p:nvSpPr>
          <p:spPr>
            <a:xfrm>
              <a:off x="6811697" y="2155125"/>
              <a:ext cx="801300" cy="21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Over Credited</a:t>
              </a:r>
              <a:endParaRPr sz="7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30" name="Google Shape;230;p27"/>
            <p:cNvSpPr/>
            <p:nvPr/>
          </p:nvSpPr>
          <p:spPr>
            <a:xfrm>
              <a:off x="6619663" y="2416075"/>
              <a:ext cx="135600" cy="135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354DD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7"/>
            <p:cNvSpPr txBox="1"/>
            <p:nvPr/>
          </p:nvSpPr>
          <p:spPr>
            <a:xfrm>
              <a:off x="6811697" y="2374525"/>
              <a:ext cx="745800" cy="21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Under Credited</a:t>
              </a:r>
              <a:endParaRPr sz="7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232" name="Google Shape;232;p27" title="CLX-Logo-Mark-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5262" y="4696721"/>
            <a:ext cx="746875" cy="33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0000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/>
          <p:nvPr/>
        </p:nvSpPr>
        <p:spPr>
          <a:xfrm>
            <a:off x="498150" y="523025"/>
            <a:ext cx="8147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Marketing doesn't happen in a vacuum. </a:t>
            </a:r>
            <a:endParaRPr sz="2500">
              <a:solidFill>
                <a:srgbClr val="F6F6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pSp>
        <p:nvGrpSpPr>
          <p:cNvPr id="238" name="Google Shape;238;p28"/>
          <p:cNvGrpSpPr/>
          <p:nvPr/>
        </p:nvGrpSpPr>
        <p:grpSpPr>
          <a:xfrm>
            <a:off x="903200" y="1739900"/>
            <a:ext cx="2344500" cy="1228424"/>
            <a:chOff x="903200" y="1739900"/>
            <a:chExt cx="2344500" cy="1228424"/>
          </a:xfrm>
        </p:grpSpPr>
        <p:sp>
          <p:nvSpPr>
            <p:cNvPr id="239" name="Google Shape;239;p28"/>
            <p:cNvSpPr/>
            <p:nvPr/>
          </p:nvSpPr>
          <p:spPr>
            <a:xfrm>
              <a:off x="903200" y="1904824"/>
              <a:ext cx="2344500" cy="1063500"/>
            </a:xfrm>
            <a:prstGeom prst="roundRect">
              <a:avLst>
                <a:gd name="adj" fmla="val 16667"/>
              </a:avLst>
            </a:prstGeom>
            <a:solidFill>
              <a:srgbClr val="C7C7F9"/>
            </a:solidFill>
            <a:ln>
              <a:noFill/>
            </a:ln>
          </p:spPr>
          <p:txBody>
            <a:bodyPr spcFirstLastPara="1" wrap="square" lIns="91425" tIns="91425" rIns="91425" bIns="18287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C0B4C"/>
                  </a:solidFill>
                  <a:latin typeface="Open Sans"/>
                  <a:ea typeface="Open Sans"/>
                  <a:cs typeface="Open Sans"/>
                  <a:sym typeface="Open Sans"/>
                </a:rPr>
                <a:t>Starting Rent (1BR &amp; 2BR)</a:t>
              </a:r>
              <a:endParaRPr>
                <a:solidFill>
                  <a:srgbClr val="1C0B4C"/>
                </a:solidFill>
              </a:endParaRPr>
            </a:p>
          </p:txBody>
        </p:sp>
        <p:pic>
          <p:nvPicPr>
            <p:cNvPr id="240" name="Google Shape;240;p28" title="icons-levers.png"/>
            <p:cNvPicPr preferRelativeResize="0"/>
            <p:nvPr/>
          </p:nvPicPr>
          <p:blipFill rotWithShape="1">
            <a:blip r:embed="rId3">
              <a:alphaModFix/>
            </a:blip>
            <a:srcRect l="1468" r="79262"/>
            <a:stretch/>
          </p:blipFill>
          <p:spPr>
            <a:xfrm>
              <a:off x="1636812" y="1739900"/>
              <a:ext cx="877276" cy="1059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1" name="Google Shape;241;p28"/>
          <p:cNvGrpSpPr/>
          <p:nvPr/>
        </p:nvGrpSpPr>
        <p:grpSpPr>
          <a:xfrm>
            <a:off x="3399750" y="1739900"/>
            <a:ext cx="2344500" cy="1228424"/>
            <a:chOff x="3399750" y="1739900"/>
            <a:chExt cx="2344500" cy="1228424"/>
          </a:xfrm>
        </p:grpSpPr>
        <p:sp>
          <p:nvSpPr>
            <p:cNvPr id="242" name="Google Shape;242;p28"/>
            <p:cNvSpPr/>
            <p:nvPr/>
          </p:nvSpPr>
          <p:spPr>
            <a:xfrm>
              <a:off x="3399750" y="1904824"/>
              <a:ext cx="2344500" cy="1063500"/>
            </a:xfrm>
            <a:prstGeom prst="roundRect">
              <a:avLst>
                <a:gd name="adj" fmla="val 16667"/>
              </a:avLst>
            </a:prstGeom>
            <a:solidFill>
              <a:srgbClr val="C7C7F9"/>
            </a:solidFill>
            <a:ln>
              <a:noFill/>
            </a:ln>
          </p:spPr>
          <p:txBody>
            <a:bodyPr spcFirstLastPara="1" wrap="square" lIns="91425" tIns="91425" rIns="91425" bIns="18287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C0B4C"/>
                  </a:solidFill>
                  <a:latin typeface="Open Sans"/>
                  <a:ea typeface="Open Sans"/>
                  <a:cs typeface="Open Sans"/>
                  <a:sym typeface="Open Sans"/>
                </a:rPr>
                <a:t>Comp Avg. Occupancy</a:t>
              </a:r>
              <a:endParaRPr>
                <a:solidFill>
                  <a:srgbClr val="1C0B4C"/>
                </a:solidFill>
              </a:endParaRPr>
            </a:p>
          </p:txBody>
        </p:sp>
        <p:pic>
          <p:nvPicPr>
            <p:cNvPr id="243" name="Google Shape;243;p28" title="icons-levers.png"/>
            <p:cNvPicPr preferRelativeResize="0"/>
            <p:nvPr/>
          </p:nvPicPr>
          <p:blipFill rotWithShape="1">
            <a:blip r:embed="rId3">
              <a:alphaModFix/>
            </a:blip>
            <a:srcRect l="17986" r="62744"/>
            <a:stretch/>
          </p:blipFill>
          <p:spPr>
            <a:xfrm>
              <a:off x="4133362" y="1739900"/>
              <a:ext cx="877276" cy="1059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4" name="Google Shape;244;p28"/>
          <p:cNvGrpSpPr/>
          <p:nvPr/>
        </p:nvGrpSpPr>
        <p:grpSpPr>
          <a:xfrm>
            <a:off x="5896300" y="1739900"/>
            <a:ext cx="2344500" cy="1228424"/>
            <a:chOff x="5896300" y="1739900"/>
            <a:chExt cx="2344500" cy="1228424"/>
          </a:xfrm>
        </p:grpSpPr>
        <p:sp>
          <p:nvSpPr>
            <p:cNvPr id="245" name="Google Shape;245;p28"/>
            <p:cNvSpPr/>
            <p:nvPr/>
          </p:nvSpPr>
          <p:spPr>
            <a:xfrm>
              <a:off x="5896300" y="1904824"/>
              <a:ext cx="2344500" cy="1063500"/>
            </a:xfrm>
            <a:prstGeom prst="roundRect">
              <a:avLst>
                <a:gd name="adj" fmla="val 16667"/>
              </a:avLst>
            </a:prstGeom>
            <a:solidFill>
              <a:srgbClr val="C7C7F9"/>
            </a:solidFill>
            <a:ln>
              <a:noFill/>
            </a:ln>
          </p:spPr>
          <p:txBody>
            <a:bodyPr spcFirstLastPara="1" wrap="square" lIns="91425" tIns="91425" rIns="91425" bIns="18287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C0B4C"/>
                  </a:solidFill>
                  <a:latin typeface="Open Sans"/>
                  <a:ea typeface="Open Sans"/>
                  <a:cs typeface="Open Sans"/>
                  <a:sym typeface="Open Sans"/>
                </a:rPr>
                <a:t>Rent Premium (1BR &amp; 2BR)</a:t>
              </a:r>
              <a:endParaRPr>
                <a:solidFill>
                  <a:srgbClr val="1C0B4C"/>
                </a:solidFill>
              </a:endParaRPr>
            </a:p>
          </p:txBody>
        </p:sp>
        <p:pic>
          <p:nvPicPr>
            <p:cNvPr id="246" name="Google Shape;246;p28" title="icons-levers.png"/>
            <p:cNvPicPr preferRelativeResize="0"/>
            <p:nvPr/>
          </p:nvPicPr>
          <p:blipFill rotWithShape="1">
            <a:blip r:embed="rId3">
              <a:alphaModFix/>
            </a:blip>
            <a:srcRect l="32853" r="47877"/>
            <a:stretch/>
          </p:blipFill>
          <p:spPr>
            <a:xfrm>
              <a:off x="6596491" y="1739900"/>
              <a:ext cx="877276" cy="1059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7" name="Google Shape;247;p28"/>
          <p:cNvGrpSpPr/>
          <p:nvPr/>
        </p:nvGrpSpPr>
        <p:grpSpPr>
          <a:xfrm>
            <a:off x="903200" y="2968325"/>
            <a:ext cx="2344500" cy="1232783"/>
            <a:chOff x="903200" y="2968325"/>
            <a:chExt cx="2344500" cy="1232783"/>
          </a:xfrm>
        </p:grpSpPr>
        <p:sp>
          <p:nvSpPr>
            <p:cNvPr id="248" name="Google Shape;248;p28"/>
            <p:cNvSpPr/>
            <p:nvPr/>
          </p:nvSpPr>
          <p:spPr>
            <a:xfrm>
              <a:off x="903200" y="3137608"/>
              <a:ext cx="2344500" cy="1063500"/>
            </a:xfrm>
            <a:prstGeom prst="roundRect">
              <a:avLst>
                <a:gd name="adj" fmla="val 16667"/>
              </a:avLst>
            </a:prstGeom>
            <a:solidFill>
              <a:srgbClr val="C7C7F9"/>
            </a:solidFill>
            <a:ln>
              <a:noFill/>
            </a:ln>
          </p:spPr>
          <p:txBody>
            <a:bodyPr spcFirstLastPara="1" wrap="square" lIns="91425" tIns="91425" rIns="91425" bIns="18287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C0B4C"/>
                  </a:solidFill>
                  <a:latin typeface="Open Sans"/>
                  <a:ea typeface="Open Sans"/>
                  <a:cs typeface="Open Sans"/>
                  <a:sym typeface="Open Sans"/>
                </a:rPr>
                <a:t>Occupancy</a:t>
              </a:r>
              <a:endParaRPr>
                <a:solidFill>
                  <a:srgbClr val="1C0B4C"/>
                </a:solidFill>
              </a:endParaRPr>
            </a:p>
          </p:txBody>
        </p:sp>
        <p:pic>
          <p:nvPicPr>
            <p:cNvPr id="249" name="Google Shape;249;p28" title="icons-levers.png"/>
            <p:cNvPicPr preferRelativeResize="0"/>
            <p:nvPr/>
          </p:nvPicPr>
          <p:blipFill rotWithShape="1">
            <a:blip r:embed="rId3">
              <a:alphaModFix/>
            </a:blip>
            <a:srcRect l="47901" r="32830"/>
            <a:stretch/>
          </p:blipFill>
          <p:spPr>
            <a:xfrm>
              <a:off x="1636812" y="2968325"/>
              <a:ext cx="877276" cy="1059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0" name="Google Shape;250;p28"/>
          <p:cNvGrpSpPr/>
          <p:nvPr/>
        </p:nvGrpSpPr>
        <p:grpSpPr>
          <a:xfrm>
            <a:off x="3399750" y="2968325"/>
            <a:ext cx="2344500" cy="1232783"/>
            <a:chOff x="3399750" y="2968325"/>
            <a:chExt cx="2344500" cy="1232783"/>
          </a:xfrm>
        </p:grpSpPr>
        <p:sp>
          <p:nvSpPr>
            <p:cNvPr id="251" name="Google Shape;251;p28"/>
            <p:cNvSpPr/>
            <p:nvPr/>
          </p:nvSpPr>
          <p:spPr>
            <a:xfrm>
              <a:off x="3399750" y="3137608"/>
              <a:ext cx="2344500" cy="1063500"/>
            </a:xfrm>
            <a:prstGeom prst="roundRect">
              <a:avLst>
                <a:gd name="adj" fmla="val 16667"/>
              </a:avLst>
            </a:prstGeom>
            <a:solidFill>
              <a:srgbClr val="C7C7F9"/>
            </a:solidFill>
            <a:ln>
              <a:noFill/>
            </a:ln>
          </p:spPr>
          <p:txBody>
            <a:bodyPr spcFirstLastPara="1" wrap="square" lIns="91425" tIns="91425" rIns="91425" bIns="18287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C0B4C"/>
                  </a:solidFill>
                  <a:latin typeface="Open Sans"/>
                  <a:ea typeface="Open Sans"/>
                  <a:cs typeface="Open Sans"/>
                  <a:sym typeface="Open Sans"/>
                </a:rPr>
                <a:t>Comp Exposure (30 day)</a:t>
              </a:r>
              <a:endParaRPr>
                <a:solidFill>
                  <a:srgbClr val="1C0B4C"/>
                </a:solidFill>
              </a:endParaRPr>
            </a:p>
          </p:txBody>
        </p:sp>
        <p:pic>
          <p:nvPicPr>
            <p:cNvPr id="252" name="Google Shape;252;p28" title="icons-levers.png"/>
            <p:cNvPicPr preferRelativeResize="0"/>
            <p:nvPr/>
          </p:nvPicPr>
          <p:blipFill rotWithShape="1">
            <a:blip r:embed="rId3">
              <a:alphaModFix/>
            </a:blip>
            <a:srcRect l="63135" r="17595"/>
            <a:stretch/>
          </p:blipFill>
          <p:spPr>
            <a:xfrm>
              <a:off x="4074862" y="2968325"/>
              <a:ext cx="877276" cy="1059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3" name="Google Shape;253;p28"/>
          <p:cNvGrpSpPr/>
          <p:nvPr/>
        </p:nvGrpSpPr>
        <p:grpSpPr>
          <a:xfrm>
            <a:off x="5896300" y="2968325"/>
            <a:ext cx="2344500" cy="1232783"/>
            <a:chOff x="5896300" y="2968325"/>
            <a:chExt cx="2344500" cy="1232783"/>
          </a:xfrm>
        </p:grpSpPr>
        <p:sp>
          <p:nvSpPr>
            <p:cNvPr id="254" name="Google Shape;254;p28"/>
            <p:cNvSpPr/>
            <p:nvPr/>
          </p:nvSpPr>
          <p:spPr>
            <a:xfrm>
              <a:off x="5896300" y="3137608"/>
              <a:ext cx="2344500" cy="1063500"/>
            </a:xfrm>
            <a:prstGeom prst="roundRect">
              <a:avLst>
                <a:gd name="adj" fmla="val 16667"/>
              </a:avLst>
            </a:prstGeom>
            <a:solidFill>
              <a:srgbClr val="C7C7F9"/>
            </a:solidFill>
            <a:ln>
              <a:noFill/>
            </a:ln>
          </p:spPr>
          <p:txBody>
            <a:bodyPr spcFirstLastPara="1" wrap="square" lIns="91425" tIns="91425" rIns="91425" bIns="18287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C0B4C"/>
                  </a:solidFill>
                  <a:latin typeface="Open Sans"/>
                  <a:ea typeface="Open Sans"/>
                  <a:cs typeface="Open Sans"/>
                  <a:sym typeface="Open Sans"/>
                </a:rPr>
                <a:t>Comp Concession %</a:t>
              </a:r>
              <a:endParaRPr>
                <a:solidFill>
                  <a:srgbClr val="1C0B4C"/>
                </a:solidFill>
              </a:endParaRPr>
            </a:p>
          </p:txBody>
        </p:sp>
        <p:pic>
          <p:nvPicPr>
            <p:cNvPr id="255" name="Google Shape;255;p28" title="icons-levers.png"/>
            <p:cNvPicPr preferRelativeResize="0"/>
            <p:nvPr/>
          </p:nvPicPr>
          <p:blipFill rotWithShape="1">
            <a:blip r:embed="rId3">
              <a:alphaModFix/>
            </a:blip>
            <a:srcRect l="79468" r="1262"/>
            <a:stretch/>
          </p:blipFill>
          <p:spPr>
            <a:xfrm>
              <a:off x="6629912" y="2968325"/>
              <a:ext cx="877276" cy="1059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6" name="Google Shape;256;p28" title="CLX-Logo-Mark-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5262" y="4696721"/>
            <a:ext cx="746875" cy="338284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8"/>
          <p:cNvSpPr txBox="1"/>
          <p:nvPr/>
        </p:nvSpPr>
        <p:spPr>
          <a:xfrm>
            <a:off x="805050" y="1140013"/>
            <a:ext cx="7533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What’s </a:t>
            </a:r>
            <a:r>
              <a:rPr lang="en" sz="1600" i="1">
                <a:solidFill>
                  <a:srgbClr val="C7C7F9"/>
                </a:solidFill>
                <a:latin typeface="Georgia"/>
                <a:ea typeface="Georgia"/>
                <a:cs typeface="Georgia"/>
                <a:sym typeface="Georgia"/>
              </a:rPr>
              <a:t>shaping</a:t>
            </a:r>
            <a:r>
              <a:rPr lang="en" sz="16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 campaign performance:</a:t>
            </a:r>
            <a:endParaRPr sz="16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/>
          <p:nvPr/>
        </p:nvSpPr>
        <p:spPr>
          <a:xfrm>
            <a:off x="1116900" y="2252607"/>
            <a:ext cx="6910200" cy="11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and completely changed the way we approached </a:t>
            </a:r>
            <a:r>
              <a:rPr lang="en" sz="2400" i="1">
                <a:solidFill>
                  <a:srgbClr val="8E0000"/>
                </a:solidFill>
                <a:latin typeface="Georgia"/>
                <a:ea typeface="Georgia"/>
                <a:cs typeface="Georgia"/>
                <a:sym typeface="Georgia"/>
              </a:rPr>
              <a:t>budget allocations</a:t>
            </a:r>
            <a:r>
              <a:rPr lang="en" sz="24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24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p29"/>
          <p:cNvSpPr txBox="1"/>
          <p:nvPr/>
        </p:nvSpPr>
        <p:spPr>
          <a:xfrm>
            <a:off x="1080000" y="1917832"/>
            <a:ext cx="698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We </a:t>
            </a:r>
            <a:r>
              <a:rPr lang="en" sz="2400" i="1">
                <a:solidFill>
                  <a:srgbClr val="8E0000"/>
                </a:solidFill>
                <a:latin typeface="Georgia"/>
                <a:ea typeface="Georgia"/>
                <a:cs typeface="Georgia"/>
                <a:sym typeface="Georgia"/>
              </a:rPr>
              <a:t>closed the gaps</a:t>
            </a:r>
            <a:r>
              <a:rPr lang="en" sz="24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 in our reporting….</a:t>
            </a:r>
            <a:endParaRPr sz="24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p29"/>
          <p:cNvSpPr/>
          <p:nvPr/>
        </p:nvSpPr>
        <p:spPr>
          <a:xfrm rot="5400000">
            <a:off x="4458000" y="-1712900"/>
            <a:ext cx="228000" cy="6603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4DDB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9"/>
          <p:cNvSpPr/>
          <p:nvPr/>
        </p:nvSpPr>
        <p:spPr>
          <a:xfrm rot="-5400000">
            <a:off x="4458000" y="297975"/>
            <a:ext cx="228000" cy="66036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54DDB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9"/>
          <p:cNvSpPr/>
          <p:nvPr/>
        </p:nvSpPr>
        <p:spPr>
          <a:xfrm>
            <a:off x="1270200" y="1474900"/>
            <a:ext cx="228000" cy="228000"/>
          </a:xfrm>
          <a:prstGeom prst="ellipse">
            <a:avLst/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9"/>
          <p:cNvSpPr/>
          <p:nvPr/>
        </p:nvSpPr>
        <p:spPr>
          <a:xfrm>
            <a:off x="7645800" y="3485775"/>
            <a:ext cx="228000" cy="228000"/>
          </a:xfrm>
          <a:prstGeom prst="ellipse">
            <a:avLst/>
          </a:prstGeom>
          <a:solidFill>
            <a:srgbClr val="35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29" title="CLX-Logo-Mark-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4C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0" title="Screen Shot 2026-04-08 at 10.08.43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39337" y="-1962650"/>
            <a:ext cx="4461673" cy="299524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0"/>
          <p:cNvSpPr txBox="1">
            <a:spLocks noGrp="1"/>
          </p:cNvSpPr>
          <p:nvPr>
            <p:ph type="title" idx="4294967295"/>
          </p:nvPr>
        </p:nvSpPr>
        <p:spPr>
          <a:xfrm>
            <a:off x="1578000" y="205000"/>
            <a:ext cx="5931600" cy="7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Open Sans"/>
              <a:buNone/>
            </a:pPr>
            <a:r>
              <a:rPr lang="en" sz="25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We Tested a </a:t>
            </a:r>
            <a:r>
              <a:rPr lang="en" sz="2500" i="1">
                <a:solidFill>
                  <a:srgbClr val="C8F520"/>
                </a:solidFill>
                <a:latin typeface="Georgia"/>
                <a:ea typeface="Georgia"/>
                <a:cs typeface="Georgia"/>
                <a:sym typeface="Georgia"/>
              </a:rPr>
              <a:t>Smarter</a:t>
            </a:r>
            <a:r>
              <a:rPr lang="en" sz="25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 Way to Spend </a:t>
            </a:r>
            <a:endParaRPr sz="25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6" name="Google Shape;276;p30"/>
          <p:cNvSpPr/>
          <p:nvPr/>
        </p:nvSpPr>
        <p:spPr>
          <a:xfrm>
            <a:off x="1244450" y="936282"/>
            <a:ext cx="2091300" cy="508200"/>
          </a:xfrm>
          <a:prstGeom prst="roundRect">
            <a:avLst>
              <a:gd name="adj" fmla="val 16667"/>
            </a:avLst>
          </a:prstGeom>
          <a:solidFill>
            <a:srgbClr val="C7C7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200">
                <a:solidFill>
                  <a:srgbClr val="1A2744"/>
                </a:solidFill>
                <a:latin typeface="Poppins"/>
                <a:ea typeface="Poppins"/>
                <a:cs typeface="Poppins"/>
                <a:sym typeface="Poppins"/>
              </a:rPr>
              <a:t>3-month pilot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p30"/>
          <p:cNvSpPr/>
          <p:nvPr/>
        </p:nvSpPr>
        <p:spPr>
          <a:xfrm>
            <a:off x="3418150" y="936278"/>
            <a:ext cx="2091300" cy="508200"/>
          </a:xfrm>
          <a:prstGeom prst="roundRect">
            <a:avLst>
              <a:gd name="adj" fmla="val 16667"/>
            </a:avLst>
          </a:prstGeom>
          <a:solidFill>
            <a:srgbClr val="36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5F2EC"/>
                </a:solidFill>
                <a:latin typeface="Poppins"/>
                <a:ea typeface="Poppins"/>
                <a:cs typeface="Poppins"/>
                <a:sym typeface="Poppins"/>
              </a:rPr>
              <a:t>53 properties</a:t>
            </a:r>
            <a:endParaRPr sz="1200">
              <a:solidFill>
                <a:srgbClr val="F5F2E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30"/>
          <p:cNvSpPr/>
          <p:nvPr/>
        </p:nvSpPr>
        <p:spPr>
          <a:xfrm>
            <a:off x="5591850" y="936274"/>
            <a:ext cx="2091300" cy="508200"/>
          </a:xfrm>
          <a:prstGeom prst="roundRect">
            <a:avLst>
              <a:gd name="adj" fmla="val 16667"/>
            </a:avLst>
          </a:prstGeom>
          <a:solidFill>
            <a:srgbClr val="C8F5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Daily cross-channel spend optimizations</a:t>
            </a:r>
            <a:endParaRPr sz="12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30"/>
          <p:cNvSpPr txBox="1"/>
          <p:nvPr/>
        </p:nvSpPr>
        <p:spPr>
          <a:xfrm>
            <a:off x="1905547" y="4632650"/>
            <a:ext cx="5441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The KPI: </a:t>
            </a:r>
            <a:r>
              <a:rPr lang="en" sz="17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Conversions Per Dollar</a:t>
            </a:r>
            <a:endParaRPr sz="17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80" name="Google Shape;280;p30"/>
          <p:cNvGrpSpPr/>
          <p:nvPr/>
        </p:nvGrpSpPr>
        <p:grpSpPr>
          <a:xfrm>
            <a:off x="1809300" y="1667650"/>
            <a:ext cx="5469000" cy="2777100"/>
            <a:chOff x="1809300" y="1747300"/>
            <a:chExt cx="5469000" cy="2777100"/>
          </a:xfrm>
        </p:grpSpPr>
        <p:grpSp>
          <p:nvGrpSpPr>
            <p:cNvPr id="281" name="Google Shape;281;p30"/>
            <p:cNvGrpSpPr/>
            <p:nvPr/>
          </p:nvGrpSpPr>
          <p:grpSpPr>
            <a:xfrm>
              <a:off x="1809300" y="1747300"/>
              <a:ext cx="5469000" cy="2777100"/>
              <a:chOff x="1961775" y="1747300"/>
              <a:chExt cx="5469000" cy="2777100"/>
            </a:xfrm>
          </p:grpSpPr>
          <p:sp>
            <p:nvSpPr>
              <p:cNvPr id="282" name="Google Shape;282;p30"/>
              <p:cNvSpPr/>
              <p:nvPr/>
            </p:nvSpPr>
            <p:spPr>
              <a:xfrm>
                <a:off x="1961775" y="1747300"/>
                <a:ext cx="5469000" cy="2777100"/>
              </a:xfrm>
              <a:prstGeom prst="roundRect">
                <a:avLst>
                  <a:gd name="adj" fmla="val 16667"/>
                </a:avLst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283" name="Google Shape;283;p30" title="map.png"/>
              <p:cNvPicPr preferRelativeResize="0"/>
              <p:nvPr/>
            </p:nvPicPr>
            <p:blipFill rotWithShape="1">
              <a:blip r:embed="rId4">
                <a:alphaModFix/>
              </a:blip>
              <a:srcRect l="20" r="10"/>
              <a:stretch/>
            </p:blipFill>
            <p:spPr>
              <a:xfrm>
                <a:off x="2465437" y="1771787"/>
                <a:ext cx="4461676" cy="27281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84" name="Google Shape;284;p30"/>
            <p:cNvSpPr/>
            <p:nvPr/>
          </p:nvSpPr>
          <p:spPr>
            <a:xfrm>
              <a:off x="2775000" y="20050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2786150" y="19955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0"/>
            <p:cNvSpPr/>
            <p:nvPr/>
          </p:nvSpPr>
          <p:spPr>
            <a:xfrm>
              <a:off x="3103475" y="207425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0"/>
            <p:cNvSpPr/>
            <p:nvPr/>
          </p:nvSpPr>
          <p:spPr>
            <a:xfrm>
              <a:off x="3856175" y="29895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0"/>
            <p:cNvSpPr/>
            <p:nvPr/>
          </p:nvSpPr>
          <p:spPr>
            <a:xfrm>
              <a:off x="2996600" y="32404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0"/>
            <p:cNvSpPr/>
            <p:nvPr/>
          </p:nvSpPr>
          <p:spPr>
            <a:xfrm>
              <a:off x="2508725" y="30378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0"/>
            <p:cNvSpPr/>
            <p:nvPr/>
          </p:nvSpPr>
          <p:spPr>
            <a:xfrm>
              <a:off x="2508725" y="30611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0"/>
            <p:cNvSpPr/>
            <p:nvPr/>
          </p:nvSpPr>
          <p:spPr>
            <a:xfrm>
              <a:off x="2726700" y="340775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0"/>
            <p:cNvSpPr/>
            <p:nvPr/>
          </p:nvSpPr>
          <p:spPr>
            <a:xfrm>
              <a:off x="2737850" y="34259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0"/>
            <p:cNvSpPr/>
            <p:nvPr/>
          </p:nvSpPr>
          <p:spPr>
            <a:xfrm>
              <a:off x="3269250" y="36004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0"/>
            <p:cNvSpPr/>
            <p:nvPr/>
          </p:nvSpPr>
          <p:spPr>
            <a:xfrm>
              <a:off x="3317550" y="36487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0"/>
            <p:cNvSpPr/>
            <p:nvPr/>
          </p:nvSpPr>
          <p:spPr>
            <a:xfrm>
              <a:off x="3291300" y="36167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0"/>
            <p:cNvSpPr/>
            <p:nvPr/>
          </p:nvSpPr>
          <p:spPr>
            <a:xfrm>
              <a:off x="3291300" y="36487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0"/>
            <p:cNvSpPr/>
            <p:nvPr/>
          </p:nvSpPr>
          <p:spPr>
            <a:xfrm>
              <a:off x="4367825" y="38697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0"/>
            <p:cNvSpPr/>
            <p:nvPr/>
          </p:nvSpPr>
          <p:spPr>
            <a:xfrm>
              <a:off x="4383275" y="38929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0"/>
            <p:cNvSpPr/>
            <p:nvPr/>
          </p:nvSpPr>
          <p:spPr>
            <a:xfrm>
              <a:off x="4431575" y="38446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0"/>
            <p:cNvSpPr/>
            <p:nvPr/>
          </p:nvSpPr>
          <p:spPr>
            <a:xfrm>
              <a:off x="4543000" y="39180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0"/>
            <p:cNvSpPr/>
            <p:nvPr/>
          </p:nvSpPr>
          <p:spPr>
            <a:xfrm>
              <a:off x="4543000" y="39663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0"/>
            <p:cNvSpPr/>
            <p:nvPr/>
          </p:nvSpPr>
          <p:spPr>
            <a:xfrm>
              <a:off x="4416125" y="36970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0"/>
            <p:cNvSpPr/>
            <p:nvPr/>
          </p:nvSpPr>
          <p:spPr>
            <a:xfrm>
              <a:off x="4383275" y="37185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0"/>
            <p:cNvSpPr/>
            <p:nvPr/>
          </p:nvSpPr>
          <p:spPr>
            <a:xfrm>
              <a:off x="4446225" y="36798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>
              <a:off x="5278225" y="335945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0"/>
            <p:cNvSpPr/>
            <p:nvPr/>
          </p:nvSpPr>
          <p:spPr>
            <a:xfrm>
              <a:off x="5473300" y="35521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0"/>
            <p:cNvSpPr/>
            <p:nvPr/>
          </p:nvSpPr>
          <p:spPr>
            <a:xfrm>
              <a:off x="5521600" y="35521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0"/>
            <p:cNvSpPr/>
            <p:nvPr/>
          </p:nvSpPr>
          <p:spPr>
            <a:xfrm>
              <a:off x="5756875" y="39180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0"/>
            <p:cNvSpPr/>
            <p:nvPr/>
          </p:nvSpPr>
          <p:spPr>
            <a:xfrm>
              <a:off x="5756875" y="40730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0"/>
            <p:cNvSpPr/>
            <p:nvPr/>
          </p:nvSpPr>
          <p:spPr>
            <a:xfrm>
              <a:off x="5837200" y="41213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0"/>
            <p:cNvSpPr/>
            <p:nvPr/>
          </p:nvSpPr>
          <p:spPr>
            <a:xfrm>
              <a:off x="5837200" y="42991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0"/>
            <p:cNvSpPr/>
            <p:nvPr/>
          </p:nvSpPr>
          <p:spPr>
            <a:xfrm>
              <a:off x="5917500" y="35038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>
              <a:off x="5965800" y="345605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>
              <a:off x="5805175" y="32887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>
              <a:off x="5965800" y="31117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>
              <a:off x="5708575" y="28420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0"/>
            <p:cNvSpPr/>
            <p:nvPr/>
          </p:nvSpPr>
          <p:spPr>
            <a:xfrm>
              <a:off x="6093025" y="28420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0"/>
            <p:cNvSpPr/>
            <p:nvPr/>
          </p:nvSpPr>
          <p:spPr>
            <a:xfrm>
              <a:off x="6133025" y="28145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>
              <a:off x="6141325" y="27420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0"/>
            <p:cNvSpPr/>
            <p:nvPr/>
          </p:nvSpPr>
          <p:spPr>
            <a:xfrm>
              <a:off x="6189625" y="26495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6152125" y="26978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6212125" y="26353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0"/>
            <p:cNvSpPr/>
            <p:nvPr/>
          </p:nvSpPr>
          <p:spPr>
            <a:xfrm>
              <a:off x="6267125" y="26190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6342125" y="257077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0"/>
            <p:cNvSpPr/>
            <p:nvPr/>
          </p:nvSpPr>
          <p:spPr>
            <a:xfrm>
              <a:off x="6315425" y="2534525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0"/>
            <p:cNvSpPr/>
            <p:nvPr/>
          </p:nvSpPr>
          <p:spPr>
            <a:xfrm>
              <a:off x="6315425" y="24240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0"/>
            <p:cNvSpPr/>
            <p:nvPr/>
          </p:nvSpPr>
          <p:spPr>
            <a:xfrm>
              <a:off x="6315425" y="24723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>
              <a:off x="6277125" y="2609600"/>
              <a:ext cx="48300" cy="48300"/>
            </a:xfrm>
            <a:prstGeom prst="ellipse">
              <a:avLst/>
            </a:prstGeom>
            <a:solidFill>
              <a:srgbClr val="354DDB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9" name="Google Shape;329;p30" title="CLX-Logo-Mark-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5262" y="4696721"/>
            <a:ext cx="746875" cy="33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4C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"/>
          <p:cNvSpPr txBox="1">
            <a:spLocks noGrp="1"/>
          </p:cNvSpPr>
          <p:nvPr>
            <p:ph type="title" idx="4294967295"/>
          </p:nvPr>
        </p:nvSpPr>
        <p:spPr>
          <a:xfrm>
            <a:off x="1606200" y="1492913"/>
            <a:ext cx="5931600" cy="13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Open Sans"/>
              <a:buNone/>
            </a:pPr>
            <a:r>
              <a:rPr lang="en" sz="4000" b="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What We Uncovered</a:t>
            </a:r>
            <a:endParaRPr sz="40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6" name="Google Shape;336;p31"/>
          <p:cNvSpPr txBox="1"/>
          <p:nvPr/>
        </p:nvSpPr>
        <p:spPr>
          <a:xfrm>
            <a:off x="1870800" y="2934063"/>
            <a:ext cx="5402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Three </a:t>
            </a:r>
            <a:r>
              <a:rPr lang="en" sz="1700" i="1">
                <a:solidFill>
                  <a:srgbClr val="C8F520"/>
                </a:solidFill>
                <a:latin typeface="Georgia"/>
                <a:ea typeface="Georgia"/>
                <a:cs typeface="Georgia"/>
                <a:sym typeface="Georgia"/>
              </a:rPr>
              <a:t>insights</a:t>
            </a:r>
            <a:r>
              <a:rPr lang="en" sz="17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 that made the difference. </a:t>
            </a:r>
            <a:endParaRPr sz="11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37" name="Google Shape;337;p31"/>
          <p:cNvGrpSpPr/>
          <p:nvPr/>
        </p:nvGrpSpPr>
        <p:grpSpPr>
          <a:xfrm>
            <a:off x="1913250" y="2546675"/>
            <a:ext cx="5317500" cy="228000"/>
            <a:chOff x="667600" y="2255875"/>
            <a:chExt cx="5317500" cy="228000"/>
          </a:xfrm>
        </p:grpSpPr>
        <p:sp>
          <p:nvSpPr>
            <p:cNvPr id="338" name="Google Shape;338;p31"/>
            <p:cNvSpPr/>
            <p:nvPr/>
          </p:nvSpPr>
          <p:spPr>
            <a:xfrm rot="5400000">
              <a:off x="3212350" y="-288875"/>
              <a:ext cx="228000" cy="5317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C8F520"/>
                </a:gs>
                <a:gs pos="100000">
                  <a:srgbClr val="F6F6FF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1"/>
            <p:cNvSpPr/>
            <p:nvPr/>
          </p:nvSpPr>
          <p:spPr>
            <a:xfrm>
              <a:off x="667625" y="2255875"/>
              <a:ext cx="228000" cy="228000"/>
            </a:xfrm>
            <a:prstGeom prst="ellipse">
              <a:avLst/>
            </a:prstGeom>
            <a:solidFill>
              <a:srgbClr val="C8F5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0" name="Google Shape;340;p31" title="CLX-Logo-Mark-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5262" y="4696721"/>
            <a:ext cx="746875" cy="33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oogle Shape;345;p32"/>
          <p:cNvGrpSpPr/>
          <p:nvPr/>
        </p:nvGrpSpPr>
        <p:grpSpPr>
          <a:xfrm>
            <a:off x="261950" y="1500200"/>
            <a:ext cx="8608200" cy="3432000"/>
            <a:chOff x="261950" y="1500200"/>
            <a:chExt cx="8608200" cy="3432000"/>
          </a:xfrm>
        </p:grpSpPr>
        <p:sp>
          <p:nvSpPr>
            <p:cNvPr id="346" name="Google Shape;346;p32"/>
            <p:cNvSpPr/>
            <p:nvPr/>
          </p:nvSpPr>
          <p:spPr>
            <a:xfrm>
              <a:off x="261950" y="1500200"/>
              <a:ext cx="8608200" cy="3432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8675" tIns="98675" rIns="98675" bIns="98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11"/>
            </a:p>
          </p:txBody>
        </p:sp>
        <p:sp>
          <p:nvSpPr>
            <p:cNvPr id="347" name="Google Shape;347;p32"/>
            <p:cNvSpPr txBox="1"/>
            <p:nvPr/>
          </p:nvSpPr>
          <p:spPr>
            <a:xfrm>
              <a:off x="918878" y="2136235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rPr>
                <a:t>CLX Display 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Organic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48" name="Google Shape;348;p32"/>
            <p:cNvSpPr txBox="1"/>
            <p:nvPr/>
          </p:nvSpPr>
          <p:spPr>
            <a:xfrm>
              <a:off x="855501" y="1681806"/>
              <a:ext cx="43524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F1F1F"/>
                  </a:solidFill>
                  <a:latin typeface="Poppins"/>
                  <a:ea typeface="Poppins"/>
                  <a:cs typeface="Poppins"/>
                  <a:sym typeface="Poppins"/>
                </a:rPr>
                <a:t>Top Conversion Paths</a:t>
              </a:r>
              <a:endParaRPr sz="1100" b="1">
                <a:solidFill>
                  <a:srgbClr val="1F1F1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349" name="Google Shape;349;p32"/>
            <p:cNvCxnSpPr/>
            <p:nvPr/>
          </p:nvCxnSpPr>
          <p:spPr>
            <a:xfrm rot="10800000">
              <a:off x="3100195" y="2070965"/>
              <a:ext cx="0" cy="2672100"/>
            </a:xfrm>
            <a:prstGeom prst="straightConnector1">
              <a:avLst/>
            </a:prstGeom>
            <a:noFill/>
            <a:ln w="1027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50" name="Google Shape;350;p32"/>
            <p:cNvSpPr txBox="1"/>
            <p:nvPr/>
          </p:nvSpPr>
          <p:spPr>
            <a:xfrm>
              <a:off x="918878" y="2410951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CLX YouTube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 CLX Pmax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1" name="Google Shape;351;p32"/>
            <p:cNvSpPr txBox="1"/>
            <p:nvPr/>
          </p:nvSpPr>
          <p:spPr>
            <a:xfrm>
              <a:off x="587045" y="2733287"/>
              <a:ext cx="24090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rPr>
                <a:t>CLX Display 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CLX Paid Search        Organic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2" name="Google Shape;352;p32"/>
            <p:cNvSpPr txBox="1"/>
            <p:nvPr/>
          </p:nvSpPr>
          <p:spPr>
            <a:xfrm>
              <a:off x="918878" y="3011159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Referral        CLX Paid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3" name="Google Shape;353;p32"/>
            <p:cNvSpPr txBox="1"/>
            <p:nvPr/>
          </p:nvSpPr>
          <p:spPr>
            <a:xfrm>
              <a:off x="918878" y="3289031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034641"/>
                  </a:solidFill>
                  <a:latin typeface="Poppins"/>
                  <a:ea typeface="Poppins"/>
                  <a:cs typeface="Poppins"/>
                  <a:sym typeface="Poppins"/>
                </a:rPr>
                <a:t>CLX Social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4" name="Google Shape;354;p32"/>
            <p:cNvSpPr txBox="1"/>
            <p:nvPr/>
          </p:nvSpPr>
          <p:spPr>
            <a:xfrm>
              <a:off x="918878" y="3560334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CLX YouTube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 CLX Paid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5" name="Google Shape;355;p32"/>
            <p:cNvSpPr txBox="1"/>
            <p:nvPr/>
          </p:nvSpPr>
          <p:spPr>
            <a:xfrm>
              <a:off x="918878" y="3860425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Paid Search       CLX Pmax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6" name="Google Shape;356;p32"/>
            <p:cNvSpPr txBox="1"/>
            <p:nvPr/>
          </p:nvSpPr>
          <p:spPr>
            <a:xfrm>
              <a:off x="918878" y="4160502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CLX YouTube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  Referral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7" name="Google Shape;357;p32"/>
            <p:cNvSpPr txBox="1"/>
            <p:nvPr/>
          </p:nvSpPr>
          <p:spPr>
            <a:xfrm>
              <a:off x="918878" y="4435110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034641"/>
                  </a:solidFill>
                  <a:latin typeface="Poppins"/>
                  <a:ea typeface="Poppins"/>
                  <a:cs typeface="Poppins"/>
                  <a:sym typeface="Poppins"/>
                </a:rPr>
                <a:t>CLX Social 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CLX Paid Search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358" name="Google Shape;358;p32"/>
            <p:cNvGrpSpPr/>
            <p:nvPr/>
          </p:nvGrpSpPr>
          <p:grpSpPr>
            <a:xfrm>
              <a:off x="2237719" y="2219404"/>
              <a:ext cx="76946" cy="76946"/>
              <a:chOff x="-4195925" y="-977125"/>
              <a:chExt cx="176400" cy="176400"/>
            </a:xfrm>
          </p:grpSpPr>
          <p:sp>
            <p:nvSpPr>
              <p:cNvPr id="359" name="Google Shape;359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60" name="Google Shape;360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1" name="Google Shape;361;p32"/>
            <p:cNvGrpSpPr/>
            <p:nvPr/>
          </p:nvGrpSpPr>
          <p:grpSpPr>
            <a:xfrm>
              <a:off x="2473501" y="2490504"/>
              <a:ext cx="76946" cy="76946"/>
              <a:chOff x="-4195925" y="-977125"/>
              <a:chExt cx="176400" cy="176400"/>
            </a:xfrm>
          </p:grpSpPr>
          <p:sp>
            <p:nvSpPr>
              <p:cNvPr id="362" name="Google Shape;362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63" name="Google Shape;363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4" name="Google Shape;364;p32"/>
            <p:cNvGrpSpPr/>
            <p:nvPr/>
          </p:nvGrpSpPr>
          <p:grpSpPr>
            <a:xfrm>
              <a:off x="2233564" y="2812840"/>
              <a:ext cx="76946" cy="76946"/>
              <a:chOff x="-4195925" y="-977125"/>
              <a:chExt cx="176400" cy="176400"/>
            </a:xfrm>
          </p:grpSpPr>
          <p:sp>
            <p:nvSpPr>
              <p:cNvPr id="365" name="Google Shape;365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66" name="Google Shape;366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7" name="Google Shape;367;p32"/>
            <p:cNvGrpSpPr/>
            <p:nvPr/>
          </p:nvGrpSpPr>
          <p:grpSpPr>
            <a:xfrm>
              <a:off x="1393311" y="2812840"/>
              <a:ext cx="76946" cy="76946"/>
              <a:chOff x="-4195925" y="-977125"/>
              <a:chExt cx="176400" cy="176400"/>
            </a:xfrm>
          </p:grpSpPr>
          <p:sp>
            <p:nvSpPr>
              <p:cNvPr id="368" name="Google Shape;368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69" name="Google Shape;369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70" name="Google Shape;370;p32"/>
            <p:cNvGrpSpPr/>
            <p:nvPr/>
          </p:nvGrpSpPr>
          <p:grpSpPr>
            <a:xfrm>
              <a:off x="2207663" y="3090713"/>
              <a:ext cx="76946" cy="76946"/>
              <a:chOff x="-4195925" y="-977125"/>
              <a:chExt cx="176400" cy="176400"/>
            </a:xfrm>
          </p:grpSpPr>
          <p:sp>
            <p:nvSpPr>
              <p:cNvPr id="371" name="Google Shape;371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72" name="Google Shape;372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73" name="Google Shape;373;p32"/>
            <p:cNvGrpSpPr/>
            <p:nvPr/>
          </p:nvGrpSpPr>
          <p:grpSpPr>
            <a:xfrm>
              <a:off x="2625509" y="3365307"/>
              <a:ext cx="76946" cy="76946"/>
              <a:chOff x="-4195925" y="-977125"/>
              <a:chExt cx="176400" cy="176400"/>
            </a:xfrm>
          </p:grpSpPr>
          <p:sp>
            <p:nvSpPr>
              <p:cNvPr id="374" name="Google Shape;374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75" name="Google Shape;375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76" name="Google Shape;376;p32"/>
            <p:cNvGrpSpPr/>
            <p:nvPr/>
          </p:nvGrpSpPr>
          <p:grpSpPr>
            <a:xfrm>
              <a:off x="2207663" y="3639901"/>
              <a:ext cx="76946" cy="76946"/>
              <a:chOff x="-4195925" y="-977125"/>
              <a:chExt cx="176400" cy="176400"/>
            </a:xfrm>
          </p:grpSpPr>
          <p:sp>
            <p:nvSpPr>
              <p:cNvPr id="377" name="Google Shape;377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78" name="Google Shape;378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79" name="Google Shape;379;p32"/>
            <p:cNvGrpSpPr/>
            <p:nvPr/>
          </p:nvGrpSpPr>
          <p:grpSpPr>
            <a:xfrm>
              <a:off x="2063452" y="3939978"/>
              <a:ext cx="76946" cy="76946"/>
              <a:chOff x="-4195925" y="-977125"/>
              <a:chExt cx="176400" cy="176400"/>
            </a:xfrm>
          </p:grpSpPr>
          <p:sp>
            <p:nvSpPr>
              <p:cNvPr id="380" name="Google Shape;380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81" name="Google Shape;381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82" name="Google Shape;382;p32"/>
            <p:cNvGrpSpPr/>
            <p:nvPr/>
          </p:nvGrpSpPr>
          <p:grpSpPr>
            <a:xfrm>
              <a:off x="2625509" y="3939978"/>
              <a:ext cx="76946" cy="76946"/>
              <a:chOff x="-4195925" y="-977125"/>
              <a:chExt cx="176400" cy="176400"/>
            </a:xfrm>
          </p:grpSpPr>
          <p:sp>
            <p:nvSpPr>
              <p:cNvPr id="383" name="Google Shape;383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84" name="Google Shape;384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85" name="Google Shape;385;p32"/>
            <p:cNvGrpSpPr/>
            <p:nvPr/>
          </p:nvGrpSpPr>
          <p:grpSpPr>
            <a:xfrm>
              <a:off x="2538632" y="4240056"/>
              <a:ext cx="76946" cy="76946"/>
              <a:chOff x="-4195925" y="-977125"/>
              <a:chExt cx="176400" cy="176400"/>
            </a:xfrm>
          </p:grpSpPr>
          <p:sp>
            <p:nvSpPr>
              <p:cNvPr id="386" name="Google Shape;386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87" name="Google Shape;387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88" name="Google Shape;388;p32"/>
            <p:cNvGrpSpPr/>
            <p:nvPr/>
          </p:nvGrpSpPr>
          <p:grpSpPr>
            <a:xfrm>
              <a:off x="2625509" y="4514663"/>
              <a:ext cx="76946" cy="76946"/>
              <a:chOff x="-4195925" y="-977125"/>
              <a:chExt cx="176400" cy="176400"/>
            </a:xfrm>
          </p:grpSpPr>
          <p:sp>
            <p:nvSpPr>
              <p:cNvPr id="389" name="Google Shape;389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90" name="Google Shape;390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1" name="Google Shape;391;p32"/>
            <p:cNvGrpSpPr/>
            <p:nvPr/>
          </p:nvGrpSpPr>
          <p:grpSpPr>
            <a:xfrm>
              <a:off x="1795374" y="4514663"/>
              <a:ext cx="76946" cy="76946"/>
              <a:chOff x="-4195925" y="-977125"/>
              <a:chExt cx="176400" cy="176400"/>
            </a:xfrm>
          </p:grpSpPr>
          <p:sp>
            <p:nvSpPr>
              <p:cNvPr id="392" name="Google Shape;392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393" name="Google Shape;393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4" name="Google Shape;394;p32"/>
            <p:cNvGrpSpPr/>
            <p:nvPr/>
          </p:nvGrpSpPr>
          <p:grpSpPr>
            <a:xfrm>
              <a:off x="3100303" y="2173093"/>
              <a:ext cx="5606633" cy="2468103"/>
              <a:chOff x="-6484300" y="-114200"/>
              <a:chExt cx="5195175" cy="2286975"/>
            </a:xfrm>
          </p:grpSpPr>
          <p:sp>
            <p:nvSpPr>
              <p:cNvPr id="395" name="Google Shape;395;p32"/>
              <p:cNvSpPr/>
              <p:nvPr/>
            </p:nvSpPr>
            <p:spPr>
              <a:xfrm rot="5400000">
                <a:off x="-3963175" y="-2634950"/>
                <a:ext cx="153300" cy="5194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396" name="Google Shape;396;p32"/>
              <p:cNvSpPr/>
              <p:nvPr/>
            </p:nvSpPr>
            <p:spPr>
              <a:xfrm rot="5400000">
                <a:off x="-5181800" y="-1151825"/>
                <a:ext cx="153300" cy="2757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397" name="Google Shape;397;p32"/>
              <p:cNvSpPr/>
              <p:nvPr/>
            </p:nvSpPr>
            <p:spPr>
              <a:xfrm rot="5400000">
                <a:off x="-5443950" y="-622600"/>
                <a:ext cx="153300" cy="223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398" name="Google Shape;398;p32"/>
              <p:cNvSpPr/>
              <p:nvPr/>
            </p:nvSpPr>
            <p:spPr>
              <a:xfrm rot="5400000">
                <a:off x="-5815950" y="16425"/>
                <a:ext cx="153300" cy="1489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399" name="Google Shape;399;p32"/>
              <p:cNvSpPr/>
              <p:nvPr/>
            </p:nvSpPr>
            <p:spPr>
              <a:xfrm rot="5400000">
                <a:off x="-5882350" y="349725"/>
                <a:ext cx="153300" cy="1356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00" name="Google Shape;400;p32"/>
              <p:cNvSpPr/>
              <p:nvPr/>
            </p:nvSpPr>
            <p:spPr>
              <a:xfrm rot="5400000">
                <a:off x="-6021983" y="756100"/>
                <a:ext cx="153300" cy="107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01" name="Google Shape;401;p32"/>
              <p:cNvSpPr/>
              <p:nvPr/>
            </p:nvSpPr>
            <p:spPr>
              <a:xfrm rot="5400000">
                <a:off x="-6195250" y="1196375"/>
                <a:ext cx="153300" cy="7314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02" name="Google Shape;402;p32"/>
              <p:cNvSpPr/>
              <p:nvPr/>
            </p:nvSpPr>
            <p:spPr>
              <a:xfrm rot="5400000">
                <a:off x="-6254475" y="1522650"/>
                <a:ext cx="153300" cy="612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03" name="Google Shape;403;p32"/>
              <p:cNvSpPr/>
              <p:nvPr/>
            </p:nvSpPr>
            <p:spPr>
              <a:xfrm rot="5400000">
                <a:off x="-6349225" y="1884475"/>
                <a:ext cx="153300" cy="423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</p:grpSp>
        <p:sp>
          <p:nvSpPr>
            <p:cNvPr id="404" name="Google Shape;404;p32"/>
            <p:cNvSpPr txBox="1"/>
            <p:nvPr/>
          </p:nvSpPr>
          <p:spPr>
            <a:xfrm>
              <a:off x="8324450" y="2139850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629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5" name="Google Shape;405;p32"/>
            <p:cNvSpPr txBox="1"/>
            <p:nvPr/>
          </p:nvSpPr>
          <p:spPr>
            <a:xfrm>
              <a:off x="5713835" y="2423411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338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6" name="Google Shape;406;p32"/>
            <p:cNvSpPr txBox="1"/>
            <p:nvPr/>
          </p:nvSpPr>
          <p:spPr>
            <a:xfrm>
              <a:off x="5153154" y="2714592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281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7" name="Google Shape;407;p32"/>
            <p:cNvSpPr txBox="1"/>
            <p:nvPr/>
          </p:nvSpPr>
          <p:spPr>
            <a:xfrm>
              <a:off x="4353484" y="2998701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203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8" name="Google Shape;408;p32"/>
            <p:cNvSpPr txBox="1"/>
            <p:nvPr/>
          </p:nvSpPr>
          <p:spPr>
            <a:xfrm>
              <a:off x="4203959" y="3289160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177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9" name="Google Shape;409;p32"/>
            <p:cNvSpPr txBox="1"/>
            <p:nvPr/>
          </p:nvSpPr>
          <p:spPr>
            <a:xfrm>
              <a:off x="3899295" y="3572697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166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0" name="Google Shape;410;p32"/>
            <p:cNvSpPr txBox="1"/>
            <p:nvPr/>
          </p:nvSpPr>
          <p:spPr>
            <a:xfrm>
              <a:off x="3521211" y="3865359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95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1" name="Google Shape;411;p32"/>
            <p:cNvSpPr txBox="1"/>
            <p:nvPr/>
          </p:nvSpPr>
          <p:spPr>
            <a:xfrm>
              <a:off x="3395186" y="4153085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82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2" name="Google Shape;412;p32"/>
            <p:cNvSpPr txBox="1"/>
            <p:nvPr/>
          </p:nvSpPr>
          <p:spPr>
            <a:xfrm>
              <a:off x="3204193" y="4440055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71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3" name="Google Shape;413;p32"/>
            <p:cNvSpPr/>
            <p:nvPr/>
          </p:nvSpPr>
          <p:spPr>
            <a:xfrm>
              <a:off x="1725725" y="2310075"/>
              <a:ext cx="512000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354DD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" name="Google Shape;414;p32"/>
            <p:cNvSpPr/>
            <p:nvPr/>
          </p:nvSpPr>
          <p:spPr>
            <a:xfrm>
              <a:off x="855500" y="2919088"/>
              <a:ext cx="512000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354DD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" name="Google Shape;415;p32"/>
            <p:cNvSpPr/>
            <p:nvPr/>
          </p:nvSpPr>
          <p:spPr>
            <a:xfrm>
              <a:off x="1877488" y="2582788"/>
              <a:ext cx="549069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" name="Google Shape;416;p32"/>
            <p:cNvSpPr/>
            <p:nvPr/>
          </p:nvSpPr>
          <p:spPr>
            <a:xfrm>
              <a:off x="1617075" y="3732213"/>
              <a:ext cx="549069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" name="Google Shape;417;p32"/>
            <p:cNvSpPr/>
            <p:nvPr/>
          </p:nvSpPr>
          <p:spPr>
            <a:xfrm>
              <a:off x="1929600" y="4336463"/>
              <a:ext cx="549069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" name="Google Shape;418;p32"/>
            <p:cNvSpPr/>
            <p:nvPr/>
          </p:nvSpPr>
          <p:spPr>
            <a:xfrm>
              <a:off x="2132425" y="3459625"/>
              <a:ext cx="459878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0346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" name="Google Shape;419;p32"/>
            <p:cNvSpPr/>
            <p:nvPr/>
          </p:nvSpPr>
          <p:spPr>
            <a:xfrm>
              <a:off x="1299350" y="4614238"/>
              <a:ext cx="459878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03464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0" name="Google Shape;420;p32"/>
          <p:cNvGrpSpPr/>
          <p:nvPr/>
        </p:nvGrpSpPr>
        <p:grpSpPr>
          <a:xfrm>
            <a:off x="261950" y="1500200"/>
            <a:ext cx="8608200" cy="3432000"/>
            <a:chOff x="261950" y="5143500"/>
            <a:chExt cx="8608200" cy="3432000"/>
          </a:xfrm>
        </p:grpSpPr>
        <p:sp>
          <p:nvSpPr>
            <p:cNvPr id="421" name="Google Shape;421;p32"/>
            <p:cNvSpPr/>
            <p:nvPr/>
          </p:nvSpPr>
          <p:spPr>
            <a:xfrm>
              <a:off x="261950" y="5143500"/>
              <a:ext cx="8608200" cy="3432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8675" tIns="98675" rIns="98675" bIns="98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11"/>
            </a:p>
          </p:txBody>
        </p:sp>
        <p:sp>
          <p:nvSpPr>
            <p:cNvPr id="422" name="Google Shape;422;p32"/>
            <p:cNvSpPr txBox="1"/>
            <p:nvPr/>
          </p:nvSpPr>
          <p:spPr>
            <a:xfrm>
              <a:off x="918878" y="5779535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rPr>
                <a:t>CLX Display 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Organic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3" name="Google Shape;423;p32"/>
            <p:cNvSpPr txBox="1"/>
            <p:nvPr/>
          </p:nvSpPr>
          <p:spPr>
            <a:xfrm>
              <a:off x="855501" y="5325106"/>
              <a:ext cx="43524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F1F1F"/>
                  </a:solidFill>
                  <a:latin typeface="Poppins"/>
                  <a:ea typeface="Poppins"/>
                  <a:cs typeface="Poppins"/>
                  <a:sym typeface="Poppins"/>
                </a:rPr>
                <a:t>Top Conversion Paths</a:t>
              </a:r>
              <a:endParaRPr sz="1100" b="1">
                <a:solidFill>
                  <a:srgbClr val="1F1F1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424" name="Google Shape;424;p32"/>
            <p:cNvCxnSpPr/>
            <p:nvPr/>
          </p:nvCxnSpPr>
          <p:spPr>
            <a:xfrm rot="10800000">
              <a:off x="3100195" y="5714265"/>
              <a:ext cx="0" cy="2672100"/>
            </a:xfrm>
            <a:prstGeom prst="straightConnector1">
              <a:avLst/>
            </a:prstGeom>
            <a:noFill/>
            <a:ln w="1027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5" name="Google Shape;425;p32"/>
            <p:cNvSpPr txBox="1"/>
            <p:nvPr/>
          </p:nvSpPr>
          <p:spPr>
            <a:xfrm>
              <a:off x="918878" y="6054251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CLX YouTube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 CLX Pmax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6" name="Google Shape;426;p32"/>
            <p:cNvSpPr txBox="1"/>
            <p:nvPr/>
          </p:nvSpPr>
          <p:spPr>
            <a:xfrm>
              <a:off x="587045" y="6376587"/>
              <a:ext cx="24090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rPr>
                <a:t>CLX Display 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CLX Paid Search        Organic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7" name="Google Shape;427;p32"/>
            <p:cNvSpPr txBox="1"/>
            <p:nvPr/>
          </p:nvSpPr>
          <p:spPr>
            <a:xfrm>
              <a:off x="918878" y="6654459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Referral        CLX Paid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8" name="Google Shape;428;p32"/>
            <p:cNvSpPr txBox="1"/>
            <p:nvPr/>
          </p:nvSpPr>
          <p:spPr>
            <a:xfrm>
              <a:off x="918878" y="6932331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Social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9" name="Google Shape;429;p32"/>
            <p:cNvSpPr txBox="1"/>
            <p:nvPr/>
          </p:nvSpPr>
          <p:spPr>
            <a:xfrm>
              <a:off x="918878" y="7203634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CLX YouTube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 CLX Paid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0" name="Google Shape;430;p32"/>
            <p:cNvSpPr txBox="1"/>
            <p:nvPr/>
          </p:nvSpPr>
          <p:spPr>
            <a:xfrm>
              <a:off x="918878" y="7503725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Paid Search       CLX Pmax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1" name="Google Shape;431;p32"/>
            <p:cNvSpPr txBox="1"/>
            <p:nvPr/>
          </p:nvSpPr>
          <p:spPr>
            <a:xfrm>
              <a:off x="918878" y="7803802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CLX YouTube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  Referral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2" name="Google Shape;432;p32"/>
            <p:cNvSpPr txBox="1"/>
            <p:nvPr/>
          </p:nvSpPr>
          <p:spPr>
            <a:xfrm>
              <a:off x="918878" y="8078410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Social        CLX Paid Search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433" name="Google Shape;433;p32"/>
            <p:cNvGrpSpPr/>
            <p:nvPr/>
          </p:nvGrpSpPr>
          <p:grpSpPr>
            <a:xfrm>
              <a:off x="2237719" y="5862704"/>
              <a:ext cx="76946" cy="76946"/>
              <a:chOff x="-4195925" y="-977125"/>
              <a:chExt cx="176400" cy="176400"/>
            </a:xfrm>
          </p:grpSpPr>
          <p:sp>
            <p:nvSpPr>
              <p:cNvPr id="434" name="Google Shape;434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35" name="Google Shape;435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36" name="Google Shape;436;p32"/>
            <p:cNvGrpSpPr/>
            <p:nvPr/>
          </p:nvGrpSpPr>
          <p:grpSpPr>
            <a:xfrm>
              <a:off x="2473501" y="6133804"/>
              <a:ext cx="76946" cy="76946"/>
              <a:chOff x="-4195925" y="-977125"/>
              <a:chExt cx="176400" cy="176400"/>
            </a:xfrm>
          </p:grpSpPr>
          <p:sp>
            <p:nvSpPr>
              <p:cNvPr id="437" name="Google Shape;437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38" name="Google Shape;438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39" name="Google Shape;439;p32"/>
            <p:cNvGrpSpPr/>
            <p:nvPr/>
          </p:nvGrpSpPr>
          <p:grpSpPr>
            <a:xfrm>
              <a:off x="2233564" y="6456140"/>
              <a:ext cx="76946" cy="76946"/>
              <a:chOff x="-4195925" y="-977125"/>
              <a:chExt cx="176400" cy="176400"/>
            </a:xfrm>
          </p:grpSpPr>
          <p:sp>
            <p:nvSpPr>
              <p:cNvPr id="440" name="Google Shape;440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41" name="Google Shape;441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42" name="Google Shape;442;p32"/>
            <p:cNvGrpSpPr/>
            <p:nvPr/>
          </p:nvGrpSpPr>
          <p:grpSpPr>
            <a:xfrm>
              <a:off x="1393311" y="6456140"/>
              <a:ext cx="76946" cy="76946"/>
              <a:chOff x="-4195925" y="-977125"/>
              <a:chExt cx="176400" cy="176400"/>
            </a:xfrm>
          </p:grpSpPr>
          <p:sp>
            <p:nvSpPr>
              <p:cNvPr id="443" name="Google Shape;443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44" name="Google Shape;444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45" name="Google Shape;445;p32"/>
            <p:cNvGrpSpPr/>
            <p:nvPr/>
          </p:nvGrpSpPr>
          <p:grpSpPr>
            <a:xfrm>
              <a:off x="2207663" y="6734013"/>
              <a:ext cx="76946" cy="76946"/>
              <a:chOff x="-4195925" y="-977125"/>
              <a:chExt cx="176400" cy="176400"/>
            </a:xfrm>
          </p:grpSpPr>
          <p:sp>
            <p:nvSpPr>
              <p:cNvPr id="446" name="Google Shape;446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47" name="Google Shape;447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48" name="Google Shape;448;p32"/>
            <p:cNvGrpSpPr/>
            <p:nvPr/>
          </p:nvGrpSpPr>
          <p:grpSpPr>
            <a:xfrm>
              <a:off x="2625509" y="7008607"/>
              <a:ext cx="76946" cy="76946"/>
              <a:chOff x="-4195925" y="-977125"/>
              <a:chExt cx="176400" cy="176400"/>
            </a:xfrm>
          </p:grpSpPr>
          <p:sp>
            <p:nvSpPr>
              <p:cNvPr id="449" name="Google Shape;449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50" name="Google Shape;450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1" name="Google Shape;451;p32"/>
            <p:cNvGrpSpPr/>
            <p:nvPr/>
          </p:nvGrpSpPr>
          <p:grpSpPr>
            <a:xfrm>
              <a:off x="2207663" y="7283201"/>
              <a:ext cx="76946" cy="76946"/>
              <a:chOff x="-4195925" y="-977125"/>
              <a:chExt cx="176400" cy="176400"/>
            </a:xfrm>
          </p:grpSpPr>
          <p:sp>
            <p:nvSpPr>
              <p:cNvPr id="452" name="Google Shape;452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53" name="Google Shape;453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4" name="Google Shape;454;p32"/>
            <p:cNvGrpSpPr/>
            <p:nvPr/>
          </p:nvGrpSpPr>
          <p:grpSpPr>
            <a:xfrm>
              <a:off x="2063452" y="7583278"/>
              <a:ext cx="76946" cy="76946"/>
              <a:chOff x="-4195925" y="-977125"/>
              <a:chExt cx="176400" cy="176400"/>
            </a:xfrm>
          </p:grpSpPr>
          <p:sp>
            <p:nvSpPr>
              <p:cNvPr id="455" name="Google Shape;455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56" name="Google Shape;456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7" name="Google Shape;457;p32"/>
            <p:cNvGrpSpPr/>
            <p:nvPr/>
          </p:nvGrpSpPr>
          <p:grpSpPr>
            <a:xfrm>
              <a:off x="2625509" y="7583278"/>
              <a:ext cx="76946" cy="76946"/>
              <a:chOff x="-4195925" y="-977125"/>
              <a:chExt cx="176400" cy="176400"/>
            </a:xfrm>
          </p:grpSpPr>
          <p:sp>
            <p:nvSpPr>
              <p:cNvPr id="458" name="Google Shape;458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59" name="Google Shape;459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0" name="Google Shape;460;p32"/>
            <p:cNvGrpSpPr/>
            <p:nvPr/>
          </p:nvGrpSpPr>
          <p:grpSpPr>
            <a:xfrm>
              <a:off x="2538632" y="7883356"/>
              <a:ext cx="76946" cy="76946"/>
              <a:chOff x="-4195925" y="-977125"/>
              <a:chExt cx="176400" cy="176400"/>
            </a:xfrm>
          </p:grpSpPr>
          <p:sp>
            <p:nvSpPr>
              <p:cNvPr id="461" name="Google Shape;461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62" name="Google Shape;462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3" name="Google Shape;463;p32"/>
            <p:cNvGrpSpPr/>
            <p:nvPr/>
          </p:nvGrpSpPr>
          <p:grpSpPr>
            <a:xfrm>
              <a:off x="2625509" y="8157963"/>
              <a:ext cx="76946" cy="76946"/>
              <a:chOff x="-4195925" y="-977125"/>
              <a:chExt cx="176400" cy="176400"/>
            </a:xfrm>
          </p:grpSpPr>
          <p:sp>
            <p:nvSpPr>
              <p:cNvPr id="464" name="Google Shape;464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65" name="Google Shape;465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6" name="Google Shape;466;p32"/>
            <p:cNvGrpSpPr/>
            <p:nvPr/>
          </p:nvGrpSpPr>
          <p:grpSpPr>
            <a:xfrm>
              <a:off x="1795374" y="8157963"/>
              <a:ext cx="76946" cy="76946"/>
              <a:chOff x="-4195925" y="-977125"/>
              <a:chExt cx="176400" cy="176400"/>
            </a:xfrm>
          </p:grpSpPr>
          <p:sp>
            <p:nvSpPr>
              <p:cNvPr id="467" name="Google Shape;467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468" name="Google Shape;468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9" name="Google Shape;469;p32"/>
            <p:cNvGrpSpPr/>
            <p:nvPr/>
          </p:nvGrpSpPr>
          <p:grpSpPr>
            <a:xfrm>
              <a:off x="3100303" y="5816393"/>
              <a:ext cx="5606633" cy="2468103"/>
              <a:chOff x="-6484300" y="-114200"/>
              <a:chExt cx="5195175" cy="2286975"/>
            </a:xfrm>
          </p:grpSpPr>
          <p:sp>
            <p:nvSpPr>
              <p:cNvPr id="470" name="Google Shape;470;p32"/>
              <p:cNvSpPr/>
              <p:nvPr/>
            </p:nvSpPr>
            <p:spPr>
              <a:xfrm rot="5400000">
                <a:off x="-3963175" y="-2634950"/>
                <a:ext cx="153300" cy="5194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71" name="Google Shape;471;p32"/>
              <p:cNvSpPr/>
              <p:nvPr/>
            </p:nvSpPr>
            <p:spPr>
              <a:xfrm rot="5400000">
                <a:off x="-5181800" y="-1151825"/>
                <a:ext cx="153300" cy="2757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72" name="Google Shape;472;p32"/>
              <p:cNvSpPr/>
              <p:nvPr/>
            </p:nvSpPr>
            <p:spPr>
              <a:xfrm rot="5400000">
                <a:off x="-5443950" y="-622600"/>
                <a:ext cx="153300" cy="223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73" name="Google Shape;473;p32"/>
              <p:cNvSpPr/>
              <p:nvPr/>
            </p:nvSpPr>
            <p:spPr>
              <a:xfrm rot="5400000">
                <a:off x="-5815950" y="16425"/>
                <a:ext cx="153300" cy="1489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74" name="Google Shape;474;p32"/>
              <p:cNvSpPr/>
              <p:nvPr/>
            </p:nvSpPr>
            <p:spPr>
              <a:xfrm rot="5400000">
                <a:off x="-5882350" y="349725"/>
                <a:ext cx="153300" cy="1356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75" name="Google Shape;475;p32"/>
              <p:cNvSpPr/>
              <p:nvPr/>
            </p:nvSpPr>
            <p:spPr>
              <a:xfrm rot="5400000">
                <a:off x="-6021983" y="756100"/>
                <a:ext cx="153300" cy="107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76" name="Google Shape;476;p32"/>
              <p:cNvSpPr/>
              <p:nvPr/>
            </p:nvSpPr>
            <p:spPr>
              <a:xfrm rot="5400000">
                <a:off x="-6195250" y="1196375"/>
                <a:ext cx="153300" cy="7314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77" name="Google Shape;477;p32"/>
              <p:cNvSpPr/>
              <p:nvPr/>
            </p:nvSpPr>
            <p:spPr>
              <a:xfrm rot="5400000">
                <a:off x="-6254475" y="1522650"/>
                <a:ext cx="153300" cy="612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478" name="Google Shape;478;p32"/>
              <p:cNvSpPr/>
              <p:nvPr/>
            </p:nvSpPr>
            <p:spPr>
              <a:xfrm rot="5400000">
                <a:off x="-6349225" y="1884475"/>
                <a:ext cx="153300" cy="423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</p:grpSp>
        <p:sp>
          <p:nvSpPr>
            <p:cNvPr id="479" name="Google Shape;479;p32"/>
            <p:cNvSpPr txBox="1"/>
            <p:nvPr/>
          </p:nvSpPr>
          <p:spPr>
            <a:xfrm>
              <a:off x="8324450" y="5783150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629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0" name="Google Shape;480;p32"/>
            <p:cNvSpPr txBox="1"/>
            <p:nvPr/>
          </p:nvSpPr>
          <p:spPr>
            <a:xfrm>
              <a:off x="5713835" y="6066711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338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1" name="Google Shape;481;p32"/>
            <p:cNvSpPr txBox="1"/>
            <p:nvPr/>
          </p:nvSpPr>
          <p:spPr>
            <a:xfrm>
              <a:off x="5153154" y="6357892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281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2" name="Google Shape;482;p32"/>
            <p:cNvSpPr txBox="1"/>
            <p:nvPr/>
          </p:nvSpPr>
          <p:spPr>
            <a:xfrm>
              <a:off x="4353484" y="6642001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203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3" name="Google Shape;483;p32"/>
            <p:cNvSpPr txBox="1"/>
            <p:nvPr/>
          </p:nvSpPr>
          <p:spPr>
            <a:xfrm>
              <a:off x="4203959" y="6932460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177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4" name="Google Shape;484;p32"/>
            <p:cNvSpPr txBox="1"/>
            <p:nvPr/>
          </p:nvSpPr>
          <p:spPr>
            <a:xfrm>
              <a:off x="3899295" y="7215997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166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5" name="Google Shape;485;p32"/>
            <p:cNvSpPr txBox="1"/>
            <p:nvPr/>
          </p:nvSpPr>
          <p:spPr>
            <a:xfrm>
              <a:off x="3521211" y="7508659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95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6" name="Google Shape;486;p32"/>
            <p:cNvSpPr txBox="1"/>
            <p:nvPr/>
          </p:nvSpPr>
          <p:spPr>
            <a:xfrm>
              <a:off x="3395186" y="7796385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82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7" name="Google Shape;487;p32"/>
            <p:cNvSpPr txBox="1"/>
            <p:nvPr/>
          </p:nvSpPr>
          <p:spPr>
            <a:xfrm>
              <a:off x="3204193" y="8083355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71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8" name="Google Shape;488;p32"/>
            <p:cNvSpPr/>
            <p:nvPr/>
          </p:nvSpPr>
          <p:spPr>
            <a:xfrm>
              <a:off x="1725725" y="5944375"/>
              <a:ext cx="512000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354DD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9" name="Google Shape;489;p32"/>
            <p:cNvSpPr/>
            <p:nvPr/>
          </p:nvSpPr>
          <p:spPr>
            <a:xfrm>
              <a:off x="855500" y="6553388"/>
              <a:ext cx="512000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354DD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0" name="Google Shape;490;p32"/>
            <p:cNvSpPr/>
            <p:nvPr/>
          </p:nvSpPr>
          <p:spPr>
            <a:xfrm>
              <a:off x="1872325" y="6230125"/>
              <a:ext cx="549069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" name="Google Shape;491;p32"/>
            <p:cNvSpPr/>
            <p:nvPr/>
          </p:nvSpPr>
          <p:spPr>
            <a:xfrm>
              <a:off x="1611913" y="7379550"/>
              <a:ext cx="549069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" name="Google Shape;492;p32"/>
            <p:cNvSpPr/>
            <p:nvPr/>
          </p:nvSpPr>
          <p:spPr>
            <a:xfrm>
              <a:off x="1924438" y="7983800"/>
              <a:ext cx="549069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3" name="Google Shape;493;p32"/>
          <p:cNvSpPr txBox="1">
            <a:spLocks noGrp="1"/>
          </p:cNvSpPr>
          <p:nvPr>
            <p:ph type="title"/>
          </p:nvPr>
        </p:nvSpPr>
        <p:spPr>
          <a:xfrm>
            <a:off x="683850" y="236100"/>
            <a:ext cx="73923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B6490"/>
              </a:buClr>
              <a:buSzPts val="2000"/>
              <a:buFont typeface="Open Sans"/>
              <a:buNone/>
            </a:pPr>
            <a:r>
              <a:rPr lang="en" sz="1800" b="1">
                <a:solidFill>
                  <a:srgbClr val="364DDB"/>
                </a:solidFill>
              </a:rPr>
              <a:t>INSIGHT #1</a:t>
            </a:r>
            <a:br>
              <a:rPr lang="en" sz="1800" b="1"/>
            </a:br>
            <a:r>
              <a:rPr lang="en" sz="1800" b="1"/>
              <a:t>Last-click is rewarding the wrong channels.</a:t>
            </a:r>
            <a:endParaRPr sz="1800" b="1"/>
          </a:p>
        </p:txBody>
      </p:sp>
      <p:sp>
        <p:nvSpPr>
          <p:cNvPr id="494" name="Google Shape;494;p32"/>
          <p:cNvSpPr txBox="1"/>
          <p:nvPr/>
        </p:nvSpPr>
        <p:spPr>
          <a:xfrm>
            <a:off x="730650" y="1158300"/>
            <a:ext cx="7682700" cy="2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F1438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" sz="1200" i="0">
                <a:solidFill>
                  <a:srgbClr val="0F1438"/>
                </a:solidFill>
                <a:latin typeface="Poppins"/>
                <a:ea typeface="Poppins"/>
                <a:cs typeface="Poppins"/>
                <a:sym typeface="Poppins"/>
              </a:rPr>
              <a:t>pper-funnel channels</a:t>
            </a:r>
            <a:r>
              <a:rPr lang="en" sz="1200">
                <a:solidFill>
                  <a:srgbClr val="0F1438"/>
                </a:solidFill>
                <a:latin typeface="Poppins"/>
                <a:ea typeface="Poppins"/>
                <a:cs typeface="Poppins"/>
                <a:sym typeface="Poppins"/>
              </a:rPr>
              <a:t> have an even bigger influence on overall conversions than we realized.</a:t>
            </a:r>
            <a:endParaRPr sz="1200">
              <a:solidFill>
                <a:srgbClr val="0F14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95" name="Google Shape;495;p32"/>
          <p:cNvGrpSpPr/>
          <p:nvPr/>
        </p:nvGrpSpPr>
        <p:grpSpPr>
          <a:xfrm>
            <a:off x="261950" y="1500200"/>
            <a:ext cx="8608200" cy="3432000"/>
            <a:chOff x="-9139325" y="5143500"/>
            <a:chExt cx="8608200" cy="3432000"/>
          </a:xfrm>
        </p:grpSpPr>
        <p:sp>
          <p:nvSpPr>
            <p:cNvPr id="496" name="Google Shape;496;p32"/>
            <p:cNvSpPr/>
            <p:nvPr/>
          </p:nvSpPr>
          <p:spPr>
            <a:xfrm>
              <a:off x="-9139325" y="5143500"/>
              <a:ext cx="8608200" cy="3432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8675" tIns="98675" rIns="98675" bIns="98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11"/>
            </a:p>
          </p:txBody>
        </p:sp>
        <p:sp>
          <p:nvSpPr>
            <p:cNvPr id="497" name="Google Shape;497;p32"/>
            <p:cNvSpPr txBox="1"/>
            <p:nvPr/>
          </p:nvSpPr>
          <p:spPr>
            <a:xfrm>
              <a:off x="-8482397" y="5779535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rPr>
                <a:t>CLX Display 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Organic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98" name="Google Shape;498;p32"/>
            <p:cNvSpPr txBox="1"/>
            <p:nvPr/>
          </p:nvSpPr>
          <p:spPr>
            <a:xfrm>
              <a:off x="-8545774" y="5325106"/>
              <a:ext cx="43524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F1F1F"/>
                  </a:solidFill>
                  <a:latin typeface="Poppins"/>
                  <a:ea typeface="Poppins"/>
                  <a:cs typeface="Poppins"/>
                  <a:sym typeface="Poppins"/>
                </a:rPr>
                <a:t>Top Conversion Paths</a:t>
              </a:r>
              <a:endParaRPr sz="1100" b="1">
                <a:solidFill>
                  <a:srgbClr val="1F1F1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499" name="Google Shape;499;p32"/>
            <p:cNvCxnSpPr/>
            <p:nvPr/>
          </p:nvCxnSpPr>
          <p:spPr>
            <a:xfrm rot="10800000">
              <a:off x="-6301080" y="5714265"/>
              <a:ext cx="0" cy="2672100"/>
            </a:xfrm>
            <a:prstGeom prst="straightConnector1">
              <a:avLst/>
            </a:prstGeom>
            <a:noFill/>
            <a:ln w="1027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00" name="Google Shape;500;p32"/>
            <p:cNvSpPr txBox="1"/>
            <p:nvPr/>
          </p:nvSpPr>
          <p:spPr>
            <a:xfrm>
              <a:off x="-8482397" y="6054251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YouTube        CLX Pmax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01" name="Google Shape;501;p32"/>
            <p:cNvSpPr txBox="1"/>
            <p:nvPr/>
          </p:nvSpPr>
          <p:spPr>
            <a:xfrm>
              <a:off x="-8814230" y="6376587"/>
              <a:ext cx="24090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 b="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rPr>
                <a:t>CLX Display </a:t>
              </a: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       CLX Paid Search        Organic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02" name="Google Shape;502;p32"/>
            <p:cNvSpPr txBox="1"/>
            <p:nvPr/>
          </p:nvSpPr>
          <p:spPr>
            <a:xfrm>
              <a:off x="-8482397" y="6654459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Referral        CLX Paid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03" name="Google Shape;503;p32"/>
            <p:cNvSpPr txBox="1"/>
            <p:nvPr/>
          </p:nvSpPr>
          <p:spPr>
            <a:xfrm>
              <a:off x="-8482397" y="6932331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Social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04" name="Google Shape;504;p32"/>
            <p:cNvSpPr txBox="1"/>
            <p:nvPr/>
          </p:nvSpPr>
          <p:spPr>
            <a:xfrm>
              <a:off x="-8482397" y="7203634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YouTube        CLX Paid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05" name="Google Shape;505;p32"/>
            <p:cNvSpPr txBox="1"/>
            <p:nvPr/>
          </p:nvSpPr>
          <p:spPr>
            <a:xfrm>
              <a:off x="-8482397" y="7503725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Paid Search       CLX Pmax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06" name="Google Shape;506;p32"/>
            <p:cNvSpPr txBox="1"/>
            <p:nvPr/>
          </p:nvSpPr>
          <p:spPr>
            <a:xfrm>
              <a:off x="-8482397" y="7803802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YouTube         Referral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07" name="Google Shape;507;p32"/>
            <p:cNvSpPr txBox="1"/>
            <p:nvPr/>
          </p:nvSpPr>
          <p:spPr>
            <a:xfrm>
              <a:off x="-8482397" y="8078410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Social        CLX Paid Search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508" name="Google Shape;508;p32"/>
            <p:cNvGrpSpPr/>
            <p:nvPr/>
          </p:nvGrpSpPr>
          <p:grpSpPr>
            <a:xfrm>
              <a:off x="-7163556" y="5862704"/>
              <a:ext cx="76946" cy="76946"/>
              <a:chOff x="-4195925" y="-977125"/>
              <a:chExt cx="176400" cy="176400"/>
            </a:xfrm>
          </p:grpSpPr>
          <p:sp>
            <p:nvSpPr>
              <p:cNvPr id="509" name="Google Shape;509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10" name="Google Shape;510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1" name="Google Shape;511;p32"/>
            <p:cNvGrpSpPr/>
            <p:nvPr/>
          </p:nvGrpSpPr>
          <p:grpSpPr>
            <a:xfrm>
              <a:off x="-6927774" y="6133804"/>
              <a:ext cx="76946" cy="76946"/>
              <a:chOff x="-4195925" y="-977125"/>
              <a:chExt cx="176400" cy="176400"/>
            </a:xfrm>
          </p:grpSpPr>
          <p:sp>
            <p:nvSpPr>
              <p:cNvPr id="512" name="Google Shape;512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13" name="Google Shape;513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4" name="Google Shape;514;p32"/>
            <p:cNvGrpSpPr/>
            <p:nvPr/>
          </p:nvGrpSpPr>
          <p:grpSpPr>
            <a:xfrm>
              <a:off x="-7167711" y="6456140"/>
              <a:ext cx="76946" cy="76946"/>
              <a:chOff x="-4195925" y="-977125"/>
              <a:chExt cx="176400" cy="176400"/>
            </a:xfrm>
          </p:grpSpPr>
          <p:sp>
            <p:nvSpPr>
              <p:cNvPr id="515" name="Google Shape;515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16" name="Google Shape;516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7" name="Google Shape;517;p32"/>
            <p:cNvGrpSpPr/>
            <p:nvPr/>
          </p:nvGrpSpPr>
          <p:grpSpPr>
            <a:xfrm>
              <a:off x="-8007964" y="6456140"/>
              <a:ext cx="76946" cy="76946"/>
              <a:chOff x="-4195925" y="-977125"/>
              <a:chExt cx="176400" cy="176400"/>
            </a:xfrm>
          </p:grpSpPr>
          <p:sp>
            <p:nvSpPr>
              <p:cNvPr id="518" name="Google Shape;518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19" name="Google Shape;519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0" name="Google Shape;520;p32"/>
            <p:cNvGrpSpPr/>
            <p:nvPr/>
          </p:nvGrpSpPr>
          <p:grpSpPr>
            <a:xfrm>
              <a:off x="-7193612" y="6734013"/>
              <a:ext cx="76946" cy="76946"/>
              <a:chOff x="-4195925" y="-977125"/>
              <a:chExt cx="176400" cy="176400"/>
            </a:xfrm>
          </p:grpSpPr>
          <p:sp>
            <p:nvSpPr>
              <p:cNvPr id="521" name="Google Shape;521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22" name="Google Shape;522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3" name="Google Shape;523;p32"/>
            <p:cNvGrpSpPr/>
            <p:nvPr/>
          </p:nvGrpSpPr>
          <p:grpSpPr>
            <a:xfrm>
              <a:off x="-6775766" y="7008607"/>
              <a:ext cx="76946" cy="76946"/>
              <a:chOff x="-4195925" y="-977125"/>
              <a:chExt cx="176400" cy="176400"/>
            </a:xfrm>
          </p:grpSpPr>
          <p:sp>
            <p:nvSpPr>
              <p:cNvPr id="524" name="Google Shape;524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25" name="Google Shape;525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6" name="Google Shape;526;p32"/>
            <p:cNvGrpSpPr/>
            <p:nvPr/>
          </p:nvGrpSpPr>
          <p:grpSpPr>
            <a:xfrm>
              <a:off x="-7193612" y="7283201"/>
              <a:ext cx="76946" cy="76946"/>
              <a:chOff x="-4195925" y="-977125"/>
              <a:chExt cx="176400" cy="176400"/>
            </a:xfrm>
          </p:grpSpPr>
          <p:sp>
            <p:nvSpPr>
              <p:cNvPr id="527" name="Google Shape;527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28" name="Google Shape;528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9" name="Google Shape;529;p32"/>
            <p:cNvGrpSpPr/>
            <p:nvPr/>
          </p:nvGrpSpPr>
          <p:grpSpPr>
            <a:xfrm>
              <a:off x="-7337823" y="7583278"/>
              <a:ext cx="76946" cy="76946"/>
              <a:chOff x="-4195925" y="-977125"/>
              <a:chExt cx="176400" cy="176400"/>
            </a:xfrm>
          </p:grpSpPr>
          <p:sp>
            <p:nvSpPr>
              <p:cNvPr id="530" name="Google Shape;530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31" name="Google Shape;531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32" name="Google Shape;532;p32"/>
            <p:cNvGrpSpPr/>
            <p:nvPr/>
          </p:nvGrpSpPr>
          <p:grpSpPr>
            <a:xfrm>
              <a:off x="-6775766" y="7583278"/>
              <a:ext cx="76946" cy="76946"/>
              <a:chOff x="-4195925" y="-977125"/>
              <a:chExt cx="176400" cy="176400"/>
            </a:xfrm>
          </p:grpSpPr>
          <p:sp>
            <p:nvSpPr>
              <p:cNvPr id="533" name="Google Shape;533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34" name="Google Shape;534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35" name="Google Shape;535;p32"/>
            <p:cNvGrpSpPr/>
            <p:nvPr/>
          </p:nvGrpSpPr>
          <p:grpSpPr>
            <a:xfrm>
              <a:off x="-6862643" y="7883356"/>
              <a:ext cx="76946" cy="76946"/>
              <a:chOff x="-4195925" y="-977125"/>
              <a:chExt cx="176400" cy="176400"/>
            </a:xfrm>
          </p:grpSpPr>
          <p:sp>
            <p:nvSpPr>
              <p:cNvPr id="536" name="Google Shape;536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37" name="Google Shape;537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38" name="Google Shape;538;p32"/>
            <p:cNvGrpSpPr/>
            <p:nvPr/>
          </p:nvGrpSpPr>
          <p:grpSpPr>
            <a:xfrm>
              <a:off x="-6775766" y="8157963"/>
              <a:ext cx="76946" cy="76946"/>
              <a:chOff x="-4195925" y="-977125"/>
              <a:chExt cx="176400" cy="176400"/>
            </a:xfrm>
          </p:grpSpPr>
          <p:sp>
            <p:nvSpPr>
              <p:cNvPr id="539" name="Google Shape;539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40" name="Google Shape;540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41" name="Google Shape;541;p32"/>
            <p:cNvGrpSpPr/>
            <p:nvPr/>
          </p:nvGrpSpPr>
          <p:grpSpPr>
            <a:xfrm>
              <a:off x="-7605901" y="8157963"/>
              <a:ext cx="76946" cy="76946"/>
              <a:chOff x="-4195925" y="-977125"/>
              <a:chExt cx="176400" cy="176400"/>
            </a:xfrm>
          </p:grpSpPr>
          <p:sp>
            <p:nvSpPr>
              <p:cNvPr id="542" name="Google Shape;542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43" name="Google Shape;543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44" name="Google Shape;544;p32"/>
            <p:cNvGrpSpPr/>
            <p:nvPr/>
          </p:nvGrpSpPr>
          <p:grpSpPr>
            <a:xfrm>
              <a:off x="-6300972" y="5816393"/>
              <a:ext cx="5606633" cy="2468103"/>
              <a:chOff x="-6484300" y="-114200"/>
              <a:chExt cx="5195175" cy="2286975"/>
            </a:xfrm>
          </p:grpSpPr>
          <p:sp>
            <p:nvSpPr>
              <p:cNvPr id="545" name="Google Shape;545;p32"/>
              <p:cNvSpPr/>
              <p:nvPr/>
            </p:nvSpPr>
            <p:spPr>
              <a:xfrm rot="5400000">
                <a:off x="-3963175" y="-2634950"/>
                <a:ext cx="153300" cy="5194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546" name="Google Shape;546;p32"/>
              <p:cNvSpPr/>
              <p:nvPr/>
            </p:nvSpPr>
            <p:spPr>
              <a:xfrm rot="5400000">
                <a:off x="-5181800" y="-1151825"/>
                <a:ext cx="153300" cy="2757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547" name="Google Shape;547;p32"/>
              <p:cNvSpPr/>
              <p:nvPr/>
            </p:nvSpPr>
            <p:spPr>
              <a:xfrm rot="5400000">
                <a:off x="-5443950" y="-622600"/>
                <a:ext cx="153300" cy="223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548" name="Google Shape;548;p32"/>
              <p:cNvSpPr/>
              <p:nvPr/>
            </p:nvSpPr>
            <p:spPr>
              <a:xfrm rot="5400000">
                <a:off x="-5815950" y="16425"/>
                <a:ext cx="153300" cy="1489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549" name="Google Shape;549;p32"/>
              <p:cNvSpPr/>
              <p:nvPr/>
            </p:nvSpPr>
            <p:spPr>
              <a:xfrm rot="5400000">
                <a:off x="-5882350" y="349725"/>
                <a:ext cx="153300" cy="1356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550" name="Google Shape;550;p32"/>
              <p:cNvSpPr/>
              <p:nvPr/>
            </p:nvSpPr>
            <p:spPr>
              <a:xfrm rot="5400000">
                <a:off x="-6021983" y="756100"/>
                <a:ext cx="153300" cy="107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551" name="Google Shape;551;p32"/>
              <p:cNvSpPr/>
              <p:nvPr/>
            </p:nvSpPr>
            <p:spPr>
              <a:xfrm rot="5400000">
                <a:off x="-6195250" y="1196375"/>
                <a:ext cx="153300" cy="7314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552" name="Google Shape;552;p32"/>
              <p:cNvSpPr/>
              <p:nvPr/>
            </p:nvSpPr>
            <p:spPr>
              <a:xfrm rot="5400000">
                <a:off x="-6254475" y="1522650"/>
                <a:ext cx="153300" cy="612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553" name="Google Shape;553;p32"/>
              <p:cNvSpPr/>
              <p:nvPr/>
            </p:nvSpPr>
            <p:spPr>
              <a:xfrm rot="5400000">
                <a:off x="-6349225" y="1884475"/>
                <a:ext cx="153300" cy="423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</p:grpSp>
        <p:sp>
          <p:nvSpPr>
            <p:cNvPr id="554" name="Google Shape;554;p32"/>
            <p:cNvSpPr txBox="1"/>
            <p:nvPr/>
          </p:nvSpPr>
          <p:spPr>
            <a:xfrm>
              <a:off x="-1076825" y="5783150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629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55" name="Google Shape;555;p32"/>
            <p:cNvSpPr txBox="1"/>
            <p:nvPr/>
          </p:nvSpPr>
          <p:spPr>
            <a:xfrm>
              <a:off x="-3687440" y="6066711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338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56" name="Google Shape;556;p32"/>
            <p:cNvSpPr txBox="1"/>
            <p:nvPr/>
          </p:nvSpPr>
          <p:spPr>
            <a:xfrm>
              <a:off x="-4248121" y="6357892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281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57" name="Google Shape;557;p32"/>
            <p:cNvSpPr txBox="1"/>
            <p:nvPr/>
          </p:nvSpPr>
          <p:spPr>
            <a:xfrm>
              <a:off x="-5047791" y="6642001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203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58" name="Google Shape;558;p32"/>
            <p:cNvSpPr txBox="1"/>
            <p:nvPr/>
          </p:nvSpPr>
          <p:spPr>
            <a:xfrm>
              <a:off x="-5197316" y="6932460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177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59" name="Google Shape;559;p32"/>
            <p:cNvSpPr txBox="1"/>
            <p:nvPr/>
          </p:nvSpPr>
          <p:spPr>
            <a:xfrm>
              <a:off x="-5501980" y="7215997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166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60" name="Google Shape;560;p32"/>
            <p:cNvSpPr txBox="1"/>
            <p:nvPr/>
          </p:nvSpPr>
          <p:spPr>
            <a:xfrm>
              <a:off x="-5880064" y="7508659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95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61" name="Google Shape;561;p32"/>
            <p:cNvSpPr txBox="1"/>
            <p:nvPr/>
          </p:nvSpPr>
          <p:spPr>
            <a:xfrm>
              <a:off x="-6006089" y="7796385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82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62" name="Google Shape;562;p32"/>
            <p:cNvSpPr txBox="1"/>
            <p:nvPr/>
          </p:nvSpPr>
          <p:spPr>
            <a:xfrm>
              <a:off x="-6197082" y="8083355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71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63" name="Google Shape;563;p32"/>
            <p:cNvSpPr/>
            <p:nvPr/>
          </p:nvSpPr>
          <p:spPr>
            <a:xfrm>
              <a:off x="-7677650" y="5947925"/>
              <a:ext cx="512000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354DD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4" name="Google Shape;564;p32"/>
            <p:cNvSpPr/>
            <p:nvPr/>
          </p:nvSpPr>
          <p:spPr>
            <a:xfrm>
              <a:off x="-8545775" y="6553400"/>
              <a:ext cx="512000" cy="11550"/>
            </a:xfrm>
            <a:custGeom>
              <a:avLst/>
              <a:gdLst/>
              <a:ahLst/>
              <a:cxnLst/>
              <a:rect l="l" t="t" r="r" b="b"/>
              <a:pathLst>
                <a:path w="20480" h="462" extrusionOk="0">
                  <a:moveTo>
                    <a:pt x="0" y="462"/>
                  </a:moveTo>
                  <a:cubicBezTo>
                    <a:pt x="1784" y="385"/>
                    <a:pt x="7288" y="0"/>
                    <a:pt x="10701" y="0"/>
                  </a:cubicBezTo>
                  <a:cubicBezTo>
                    <a:pt x="14114" y="0"/>
                    <a:pt x="18850" y="385"/>
                    <a:pt x="20480" y="462"/>
                  </a:cubicBezTo>
                </a:path>
              </a:pathLst>
            </a:custGeom>
            <a:noFill/>
            <a:ln w="9525" cap="flat" cmpd="sng">
              <a:solidFill>
                <a:srgbClr val="354DD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5" name="Google Shape;565;p32"/>
          <p:cNvGrpSpPr/>
          <p:nvPr/>
        </p:nvGrpSpPr>
        <p:grpSpPr>
          <a:xfrm>
            <a:off x="261950" y="1500200"/>
            <a:ext cx="8608200" cy="3432000"/>
            <a:chOff x="-9139325" y="1500200"/>
            <a:chExt cx="8608200" cy="3432000"/>
          </a:xfrm>
        </p:grpSpPr>
        <p:sp>
          <p:nvSpPr>
            <p:cNvPr id="566" name="Google Shape;566;p32"/>
            <p:cNvSpPr/>
            <p:nvPr/>
          </p:nvSpPr>
          <p:spPr>
            <a:xfrm>
              <a:off x="-9139325" y="1500200"/>
              <a:ext cx="8608200" cy="3432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8675" tIns="98675" rIns="98675" bIns="98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11"/>
            </a:p>
          </p:txBody>
        </p:sp>
        <p:sp>
          <p:nvSpPr>
            <p:cNvPr id="567" name="Google Shape;567;p32"/>
            <p:cNvSpPr txBox="1"/>
            <p:nvPr/>
          </p:nvSpPr>
          <p:spPr>
            <a:xfrm>
              <a:off x="-8482397" y="2136235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Display       Organic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68" name="Google Shape;568;p32"/>
            <p:cNvSpPr txBox="1"/>
            <p:nvPr/>
          </p:nvSpPr>
          <p:spPr>
            <a:xfrm>
              <a:off x="-8545774" y="1681806"/>
              <a:ext cx="43524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1F1F1F"/>
                  </a:solidFill>
                  <a:latin typeface="Poppins"/>
                  <a:ea typeface="Poppins"/>
                  <a:cs typeface="Poppins"/>
                  <a:sym typeface="Poppins"/>
                </a:rPr>
                <a:t>Top Conversion Paths</a:t>
              </a:r>
              <a:endParaRPr sz="1100" b="1">
                <a:solidFill>
                  <a:srgbClr val="1F1F1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569" name="Google Shape;569;p32"/>
            <p:cNvCxnSpPr/>
            <p:nvPr/>
          </p:nvCxnSpPr>
          <p:spPr>
            <a:xfrm rot="10800000">
              <a:off x="-6301080" y="2070965"/>
              <a:ext cx="0" cy="2672100"/>
            </a:xfrm>
            <a:prstGeom prst="straightConnector1">
              <a:avLst/>
            </a:prstGeom>
            <a:noFill/>
            <a:ln w="1027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70" name="Google Shape;570;p32"/>
            <p:cNvSpPr txBox="1"/>
            <p:nvPr/>
          </p:nvSpPr>
          <p:spPr>
            <a:xfrm>
              <a:off x="-8482397" y="2410951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YouTube        CLX Pmax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71" name="Google Shape;571;p32"/>
            <p:cNvSpPr txBox="1"/>
            <p:nvPr/>
          </p:nvSpPr>
          <p:spPr>
            <a:xfrm>
              <a:off x="-8814230" y="2733287"/>
              <a:ext cx="24090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Display        CLX Paid Search        Organic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72" name="Google Shape;572;p32"/>
            <p:cNvSpPr txBox="1"/>
            <p:nvPr/>
          </p:nvSpPr>
          <p:spPr>
            <a:xfrm>
              <a:off x="-8482397" y="3011159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Referral        CLX Paid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73" name="Google Shape;573;p32"/>
            <p:cNvSpPr txBox="1"/>
            <p:nvPr/>
          </p:nvSpPr>
          <p:spPr>
            <a:xfrm>
              <a:off x="-8482397" y="3289031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Social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74" name="Google Shape;574;p32"/>
            <p:cNvSpPr txBox="1"/>
            <p:nvPr/>
          </p:nvSpPr>
          <p:spPr>
            <a:xfrm>
              <a:off x="-8482397" y="3560334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YouTube        CLX Paid Search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75" name="Google Shape;575;p32"/>
            <p:cNvSpPr txBox="1"/>
            <p:nvPr/>
          </p:nvSpPr>
          <p:spPr>
            <a:xfrm>
              <a:off x="-8482397" y="3860425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Paid Search       CLX Pmax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76" name="Google Shape;576;p32"/>
            <p:cNvSpPr txBox="1"/>
            <p:nvPr/>
          </p:nvSpPr>
          <p:spPr>
            <a:xfrm>
              <a:off x="-8482397" y="4160502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YouTube         Referral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77" name="Google Shape;577;p32"/>
            <p:cNvSpPr txBox="1"/>
            <p:nvPr/>
          </p:nvSpPr>
          <p:spPr>
            <a:xfrm>
              <a:off x="-8482397" y="4435110"/>
              <a:ext cx="20772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48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CLX Social        CLX Paid Search        Direct</a:t>
              </a:r>
              <a:endParaRPr sz="648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578" name="Google Shape;578;p32"/>
            <p:cNvGrpSpPr/>
            <p:nvPr/>
          </p:nvGrpSpPr>
          <p:grpSpPr>
            <a:xfrm>
              <a:off x="-7163556" y="2219404"/>
              <a:ext cx="76946" cy="76946"/>
              <a:chOff x="-4195925" y="-977125"/>
              <a:chExt cx="176400" cy="176400"/>
            </a:xfrm>
          </p:grpSpPr>
          <p:sp>
            <p:nvSpPr>
              <p:cNvPr id="579" name="Google Shape;579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80" name="Google Shape;580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81" name="Google Shape;581;p32"/>
            <p:cNvGrpSpPr/>
            <p:nvPr/>
          </p:nvGrpSpPr>
          <p:grpSpPr>
            <a:xfrm>
              <a:off x="-6927774" y="2490504"/>
              <a:ext cx="76946" cy="76946"/>
              <a:chOff x="-4195925" y="-977125"/>
              <a:chExt cx="176400" cy="176400"/>
            </a:xfrm>
          </p:grpSpPr>
          <p:sp>
            <p:nvSpPr>
              <p:cNvPr id="582" name="Google Shape;582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83" name="Google Shape;583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84" name="Google Shape;584;p32"/>
            <p:cNvGrpSpPr/>
            <p:nvPr/>
          </p:nvGrpSpPr>
          <p:grpSpPr>
            <a:xfrm>
              <a:off x="-7167711" y="2812840"/>
              <a:ext cx="76946" cy="76946"/>
              <a:chOff x="-4195925" y="-977125"/>
              <a:chExt cx="176400" cy="176400"/>
            </a:xfrm>
          </p:grpSpPr>
          <p:sp>
            <p:nvSpPr>
              <p:cNvPr id="585" name="Google Shape;585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86" name="Google Shape;586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87" name="Google Shape;587;p32"/>
            <p:cNvGrpSpPr/>
            <p:nvPr/>
          </p:nvGrpSpPr>
          <p:grpSpPr>
            <a:xfrm>
              <a:off x="-8007964" y="2812840"/>
              <a:ext cx="76946" cy="76946"/>
              <a:chOff x="-4195925" y="-977125"/>
              <a:chExt cx="176400" cy="176400"/>
            </a:xfrm>
          </p:grpSpPr>
          <p:sp>
            <p:nvSpPr>
              <p:cNvPr id="588" name="Google Shape;588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89" name="Google Shape;589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0" name="Google Shape;590;p32"/>
            <p:cNvGrpSpPr/>
            <p:nvPr/>
          </p:nvGrpSpPr>
          <p:grpSpPr>
            <a:xfrm>
              <a:off x="-7193612" y="3090713"/>
              <a:ext cx="76946" cy="76946"/>
              <a:chOff x="-4195925" y="-977125"/>
              <a:chExt cx="176400" cy="176400"/>
            </a:xfrm>
          </p:grpSpPr>
          <p:sp>
            <p:nvSpPr>
              <p:cNvPr id="591" name="Google Shape;591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92" name="Google Shape;592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3" name="Google Shape;593;p32"/>
            <p:cNvGrpSpPr/>
            <p:nvPr/>
          </p:nvGrpSpPr>
          <p:grpSpPr>
            <a:xfrm>
              <a:off x="-6775766" y="3365307"/>
              <a:ext cx="76946" cy="76946"/>
              <a:chOff x="-4195925" y="-977125"/>
              <a:chExt cx="176400" cy="176400"/>
            </a:xfrm>
          </p:grpSpPr>
          <p:sp>
            <p:nvSpPr>
              <p:cNvPr id="594" name="Google Shape;594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95" name="Google Shape;595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6" name="Google Shape;596;p32"/>
            <p:cNvGrpSpPr/>
            <p:nvPr/>
          </p:nvGrpSpPr>
          <p:grpSpPr>
            <a:xfrm>
              <a:off x="-7193612" y="3639901"/>
              <a:ext cx="76946" cy="76946"/>
              <a:chOff x="-4195925" y="-977125"/>
              <a:chExt cx="176400" cy="176400"/>
            </a:xfrm>
          </p:grpSpPr>
          <p:sp>
            <p:nvSpPr>
              <p:cNvPr id="597" name="Google Shape;597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598" name="Google Shape;598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9" name="Google Shape;599;p32"/>
            <p:cNvGrpSpPr/>
            <p:nvPr/>
          </p:nvGrpSpPr>
          <p:grpSpPr>
            <a:xfrm>
              <a:off x="-7337823" y="3939978"/>
              <a:ext cx="76946" cy="76946"/>
              <a:chOff x="-4195925" y="-977125"/>
              <a:chExt cx="176400" cy="176400"/>
            </a:xfrm>
          </p:grpSpPr>
          <p:sp>
            <p:nvSpPr>
              <p:cNvPr id="600" name="Google Shape;600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601" name="Google Shape;601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2" name="Google Shape;602;p32"/>
            <p:cNvGrpSpPr/>
            <p:nvPr/>
          </p:nvGrpSpPr>
          <p:grpSpPr>
            <a:xfrm>
              <a:off x="-6775766" y="3939978"/>
              <a:ext cx="76946" cy="76946"/>
              <a:chOff x="-4195925" y="-977125"/>
              <a:chExt cx="176400" cy="176400"/>
            </a:xfrm>
          </p:grpSpPr>
          <p:sp>
            <p:nvSpPr>
              <p:cNvPr id="603" name="Google Shape;603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604" name="Google Shape;604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5" name="Google Shape;605;p32"/>
            <p:cNvGrpSpPr/>
            <p:nvPr/>
          </p:nvGrpSpPr>
          <p:grpSpPr>
            <a:xfrm>
              <a:off x="-6862643" y="4240056"/>
              <a:ext cx="76946" cy="76946"/>
              <a:chOff x="-4195925" y="-977125"/>
              <a:chExt cx="176400" cy="176400"/>
            </a:xfrm>
          </p:grpSpPr>
          <p:sp>
            <p:nvSpPr>
              <p:cNvPr id="606" name="Google Shape;606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607" name="Google Shape;607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8" name="Google Shape;608;p32"/>
            <p:cNvGrpSpPr/>
            <p:nvPr/>
          </p:nvGrpSpPr>
          <p:grpSpPr>
            <a:xfrm>
              <a:off x="-6775766" y="4514663"/>
              <a:ext cx="76946" cy="76946"/>
              <a:chOff x="-4195925" y="-977125"/>
              <a:chExt cx="176400" cy="176400"/>
            </a:xfrm>
          </p:grpSpPr>
          <p:sp>
            <p:nvSpPr>
              <p:cNvPr id="609" name="Google Shape;609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610" name="Google Shape;610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1" name="Google Shape;611;p32"/>
            <p:cNvGrpSpPr/>
            <p:nvPr/>
          </p:nvGrpSpPr>
          <p:grpSpPr>
            <a:xfrm>
              <a:off x="-7605901" y="4514663"/>
              <a:ext cx="76946" cy="76946"/>
              <a:chOff x="-4195925" y="-977125"/>
              <a:chExt cx="176400" cy="176400"/>
            </a:xfrm>
          </p:grpSpPr>
          <p:sp>
            <p:nvSpPr>
              <p:cNvPr id="612" name="Google Shape;612;p32"/>
              <p:cNvSpPr/>
              <p:nvPr/>
            </p:nvSpPr>
            <p:spPr>
              <a:xfrm>
                <a:off x="-4195925" y="-977125"/>
                <a:ext cx="176400" cy="176400"/>
              </a:xfrm>
              <a:prstGeom prst="ellipse">
                <a:avLst/>
              </a:prstGeom>
              <a:solidFill>
                <a:srgbClr val="C7C7F9"/>
              </a:solidFill>
              <a:ln>
                <a:noFill/>
              </a:ln>
            </p:spPr>
            <p:txBody>
              <a:bodyPr spcFirstLastPara="1" wrap="square" lIns="39875" tIns="39875" rIns="39875" bIns="39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11">
                  <a:solidFill>
                    <a:srgbClr val="354DDB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pic>
            <p:nvPicPr>
              <p:cNvPr id="613" name="Google Shape;613;p32" title="caret-right.png"/>
              <p:cNvPicPr preferRelativeResize="0"/>
              <p:nvPr/>
            </p:nvPicPr>
            <p:blipFill rotWithShape="1">
              <a:blip r:embed="rId3">
                <a:alphaModFix/>
              </a:blip>
              <a:srcRect l="19799" t="19799" r="19799" b="19799"/>
              <a:stretch/>
            </p:blipFill>
            <p:spPr>
              <a:xfrm>
                <a:off x="-4155200" y="-936400"/>
                <a:ext cx="94950" cy="94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4" name="Google Shape;614;p32"/>
            <p:cNvGrpSpPr/>
            <p:nvPr/>
          </p:nvGrpSpPr>
          <p:grpSpPr>
            <a:xfrm>
              <a:off x="-6300972" y="2173093"/>
              <a:ext cx="5606633" cy="2468103"/>
              <a:chOff x="-6484300" y="-114200"/>
              <a:chExt cx="5195175" cy="2286975"/>
            </a:xfrm>
          </p:grpSpPr>
          <p:sp>
            <p:nvSpPr>
              <p:cNvPr id="615" name="Google Shape;615;p32"/>
              <p:cNvSpPr/>
              <p:nvPr/>
            </p:nvSpPr>
            <p:spPr>
              <a:xfrm rot="5400000">
                <a:off x="-3963175" y="-2634950"/>
                <a:ext cx="153300" cy="5194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616" name="Google Shape;616;p32"/>
              <p:cNvSpPr/>
              <p:nvPr/>
            </p:nvSpPr>
            <p:spPr>
              <a:xfrm rot="5400000">
                <a:off x="-5181800" y="-1151825"/>
                <a:ext cx="153300" cy="2757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617" name="Google Shape;617;p32"/>
              <p:cNvSpPr/>
              <p:nvPr/>
            </p:nvSpPr>
            <p:spPr>
              <a:xfrm rot="5400000">
                <a:off x="-5443950" y="-622600"/>
                <a:ext cx="153300" cy="223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618" name="Google Shape;618;p32"/>
              <p:cNvSpPr/>
              <p:nvPr/>
            </p:nvSpPr>
            <p:spPr>
              <a:xfrm rot="5400000">
                <a:off x="-5815950" y="16425"/>
                <a:ext cx="153300" cy="1489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619" name="Google Shape;619;p32"/>
              <p:cNvSpPr/>
              <p:nvPr/>
            </p:nvSpPr>
            <p:spPr>
              <a:xfrm rot="5400000">
                <a:off x="-5882350" y="349725"/>
                <a:ext cx="153300" cy="1356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620" name="Google Shape;620;p32"/>
              <p:cNvSpPr/>
              <p:nvPr/>
            </p:nvSpPr>
            <p:spPr>
              <a:xfrm rot="5400000">
                <a:off x="-6021983" y="756100"/>
                <a:ext cx="153300" cy="1077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621" name="Google Shape;621;p32"/>
              <p:cNvSpPr/>
              <p:nvPr/>
            </p:nvSpPr>
            <p:spPr>
              <a:xfrm rot="5400000">
                <a:off x="-6195250" y="1196375"/>
                <a:ext cx="153300" cy="7314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622" name="Google Shape;622;p32"/>
              <p:cNvSpPr/>
              <p:nvPr/>
            </p:nvSpPr>
            <p:spPr>
              <a:xfrm rot="5400000">
                <a:off x="-6254475" y="1522650"/>
                <a:ext cx="153300" cy="612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  <p:sp>
            <p:nvSpPr>
              <p:cNvPr id="623" name="Google Shape;623;p32"/>
              <p:cNvSpPr/>
              <p:nvPr/>
            </p:nvSpPr>
            <p:spPr>
              <a:xfrm rot="5400000">
                <a:off x="-6349225" y="1884475"/>
                <a:ext cx="153300" cy="423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1C0B4C"/>
              </a:solidFill>
              <a:ln>
                <a:noFill/>
              </a:ln>
            </p:spPr>
            <p:txBody>
              <a:bodyPr spcFirstLastPara="1" wrap="square" lIns="98675" tIns="98675" rIns="98675" bIns="986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11"/>
              </a:p>
            </p:txBody>
          </p:sp>
        </p:grpSp>
        <p:sp>
          <p:nvSpPr>
            <p:cNvPr id="624" name="Google Shape;624;p32"/>
            <p:cNvSpPr txBox="1"/>
            <p:nvPr/>
          </p:nvSpPr>
          <p:spPr>
            <a:xfrm>
              <a:off x="-1076825" y="2139850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629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25" name="Google Shape;625;p32"/>
            <p:cNvSpPr txBox="1"/>
            <p:nvPr/>
          </p:nvSpPr>
          <p:spPr>
            <a:xfrm>
              <a:off x="-3687440" y="2423411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338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26" name="Google Shape;626;p32"/>
            <p:cNvSpPr txBox="1"/>
            <p:nvPr/>
          </p:nvSpPr>
          <p:spPr>
            <a:xfrm>
              <a:off x="-4248121" y="2714592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281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27" name="Google Shape;627;p32"/>
            <p:cNvSpPr txBox="1"/>
            <p:nvPr/>
          </p:nvSpPr>
          <p:spPr>
            <a:xfrm>
              <a:off x="-5047791" y="2998701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203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28" name="Google Shape;628;p32"/>
            <p:cNvSpPr txBox="1"/>
            <p:nvPr/>
          </p:nvSpPr>
          <p:spPr>
            <a:xfrm>
              <a:off x="-5197316" y="3289160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177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29" name="Google Shape;629;p32"/>
            <p:cNvSpPr txBox="1"/>
            <p:nvPr/>
          </p:nvSpPr>
          <p:spPr>
            <a:xfrm>
              <a:off x="-5501980" y="3572697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166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30" name="Google Shape;630;p32"/>
            <p:cNvSpPr txBox="1"/>
            <p:nvPr/>
          </p:nvSpPr>
          <p:spPr>
            <a:xfrm>
              <a:off x="-5880064" y="3865359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95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31" name="Google Shape;631;p32"/>
            <p:cNvSpPr txBox="1"/>
            <p:nvPr/>
          </p:nvSpPr>
          <p:spPr>
            <a:xfrm>
              <a:off x="-6006089" y="4153085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82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32" name="Google Shape;632;p32"/>
            <p:cNvSpPr txBox="1"/>
            <p:nvPr/>
          </p:nvSpPr>
          <p:spPr>
            <a:xfrm>
              <a:off x="-6197082" y="4440055"/>
              <a:ext cx="304500" cy="23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71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71</a:t>
              </a:r>
              <a:endParaRPr sz="97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3"/>
          <p:cNvSpPr/>
          <p:nvPr/>
        </p:nvSpPr>
        <p:spPr>
          <a:xfrm rot="5400000">
            <a:off x="2032675" y="1869175"/>
            <a:ext cx="2040600" cy="4527900"/>
          </a:xfrm>
          <a:prstGeom prst="rect">
            <a:avLst/>
          </a:prstGeom>
          <a:gradFill>
            <a:gsLst>
              <a:gs pos="0">
                <a:srgbClr val="FFFFFF">
                  <a:alpha val="0"/>
                  <a:alpha val="30379"/>
                </a:srgbClr>
              </a:gs>
              <a:gs pos="100000">
                <a:srgbClr val="364DDB">
                  <a:alpha val="30196"/>
                  <a:alpha val="30379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38" name="Google Shape;638;p33"/>
          <p:cNvCxnSpPr/>
          <p:nvPr/>
        </p:nvCxnSpPr>
        <p:spPr>
          <a:xfrm rot="10800000">
            <a:off x="-5700" y="3111575"/>
            <a:ext cx="9187800" cy="0"/>
          </a:xfrm>
          <a:prstGeom prst="straightConnector1">
            <a:avLst/>
          </a:prstGeom>
          <a:noFill/>
          <a:ln w="38100" cap="flat" cmpd="sng">
            <a:solidFill>
              <a:srgbClr val="C7C7F9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639" name="Google Shape;639;p33" title="lady-side-profile.png"/>
          <p:cNvPicPr preferRelativeResize="0"/>
          <p:nvPr/>
        </p:nvPicPr>
        <p:blipFill rotWithShape="1">
          <a:blip r:embed="rId3">
            <a:alphaModFix/>
          </a:blip>
          <a:srcRect t="1113" b="20530"/>
          <a:stretch/>
        </p:blipFill>
        <p:spPr>
          <a:xfrm>
            <a:off x="-891750" y="1709857"/>
            <a:ext cx="4620600" cy="3443577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33"/>
          <p:cNvSpPr/>
          <p:nvPr/>
        </p:nvSpPr>
        <p:spPr>
          <a:xfrm>
            <a:off x="3272500" y="1269763"/>
            <a:ext cx="2525100" cy="1371600"/>
          </a:xfrm>
          <a:prstGeom prst="roundRect">
            <a:avLst>
              <a:gd name="adj" fmla="val 16667"/>
            </a:avLst>
          </a:prstGeom>
          <a:solidFill>
            <a:srgbClr val="36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3"/>
          <p:cNvSpPr/>
          <p:nvPr/>
        </p:nvSpPr>
        <p:spPr>
          <a:xfrm>
            <a:off x="5898100" y="1269763"/>
            <a:ext cx="2525100" cy="1371600"/>
          </a:xfrm>
          <a:prstGeom prst="roundRect">
            <a:avLst>
              <a:gd name="adj" fmla="val 16667"/>
            </a:avLst>
          </a:prstGeom>
          <a:solidFill>
            <a:srgbClr val="36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2" name="Google Shape;642;p33" title="CLX-Logo-Mark-R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33"/>
          <p:cNvSpPr/>
          <p:nvPr/>
        </p:nvSpPr>
        <p:spPr>
          <a:xfrm>
            <a:off x="646900" y="1269763"/>
            <a:ext cx="2525100" cy="1371600"/>
          </a:xfrm>
          <a:prstGeom prst="roundRect">
            <a:avLst>
              <a:gd name="adj" fmla="val 16667"/>
            </a:avLst>
          </a:prstGeom>
          <a:solidFill>
            <a:srgbClr val="364D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</a:t>
            </a:r>
            <a:endParaRPr/>
          </a:p>
        </p:txBody>
      </p:sp>
      <p:sp>
        <p:nvSpPr>
          <p:cNvPr id="644" name="Google Shape;644;p33"/>
          <p:cNvSpPr txBox="1"/>
          <p:nvPr/>
        </p:nvSpPr>
        <p:spPr>
          <a:xfrm>
            <a:off x="3220760" y="1446334"/>
            <a:ext cx="2661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i="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5,883</a:t>
            </a:r>
            <a:endParaRPr sz="11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5" name="Google Shape;645;p33"/>
          <p:cNvSpPr txBox="1"/>
          <p:nvPr/>
        </p:nvSpPr>
        <p:spPr>
          <a:xfrm>
            <a:off x="3220760" y="2100332"/>
            <a:ext cx="26610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optimized budget decisions</a:t>
            </a:r>
            <a:endParaRPr sz="12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across the pilot</a:t>
            </a:r>
            <a:endParaRPr sz="12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6" name="Google Shape;646;p33"/>
          <p:cNvSpPr txBox="1"/>
          <p:nvPr/>
        </p:nvSpPr>
        <p:spPr>
          <a:xfrm>
            <a:off x="5832893" y="1446334"/>
            <a:ext cx="2661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111</a:t>
            </a:r>
            <a:endParaRPr sz="11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7" name="Google Shape;647;p33"/>
          <p:cNvSpPr txBox="1"/>
          <p:nvPr/>
        </p:nvSpPr>
        <p:spPr>
          <a:xfrm>
            <a:off x="6468488" y="2100363"/>
            <a:ext cx="1530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budget decisions on average per property</a:t>
            </a:r>
            <a:endParaRPr sz="12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8" name="Google Shape;648;p33"/>
          <p:cNvSpPr txBox="1"/>
          <p:nvPr/>
        </p:nvSpPr>
        <p:spPr>
          <a:xfrm>
            <a:off x="576209" y="1463479"/>
            <a:ext cx="2661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i="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53</a:t>
            </a:r>
            <a:endParaRPr sz="4800" b="1" i="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9" name="Google Shape;649;p33"/>
          <p:cNvSpPr txBox="1"/>
          <p:nvPr/>
        </p:nvSpPr>
        <p:spPr>
          <a:xfrm>
            <a:off x="576209" y="2117477"/>
            <a:ext cx="26610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unique daily</a:t>
            </a:r>
            <a:endParaRPr sz="12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formulas</a:t>
            </a:r>
            <a:endParaRPr sz="1200" dirty="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0" name="Google Shape;650;p33"/>
          <p:cNvSpPr txBox="1"/>
          <p:nvPr/>
        </p:nvSpPr>
        <p:spPr>
          <a:xfrm>
            <a:off x="3006775" y="3283225"/>
            <a:ext cx="5853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We saw a </a:t>
            </a:r>
            <a:r>
              <a:rPr lang="en" sz="1600" i="1">
                <a:solidFill>
                  <a:srgbClr val="8E0000"/>
                </a:solidFill>
                <a:latin typeface="Georgia"/>
                <a:ea typeface="Georgia"/>
                <a:cs typeface="Georgia"/>
                <a:sym typeface="Georgia"/>
              </a:rPr>
              <a:t>26% increase in conversions per dollar</a:t>
            </a:r>
            <a:r>
              <a:rPr lang="en" sz="1600" i="1">
                <a:solidFill>
                  <a:srgbClr val="1C0B4C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16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when we implemented </a:t>
            </a:r>
            <a:r>
              <a:rPr lang="en" sz="1600" i="1">
                <a:solidFill>
                  <a:srgbClr val="8E0000"/>
                </a:solidFill>
                <a:latin typeface="Georgia"/>
                <a:ea typeface="Georgia"/>
                <a:cs typeface="Georgia"/>
                <a:sym typeface="Georgia"/>
              </a:rPr>
              <a:t>daily</a:t>
            </a:r>
            <a:r>
              <a:rPr lang="en" sz="160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 micro movements across channels.</a:t>
            </a:r>
            <a:endParaRPr sz="1600" i="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1" name="Google Shape;651;p33"/>
          <p:cNvSpPr txBox="1">
            <a:spLocks noGrp="1"/>
          </p:cNvSpPr>
          <p:nvPr>
            <p:ph type="title"/>
          </p:nvPr>
        </p:nvSpPr>
        <p:spPr>
          <a:xfrm>
            <a:off x="682500" y="236100"/>
            <a:ext cx="78114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B6490"/>
              </a:buClr>
              <a:buSzPts val="2000"/>
              <a:buFont typeface="Open Sans"/>
              <a:buNone/>
            </a:pPr>
            <a:r>
              <a:rPr lang="en" sz="1800" b="1" dirty="0">
                <a:solidFill>
                  <a:srgbClr val="364DDB"/>
                </a:solidFill>
              </a:rPr>
              <a:t>INSIGHT #2</a:t>
            </a:r>
            <a:br>
              <a:rPr lang="en" sz="1800" b="1" dirty="0"/>
            </a:br>
            <a:r>
              <a:rPr lang="en" sz="1800" b="1" dirty="0"/>
              <a:t>There is no </a:t>
            </a:r>
            <a:r>
              <a:rPr lang="en" sz="1800" b="1" i="1" dirty="0">
                <a:solidFill>
                  <a:srgbClr val="354DDB"/>
                </a:solidFill>
                <a:latin typeface="Georgia"/>
                <a:ea typeface="Georgia"/>
                <a:cs typeface="Georgia"/>
                <a:sym typeface="Georgia"/>
              </a:rPr>
              <a:t>right</a:t>
            </a:r>
            <a:r>
              <a:rPr lang="en" sz="1800" b="1" dirty="0"/>
              <a:t> channel mix. Every property wins its own way.</a:t>
            </a: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" name="Google Shape;656;p34" title="CLX-Logo-Mark-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34"/>
          <p:cNvSpPr/>
          <p:nvPr/>
        </p:nvSpPr>
        <p:spPr>
          <a:xfrm>
            <a:off x="13598720" y="1849650"/>
            <a:ext cx="4011900" cy="1926000"/>
          </a:xfrm>
          <a:prstGeom prst="rect">
            <a:avLst/>
          </a:prstGeom>
          <a:solidFill>
            <a:srgbClr val="C7C7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8" name="Google Shape;658;p34"/>
          <p:cNvSpPr/>
          <p:nvPr/>
        </p:nvSpPr>
        <p:spPr>
          <a:xfrm>
            <a:off x="13598726" y="1849650"/>
            <a:ext cx="4011900" cy="54900"/>
          </a:xfrm>
          <a:prstGeom prst="rect">
            <a:avLst/>
          </a:prstGeom>
          <a:solidFill>
            <a:srgbClr val="8E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9" name="Google Shape;659;p34"/>
          <p:cNvSpPr txBox="1"/>
          <p:nvPr/>
        </p:nvSpPr>
        <p:spPr>
          <a:xfrm>
            <a:off x="13756460" y="2269742"/>
            <a:ext cx="3771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Above-market rents. Heavy competitor concessions. Oversupplied submarket.</a:t>
            </a:r>
            <a:endParaRPr sz="13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0" name="Google Shape;660;p34"/>
          <p:cNvSpPr txBox="1"/>
          <p:nvPr/>
        </p:nvSpPr>
        <p:spPr>
          <a:xfrm>
            <a:off x="13756460" y="2831240"/>
            <a:ext cx="3771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Smart budget optimization couldn’t overcome a pricing or positioning problem on its own.</a:t>
            </a:r>
            <a:endParaRPr sz="13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1" name="Google Shape;661;p34"/>
          <p:cNvSpPr txBox="1"/>
          <p:nvPr/>
        </p:nvSpPr>
        <p:spPr>
          <a:xfrm>
            <a:off x="13756454" y="3392753"/>
            <a:ext cx="377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Marketing alone = Diminished returns</a:t>
            </a:r>
            <a:endParaRPr sz="13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2" name="Google Shape;662;p34"/>
          <p:cNvSpPr txBox="1">
            <a:spLocks noGrp="1"/>
          </p:cNvSpPr>
          <p:nvPr>
            <p:ph type="title"/>
          </p:nvPr>
        </p:nvSpPr>
        <p:spPr>
          <a:xfrm>
            <a:off x="682500" y="1990750"/>
            <a:ext cx="79416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B6490"/>
              </a:buClr>
              <a:buSzPts val="2000"/>
              <a:buFont typeface="Open Sans"/>
              <a:buNone/>
            </a:pPr>
            <a:r>
              <a:rPr lang="en" sz="1800" b="1">
                <a:solidFill>
                  <a:srgbClr val="364DDB"/>
                </a:solidFill>
              </a:rPr>
              <a:t>INSIGHT #3</a:t>
            </a:r>
            <a:br>
              <a:rPr lang="en" sz="1800" b="1"/>
            </a:br>
            <a:r>
              <a:rPr lang="en" sz="1800" b="1"/>
              <a:t>What looks like a marketing problem is often a market problem.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35" title="airplane-tail.png"/>
          <p:cNvPicPr preferRelativeResize="0"/>
          <p:nvPr/>
        </p:nvPicPr>
        <p:blipFill rotWithShape="1">
          <a:blip r:embed="rId4">
            <a:alphaModFix/>
          </a:blip>
          <a:srcRect t="18048" b="18042"/>
          <a:stretch/>
        </p:blipFill>
        <p:spPr>
          <a:xfrm>
            <a:off x="-509725" y="1078875"/>
            <a:ext cx="10163425" cy="3552100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35"/>
          <p:cNvSpPr/>
          <p:nvPr/>
        </p:nvSpPr>
        <p:spPr>
          <a:xfrm>
            <a:off x="4076650" y="615175"/>
            <a:ext cx="4218600" cy="1576800"/>
          </a:xfrm>
          <a:prstGeom prst="roundRect">
            <a:avLst>
              <a:gd name="adj" fmla="val 16667"/>
            </a:avLst>
          </a:prstGeom>
          <a:solidFill>
            <a:srgbClr val="C7C7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Properties with </a:t>
            </a:r>
            <a:r>
              <a:rPr lang="en" b="1" i="1" dirty="0">
                <a:solidFill>
                  <a:srgbClr val="354DDB"/>
                </a:solidFill>
                <a:latin typeface="Georgia"/>
                <a:ea typeface="Georgia"/>
                <a:cs typeface="Georgia"/>
                <a:sym typeface="Georgia"/>
              </a:rPr>
              <a:t>affordable rents, healthy occupancy, and soft competitor exposure</a:t>
            </a:r>
            <a:r>
              <a:rPr lang="en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realized a lift in CPD.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Marketing + Market = Multiplied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69" name="Google Shape;669;p35" title="CLX-Logo-Mark-R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36" title="airplane-head.png"/>
          <p:cNvPicPr preferRelativeResize="0"/>
          <p:nvPr/>
        </p:nvPicPr>
        <p:blipFill rotWithShape="1">
          <a:blip r:embed="rId4">
            <a:alphaModFix/>
          </a:blip>
          <a:srcRect t="22633" b="22633"/>
          <a:stretch/>
        </p:blipFill>
        <p:spPr>
          <a:xfrm>
            <a:off x="-509725" y="472637"/>
            <a:ext cx="10163425" cy="30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36" title="CLX-Logo-Mark-R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36"/>
          <p:cNvSpPr/>
          <p:nvPr/>
        </p:nvSpPr>
        <p:spPr>
          <a:xfrm>
            <a:off x="420650" y="3119925"/>
            <a:ext cx="4218600" cy="1576800"/>
          </a:xfrm>
          <a:prstGeom prst="roundRect">
            <a:avLst>
              <a:gd name="adj" fmla="val 16667"/>
            </a:avLst>
          </a:prstGeom>
          <a:solidFill>
            <a:srgbClr val="C7C7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Properties with </a:t>
            </a:r>
            <a:r>
              <a:rPr lang="en" b="1" i="1" dirty="0">
                <a:solidFill>
                  <a:srgbClr val="354DDB"/>
                </a:solidFill>
                <a:latin typeface="Georgia"/>
                <a:ea typeface="Georgia"/>
                <a:cs typeface="Georgia"/>
                <a:sym typeface="Georgia"/>
              </a:rPr>
              <a:t>above-market rents facing heavy competitor concessions</a:t>
            </a:r>
            <a:r>
              <a:rPr lang="en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were less likely to see a lift in CPD.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Marketing alone = Diminished returns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7"/>
          <p:cNvSpPr txBox="1">
            <a:spLocks noGrp="1"/>
          </p:cNvSpPr>
          <p:nvPr>
            <p:ph type="title"/>
          </p:nvPr>
        </p:nvSpPr>
        <p:spPr>
          <a:xfrm>
            <a:off x="351425" y="309175"/>
            <a:ext cx="38781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400"/>
              <a:buFont typeface="Calibri"/>
              <a:buNone/>
            </a:pPr>
            <a:r>
              <a:rPr lang="en" sz="1200">
                <a:solidFill>
                  <a:srgbClr val="1C0B4C"/>
                </a:solidFill>
              </a:rPr>
              <a:t>CASE STUDY:</a:t>
            </a:r>
            <a:r>
              <a:rPr lang="en" sz="1200" b="1">
                <a:solidFill>
                  <a:srgbClr val="1C0B4C"/>
                </a:solidFill>
              </a:rPr>
              <a:t> </a:t>
            </a:r>
            <a:endParaRPr sz="1200" b="1">
              <a:solidFill>
                <a:srgbClr val="1C0B4C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400"/>
              <a:buFont typeface="Calibri"/>
              <a:buNone/>
            </a:pPr>
            <a:r>
              <a:rPr lang="en" sz="2400" b="1">
                <a:solidFill>
                  <a:srgbClr val="1C0B4C"/>
                </a:solidFill>
              </a:rPr>
              <a:t>Same Spend, But Smarter </a:t>
            </a:r>
            <a:endParaRPr sz="2400" b="1">
              <a:solidFill>
                <a:srgbClr val="1C0B4C"/>
              </a:solidFill>
            </a:endParaRPr>
          </a:p>
        </p:txBody>
      </p:sp>
      <p:sp>
        <p:nvSpPr>
          <p:cNvPr id="682" name="Google Shape;682;p37"/>
          <p:cNvSpPr txBox="1"/>
          <p:nvPr/>
        </p:nvSpPr>
        <p:spPr>
          <a:xfrm>
            <a:off x="408275" y="1676425"/>
            <a:ext cx="36009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000" b="1">
                <a:solidFill>
                  <a:srgbClr val="034641"/>
                </a:solidFill>
                <a:latin typeface="Poppins"/>
                <a:ea typeface="Poppins"/>
                <a:cs typeface="Poppins"/>
                <a:sym typeface="Poppins"/>
              </a:rPr>
              <a:t>THE SITUATION</a:t>
            </a:r>
            <a:endParaRPr sz="1000" b="1">
              <a:solidFill>
                <a:srgbClr val="034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" sz="120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lease-up at 13% occupancy in </a:t>
            </a:r>
            <a:r>
              <a:rPr lang="en" sz="1200" i="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Phoenix</a:t>
            </a:r>
            <a:r>
              <a:rPr lang="en" sz="120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34641"/>
                </a:solidFill>
                <a:latin typeface="Poppins"/>
                <a:ea typeface="Poppins"/>
                <a:cs typeface="Poppins"/>
                <a:sym typeface="Poppins"/>
              </a:rPr>
              <a:t>THE BLIND SPOT</a:t>
            </a:r>
            <a:endParaRPr sz="1000" b="1">
              <a:solidFill>
                <a:srgbClr val="034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Social and Display strategies were undercredited by Google Analytics.</a:t>
            </a: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34641"/>
                </a:solidFill>
                <a:latin typeface="Poppins"/>
                <a:ea typeface="Poppins"/>
                <a:cs typeface="Poppins"/>
                <a:sym typeface="Poppins"/>
              </a:rPr>
              <a:t>THE MOVE</a:t>
            </a:r>
            <a:endParaRPr sz="1300">
              <a:solidFill>
                <a:srgbClr val="0346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No new budget. Just reallocation.</a:t>
            </a: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2332"/>
              </a:buClr>
              <a:buSzPts val="1200"/>
              <a:buFont typeface="Poppins"/>
              <a:buChar char="+"/>
            </a:pPr>
            <a:r>
              <a:rPr lang="en" sz="120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Display Awareness </a:t>
            </a: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2332"/>
              </a:buClr>
              <a:buSzPts val="1200"/>
              <a:buFont typeface="Poppins"/>
              <a:buChar char="+"/>
            </a:pPr>
            <a:r>
              <a:rPr lang="en" sz="120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Display Retargeting</a:t>
            </a: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2332"/>
              </a:buClr>
              <a:buSzPts val="1200"/>
              <a:buFont typeface="Poppins"/>
              <a:buChar char="+"/>
            </a:pPr>
            <a:r>
              <a:rPr lang="en" sz="120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Instagram Stories</a:t>
            </a: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2332"/>
              </a:buClr>
              <a:buSzPts val="1200"/>
              <a:buFont typeface="Poppins"/>
              <a:buChar char="+"/>
            </a:pPr>
            <a:r>
              <a:rPr lang="en" sz="1200">
                <a:solidFill>
                  <a:srgbClr val="1A2332"/>
                </a:solidFill>
                <a:latin typeface="Poppins"/>
                <a:ea typeface="Poppins"/>
                <a:cs typeface="Poppins"/>
                <a:sym typeface="Poppins"/>
              </a:rPr>
              <a:t>Meta Retargeting</a:t>
            </a:r>
            <a:endParaRPr sz="1200">
              <a:solidFill>
                <a:srgbClr val="1A23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3" name="Google Shape;683;p37" title="CLX-Logo-Mark-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4" name="Google Shape;684;p37"/>
          <p:cNvGrpSpPr/>
          <p:nvPr/>
        </p:nvGrpSpPr>
        <p:grpSpPr>
          <a:xfrm>
            <a:off x="4376350" y="1009500"/>
            <a:ext cx="4380900" cy="3124500"/>
            <a:chOff x="4198650" y="1402900"/>
            <a:chExt cx="4380900" cy="3124500"/>
          </a:xfrm>
        </p:grpSpPr>
        <p:sp>
          <p:nvSpPr>
            <p:cNvPr id="685" name="Google Shape;685;p37"/>
            <p:cNvSpPr/>
            <p:nvPr/>
          </p:nvSpPr>
          <p:spPr>
            <a:xfrm>
              <a:off x="4198650" y="1402900"/>
              <a:ext cx="4380900" cy="3124500"/>
            </a:xfrm>
            <a:prstGeom prst="roundRect">
              <a:avLst>
                <a:gd name="adj" fmla="val 16667"/>
              </a:avLst>
            </a:prstGeom>
            <a:solidFill>
              <a:srgbClr val="03464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7"/>
            <p:cNvSpPr txBox="1"/>
            <p:nvPr/>
          </p:nvSpPr>
          <p:spPr>
            <a:xfrm>
              <a:off x="4609950" y="1970636"/>
              <a:ext cx="14889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 b="1" i="0">
                  <a:solidFill>
                    <a:srgbClr val="C8F520"/>
                  </a:solidFill>
                  <a:latin typeface="Poppins"/>
                  <a:ea typeface="Poppins"/>
                  <a:cs typeface="Poppins"/>
                  <a:sym typeface="Poppins"/>
                </a:rPr>
                <a:t>THE </a:t>
              </a:r>
              <a:endParaRPr sz="2600" b="1" i="0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 b="1" i="0">
                  <a:solidFill>
                    <a:srgbClr val="C8F520"/>
                  </a:solidFill>
                  <a:latin typeface="Poppins"/>
                  <a:ea typeface="Poppins"/>
                  <a:cs typeface="Poppins"/>
                  <a:sym typeface="Poppins"/>
                </a:rPr>
                <a:t>RESULT</a:t>
              </a:r>
              <a:r>
                <a:rPr lang="en" sz="2600" b="1">
                  <a:solidFill>
                    <a:srgbClr val="C8F520"/>
                  </a:solidFill>
                  <a:latin typeface="Poppins"/>
                  <a:ea typeface="Poppins"/>
                  <a:cs typeface="Poppins"/>
                  <a:sym typeface="Poppins"/>
                </a:rPr>
                <a:t>S</a:t>
              </a:r>
              <a:endParaRPr sz="2600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87" name="Google Shape;687;p37"/>
            <p:cNvSpPr txBox="1"/>
            <p:nvPr/>
          </p:nvSpPr>
          <p:spPr>
            <a:xfrm>
              <a:off x="6916651" y="1884450"/>
              <a:ext cx="1442700" cy="144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78" i="0" dirty="0">
                  <a:solidFill>
                    <a:srgbClr val="C8F520"/>
                  </a:solidFill>
                  <a:latin typeface="Poppins"/>
                  <a:ea typeface="Poppins"/>
                  <a:cs typeface="Poppins"/>
                  <a:sym typeface="Poppins"/>
                </a:rPr>
                <a:t>36%</a:t>
              </a:r>
              <a:endParaRPr sz="3478" i="0" dirty="0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Website </a:t>
              </a:r>
              <a:endParaRPr sz="12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" sz="1200" dirty="0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conversions</a:t>
              </a:r>
              <a:endParaRPr sz="1200" dirty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78" b="1" dirty="0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88" name="Google Shape;688;p37"/>
            <p:cNvSpPr txBox="1"/>
            <p:nvPr/>
          </p:nvSpPr>
          <p:spPr>
            <a:xfrm>
              <a:off x="4950024" y="2904105"/>
              <a:ext cx="2025300" cy="144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78" i="0">
                  <a:solidFill>
                    <a:srgbClr val="C8F520"/>
                  </a:solidFill>
                  <a:latin typeface="Poppins"/>
                  <a:ea typeface="Poppins"/>
                  <a:cs typeface="Poppins"/>
                  <a:sym typeface="Poppins"/>
                </a:rPr>
                <a:t>300%</a:t>
              </a:r>
              <a:endParaRPr sz="3478" i="0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Post-view </a:t>
              </a:r>
              <a:endParaRPr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" sz="1200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website visits</a:t>
              </a:r>
              <a:endParaRPr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78" b="1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89" name="Google Shape;689;p37"/>
            <p:cNvSpPr txBox="1"/>
            <p:nvPr/>
          </p:nvSpPr>
          <p:spPr>
            <a:xfrm>
              <a:off x="6916648" y="2904100"/>
              <a:ext cx="1442700" cy="144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78" i="0">
                  <a:solidFill>
                    <a:srgbClr val="C8F520"/>
                  </a:solidFill>
                  <a:latin typeface="Poppins"/>
                  <a:ea typeface="Poppins"/>
                  <a:cs typeface="Poppins"/>
                  <a:sym typeface="Poppins"/>
                </a:rPr>
                <a:t>323%</a:t>
              </a:r>
              <a:endParaRPr sz="3478" i="0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Returning visitor </a:t>
              </a:r>
              <a:endParaRPr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" sz="1200">
                  <a:solidFill>
                    <a:srgbClr val="F6F6FF"/>
                  </a:solidFill>
                  <a:latin typeface="Poppins"/>
                  <a:ea typeface="Poppins"/>
                  <a:cs typeface="Poppins"/>
                  <a:sym typeface="Poppins"/>
                </a:rPr>
                <a:t>conversions</a:t>
              </a:r>
              <a:endParaRPr sz="12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78" b="1">
                <a:solidFill>
                  <a:srgbClr val="C8F52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690" name="Google Shape;690;p37" title="arrow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52975" y="1922800"/>
              <a:ext cx="463674" cy="463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1" name="Google Shape;691;p37" title="arrow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52975" y="2904100"/>
              <a:ext cx="463674" cy="463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2" name="Google Shape;692;p37" title="arrow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86350" y="2942450"/>
              <a:ext cx="463674" cy="4636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3" name="Google Shape;693;p37"/>
          <p:cNvSpPr/>
          <p:nvPr/>
        </p:nvSpPr>
        <p:spPr>
          <a:xfrm rot="5400000">
            <a:off x="2176475" y="-468275"/>
            <a:ext cx="228000" cy="37713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8F520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37"/>
          <p:cNvSpPr/>
          <p:nvPr/>
        </p:nvSpPr>
        <p:spPr>
          <a:xfrm>
            <a:off x="404825" y="1303375"/>
            <a:ext cx="228000" cy="228000"/>
          </a:xfrm>
          <a:prstGeom prst="ellipse">
            <a:avLst/>
          </a:prstGeom>
          <a:solidFill>
            <a:srgbClr val="C8F5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4C"/>
        </a:solidFill>
        <a:effectLst/>
      </p:bgPr>
    </p:bg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38"/>
          <p:cNvSpPr txBox="1"/>
          <p:nvPr/>
        </p:nvSpPr>
        <p:spPr>
          <a:xfrm>
            <a:off x="627700" y="2129225"/>
            <a:ext cx="7546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" sz="2000" i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very marketer in this room has </a:t>
            </a:r>
            <a:r>
              <a:rPr lang="en" sz="2000" i="1">
                <a:solidFill>
                  <a:srgbClr val="C8F520"/>
                </a:solidFill>
                <a:latin typeface="Georgia"/>
                <a:ea typeface="Georgia"/>
                <a:cs typeface="Georgia"/>
                <a:sym typeface="Georgia"/>
              </a:rPr>
              <a:t>blind spots</a:t>
            </a:r>
            <a:r>
              <a:rPr lang="en" sz="2000" i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 right now.</a:t>
            </a:r>
            <a:endParaRPr sz="20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1" name="Google Shape;701;p38"/>
          <p:cNvSpPr txBox="1"/>
          <p:nvPr/>
        </p:nvSpPr>
        <p:spPr>
          <a:xfrm>
            <a:off x="658875" y="2606100"/>
            <a:ext cx="699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With everything that’s changed in the past 18 months, you can’t trust old assumptions. </a:t>
            </a:r>
            <a:endParaRPr sz="1200" i="1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And the market isn’t slowing down. </a:t>
            </a:r>
            <a:endParaRPr sz="1200" i="1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2" name="Google Shape;702;p38"/>
          <p:cNvSpPr txBox="1"/>
          <p:nvPr/>
        </p:nvSpPr>
        <p:spPr>
          <a:xfrm>
            <a:off x="627700" y="1244675"/>
            <a:ext cx="6127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The Takeaway</a:t>
            </a:r>
            <a:endParaRPr sz="2500" b="1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3" name="Google Shape;703;p38"/>
          <p:cNvSpPr/>
          <p:nvPr/>
        </p:nvSpPr>
        <p:spPr>
          <a:xfrm rot="5400000">
            <a:off x="3839300" y="-1446100"/>
            <a:ext cx="228000" cy="6651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8F520"/>
              </a:gs>
              <a:gs pos="100000">
                <a:srgbClr val="F6F6FF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38"/>
          <p:cNvSpPr/>
          <p:nvPr/>
        </p:nvSpPr>
        <p:spPr>
          <a:xfrm>
            <a:off x="627700" y="1765400"/>
            <a:ext cx="228000" cy="228000"/>
          </a:xfrm>
          <a:prstGeom prst="ellipse">
            <a:avLst/>
          </a:prstGeom>
          <a:solidFill>
            <a:srgbClr val="C8F5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5" name="Google Shape;705;p38" title="CLX-Logo-Mark-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5262" y="4696721"/>
            <a:ext cx="746875" cy="33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4C"/>
        </a:solidFill>
        <a:effectLst/>
      </p:bgPr>
    </p:bg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9"/>
          <p:cNvSpPr/>
          <p:nvPr/>
        </p:nvSpPr>
        <p:spPr>
          <a:xfrm>
            <a:off x="506000" y="1563800"/>
            <a:ext cx="2591700" cy="29913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1" name="Google Shape;711;p39" title="Liz Circle Image + SRL Graphics (15).png"/>
          <p:cNvPicPr preferRelativeResize="0"/>
          <p:nvPr/>
        </p:nvPicPr>
        <p:blipFill rotWithShape="1">
          <a:blip r:embed="rId3">
            <a:alphaModFix/>
          </a:blip>
          <a:srcRect l="18686" t="17909" r="18692" b="17902"/>
          <a:stretch/>
        </p:blipFill>
        <p:spPr>
          <a:xfrm>
            <a:off x="1009550" y="1862609"/>
            <a:ext cx="1584600" cy="1624500"/>
          </a:xfrm>
          <a:prstGeom prst="ellipse">
            <a:avLst/>
          </a:prstGeom>
          <a:noFill/>
          <a:ln w="76200" cap="flat" cmpd="sng">
            <a:solidFill>
              <a:srgbClr val="354DDB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12" name="Google Shape;712;p39"/>
          <p:cNvSpPr txBox="1"/>
          <p:nvPr/>
        </p:nvSpPr>
        <p:spPr>
          <a:xfrm>
            <a:off x="662911" y="550885"/>
            <a:ext cx="8229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i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Over to the operators.</a:t>
            </a:r>
            <a:endParaRPr sz="11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3" name="Google Shape;713;p39"/>
          <p:cNvSpPr/>
          <p:nvPr/>
        </p:nvSpPr>
        <p:spPr>
          <a:xfrm>
            <a:off x="3276150" y="1563800"/>
            <a:ext cx="2591700" cy="29913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39"/>
          <p:cNvSpPr txBox="1"/>
          <p:nvPr/>
        </p:nvSpPr>
        <p:spPr>
          <a:xfrm>
            <a:off x="662911" y="1030945"/>
            <a:ext cx="82296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0">
                <a:solidFill>
                  <a:srgbClr val="F6F6FF"/>
                </a:solidFill>
                <a:latin typeface="Poppins"/>
                <a:ea typeface="Poppins"/>
                <a:cs typeface="Poppins"/>
                <a:sym typeface="Poppins"/>
              </a:rPr>
              <a:t>I've shown you our blind spots. Now let's hear from operators who found their own.</a:t>
            </a:r>
            <a:endParaRPr sz="1100">
              <a:solidFill>
                <a:srgbClr val="F6F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5" name="Google Shape;715;p39"/>
          <p:cNvSpPr txBox="1"/>
          <p:nvPr/>
        </p:nvSpPr>
        <p:spPr>
          <a:xfrm>
            <a:off x="636050" y="3719150"/>
            <a:ext cx="2331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Kristin Dixon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6" name="Google Shape;716;p39"/>
          <p:cNvSpPr/>
          <p:nvPr/>
        </p:nvSpPr>
        <p:spPr>
          <a:xfrm>
            <a:off x="6046300" y="1563800"/>
            <a:ext cx="2591700" cy="2991300"/>
          </a:xfrm>
          <a:prstGeom prst="roundRect">
            <a:avLst>
              <a:gd name="adj" fmla="val 16667"/>
            </a:avLst>
          </a:prstGeom>
          <a:solidFill>
            <a:srgbClr val="F6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39"/>
          <p:cNvSpPr txBox="1"/>
          <p:nvPr/>
        </p:nvSpPr>
        <p:spPr>
          <a:xfrm>
            <a:off x="636050" y="3985518"/>
            <a:ext cx="23316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Paralign Marketing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8" name="Google Shape;718;p39"/>
          <p:cNvSpPr txBox="1"/>
          <p:nvPr/>
        </p:nvSpPr>
        <p:spPr>
          <a:xfrm>
            <a:off x="636050" y="4205696"/>
            <a:ext cx="2331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Founder and CEO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9" name="Google Shape;719;p39"/>
          <p:cNvSpPr txBox="1"/>
          <p:nvPr/>
        </p:nvSpPr>
        <p:spPr>
          <a:xfrm>
            <a:off x="3406200" y="3719150"/>
            <a:ext cx="2331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Nicole Caiazza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0" name="Google Shape;720;p39"/>
          <p:cNvSpPr txBox="1"/>
          <p:nvPr/>
        </p:nvSpPr>
        <p:spPr>
          <a:xfrm>
            <a:off x="3406200" y="3985518"/>
            <a:ext cx="23316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Jones Street Residential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1" name="Google Shape;721;p39"/>
          <p:cNvSpPr txBox="1"/>
          <p:nvPr/>
        </p:nvSpPr>
        <p:spPr>
          <a:xfrm>
            <a:off x="3406200" y="4205696"/>
            <a:ext cx="2331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Senior Vice President, Marketing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2" name="Google Shape;722;p39"/>
          <p:cNvSpPr txBox="1"/>
          <p:nvPr/>
        </p:nvSpPr>
        <p:spPr>
          <a:xfrm>
            <a:off x="6176350" y="3719150"/>
            <a:ext cx="2331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Martin Stein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3" name="Google Shape;723;p39"/>
          <p:cNvSpPr txBox="1"/>
          <p:nvPr/>
        </p:nvSpPr>
        <p:spPr>
          <a:xfrm>
            <a:off x="6176350" y="3985518"/>
            <a:ext cx="23316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Conversion Logix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4" name="Google Shape;724;p39"/>
          <p:cNvSpPr txBox="1"/>
          <p:nvPr/>
        </p:nvSpPr>
        <p:spPr>
          <a:xfrm>
            <a:off x="6176350" y="4205696"/>
            <a:ext cx="2331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i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Chief Data Officer</a:t>
            </a:r>
            <a:endParaRPr sz="12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25" name="Google Shape;725;p39" title="Martin_Stein_Headshot Caroline Hansen.jpg"/>
          <p:cNvPicPr preferRelativeResize="0"/>
          <p:nvPr/>
        </p:nvPicPr>
        <p:blipFill rotWithShape="1">
          <a:blip r:embed="rId4">
            <a:alphaModFix/>
          </a:blip>
          <a:srcRect l="1076" t="9440" r="1086" b="15344"/>
          <a:stretch/>
        </p:blipFill>
        <p:spPr>
          <a:xfrm>
            <a:off x="6594872" y="1862751"/>
            <a:ext cx="1550400" cy="1589100"/>
          </a:xfrm>
          <a:prstGeom prst="ellipse">
            <a:avLst/>
          </a:prstGeom>
          <a:noFill/>
          <a:ln w="76200" cap="flat" cmpd="sng">
            <a:solidFill>
              <a:srgbClr val="354DD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26" name="Google Shape;726;p39" title="Liz Circle Image + SRL Graphics (14).png"/>
          <p:cNvPicPr preferRelativeResize="0"/>
          <p:nvPr/>
        </p:nvPicPr>
        <p:blipFill rotWithShape="1">
          <a:blip r:embed="rId5">
            <a:alphaModFix/>
          </a:blip>
          <a:srcRect l="19426" t="18658" r="19426" b="18670"/>
          <a:stretch/>
        </p:blipFill>
        <p:spPr>
          <a:xfrm>
            <a:off x="3779700" y="1862750"/>
            <a:ext cx="1584600" cy="1624200"/>
          </a:xfrm>
          <a:prstGeom prst="ellipse">
            <a:avLst/>
          </a:prstGeom>
          <a:noFill/>
          <a:ln w="76200" cap="flat" cmpd="sng">
            <a:solidFill>
              <a:srgbClr val="354DD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27" name="Google Shape;727;p39" title="CLX-Logo-Mark-Whi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95262" y="4696721"/>
            <a:ext cx="746875" cy="33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F"/>
        </a:solidFill>
        <a:effectLst/>
      </p:bgPr>
    </p:bg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0"/>
          <p:cNvSpPr txBox="1">
            <a:spLocks noGrp="1"/>
          </p:cNvSpPr>
          <p:nvPr>
            <p:ph type="title" idx="4294967295"/>
          </p:nvPr>
        </p:nvSpPr>
        <p:spPr>
          <a:xfrm>
            <a:off x="572750" y="379101"/>
            <a:ext cx="7886700" cy="6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6490"/>
              </a:buClr>
              <a:buSzPts val="2300"/>
              <a:buFont typeface="Open Sans"/>
              <a:buNone/>
            </a:pPr>
            <a:r>
              <a:rPr lang="en" sz="2300" b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Three Questions to </a:t>
            </a:r>
            <a:r>
              <a:rPr lang="en" sz="2300" i="1">
                <a:solidFill>
                  <a:srgbClr val="8E0000"/>
                </a:solidFill>
                <a:latin typeface="Georgia"/>
                <a:ea typeface="Georgia"/>
                <a:cs typeface="Georgia"/>
                <a:sym typeface="Georgia"/>
              </a:rPr>
              <a:t>Uncover</a:t>
            </a:r>
            <a:r>
              <a:rPr lang="en" sz="2300" b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 Your Blind Spots</a:t>
            </a:r>
            <a:endParaRPr sz="2300" b="1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33" name="Google Shape;733;p40"/>
          <p:cNvGrpSpPr/>
          <p:nvPr/>
        </p:nvGrpSpPr>
        <p:grpSpPr>
          <a:xfrm>
            <a:off x="575049" y="1345065"/>
            <a:ext cx="6731576" cy="548700"/>
            <a:chOff x="575049" y="1345065"/>
            <a:chExt cx="6731576" cy="548700"/>
          </a:xfrm>
        </p:grpSpPr>
        <p:sp>
          <p:nvSpPr>
            <p:cNvPr id="734" name="Google Shape;734;p40"/>
            <p:cNvSpPr/>
            <p:nvPr/>
          </p:nvSpPr>
          <p:spPr>
            <a:xfrm>
              <a:off x="575049" y="1345065"/>
              <a:ext cx="548700" cy="548700"/>
            </a:xfrm>
            <a:prstGeom prst="ellipse">
              <a:avLst/>
            </a:prstGeom>
            <a:solidFill>
              <a:srgbClr val="8E0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>
                  <a:solidFill>
                    <a:srgbClr val="F6F6FF"/>
                  </a:solidFill>
                </a:rPr>
                <a:t>#1</a:t>
              </a:r>
              <a:endParaRPr>
                <a:solidFill>
                  <a:srgbClr val="C8F520"/>
                </a:solidFill>
              </a:endParaRPr>
            </a:p>
          </p:txBody>
        </p:sp>
        <p:sp>
          <p:nvSpPr>
            <p:cNvPr id="735" name="Google Shape;735;p40"/>
            <p:cNvSpPr txBox="1"/>
            <p:nvPr/>
          </p:nvSpPr>
          <p:spPr>
            <a:xfrm>
              <a:off x="1316825" y="1388711"/>
              <a:ext cx="5989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dirty="0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What's a metric you’ve relied on that you haven't audited in 18 months?</a:t>
              </a:r>
              <a:endParaRPr dirty="0">
                <a:solidFill>
                  <a:srgbClr val="8E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36" name="Google Shape;736;p40"/>
          <p:cNvGrpSpPr/>
          <p:nvPr/>
        </p:nvGrpSpPr>
        <p:grpSpPr>
          <a:xfrm>
            <a:off x="576186" y="2469385"/>
            <a:ext cx="7023219" cy="548700"/>
            <a:chOff x="576186" y="2469386"/>
            <a:chExt cx="7023219" cy="548700"/>
          </a:xfrm>
        </p:grpSpPr>
        <p:sp>
          <p:nvSpPr>
            <p:cNvPr id="737" name="Google Shape;737;p40"/>
            <p:cNvSpPr/>
            <p:nvPr/>
          </p:nvSpPr>
          <p:spPr>
            <a:xfrm>
              <a:off x="576186" y="2469386"/>
              <a:ext cx="548700" cy="548700"/>
            </a:xfrm>
            <a:prstGeom prst="ellipse">
              <a:avLst/>
            </a:prstGeom>
            <a:solidFill>
              <a:srgbClr val="8E0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>
                  <a:solidFill>
                    <a:srgbClr val="F6F6FF"/>
                  </a:solidFill>
                </a:rPr>
                <a:t>#2</a:t>
              </a:r>
              <a:endParaRPr>
                <a:solidFill>
                  <a:srgbClr val="C8F520"/>
                </a:solidFill>
              </a:endParaRPr>
            </a:p>
          </p:txBody>
        </p:sp>
        <p:sp>
          <p:nvSpPr>
            <p:cNvPr id="738" name="Google Shape;738;p40"/>
            <p:cNvSpPr txBox="1"/>
            <p:nvPr/>
          </p:nvSpPr>
          <p:spPr>
            <a:xfrm>
              <a:off x="1316825" y="2528186"/>
              <a:ext cx="628258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Where in your portfolio is the market doing the work you're crediting to marketing or vice versa?</a:t>
              </a:r>
              <a:endParaRPr sz="1300" dirty="0">
                <a:solidFill>
                  <a:srgbClr val="8E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39" name="Google Shape;739;p40"/>
          <p:cNvGrpSpPr/>
          <p:nvPr/>
        </p:nvGrpSpPr>
        <p:grpSpPr>
          <a:xfrm>
            <a:off x="597025" y="3593687"/>
            <a:ext cx="6582251" cy="548700"/>
            <a:chOff x="597025" y="3593687"/>
            <a:chExt cx="6582251" cy="548700"/>
          </a:xfrm>
        </p:grpSpPr>
        <p:sp>
          <p:nvSpPr>
            <p:cNvPr id="740" name="Google Shape;740;p40"/>
            <p:cNvSpPr/>
            <p:nvPr/>
          </p:nvSpPr>
          <p:spPr>
            <a:xfrm>
              <a:off x="597025" y="3593687"/>
              <a:ext cx="548700" cy="548700"/>
            </a:xfrm>
            <a:prstGeom prst="ellipse">
              <a:avLst/>
            </a:prstGeom>
            <a:solidFill>
              <a:srgbClr val="8E0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>
                  <a:solidFill>
                    <a:srgbClr val="F6F6FF"/>
                  </a:solidFill>
                </a:rPr>
                <a:t>#3</a:t>
              </a:r>
              <a:endParaRPr>
                <a:solidFill>
                  <a:srgbClr val="C8F520"/>
                </a:solidFill>
              </a:endParaRPr>
            </a:p>
          </p:txBody>
        </p:sp>
        <p:sp>
          <p:nvSpPr>
            <p:cNvPr id="741" name="Google Shape;741;p40"/>
            <p:cNvSpPr txBox="1"/>
            <p:nvPr/>
          </p:nvSpPr>
          <p:spPr>
            <a:xfrm>
              <a:off x="1334950" y="3652487"/>
              <a:ext cx="5844326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rgbClr val="8E0000"/>
                  </a:solidFill>
                  <a:latin typeface="Poppins"/>
                  <a:ea typeface="Poppins"/>
                  <a:cs typeface="Poppins"/>
                  <a:sym typeface="Poppins"/>
                </a:rPr>
                <a:t>What changes would you make if you could see the full journey, not just the last click?</a:t>
              </a:r>
              <a:endParaRPr sz="1300" dirty="0">
                <a:solidFill>
                  <a:srgbClr val="8E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742" name="Google Shape;742;p40" title="CLX-Logo-Mark-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41" title="CLX-Logo-Mark-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5250" y="4696726"/>
            <a:ext cx="746875" cy="3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41"/>
          <p:cNvSpPr txBox="1">
            <a:spLocks noGrp="1"/>
          </p:cNvSpPr>
          <p:nvPr>
            <p:ph type="title"/>
          </p:nvPr>
        </p:nvSpPr>
        <p:spPr>
          <a:xfrm>
            <a:off x="587225" y="888625"/>
            <a:ext cx="5376000" cy="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Open Sans"/>
              <a:buNone/>
            </a:pPr>
            <a:r>
              <a:rPr lang="en" sz="2700" b="1">
                <a:solidFill>
                  <a:srgbClr val="1C0B4C"/>
                </a:solidFill>
              </a:rPr>
              <a:t>Want the full case study?</a:t>
            </a:r>
            <a:endParaRPr>
              <a:solidFill>
                <a:srgbClr val="1C0B4C"/>
              </a:solidFill>
            </a:endParaRPr>
          </a:p>
        </p:txBody>
      </p:sp>
      <p:sp>
        <p:nvSpPr>
          <p:cNvPr id="749" name="Google Shape;749;p41"/>
          <p:cNvSpPr/>
          <p:nvPr/>
        </p:nvSpPr>
        <p:spPr>
          <a:xfrm>
            <a:off x="662909" y="1777956"/>
            <a:ext cx="2153400" cy="2153400"/>
          </a:xfrm>
          <a:prstGeom prst="rect">
            <a:avLst/>
          </a:prstGeom>
          <a:solidFill>
            <a:srgbClr val="8E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C8F52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0" name="Google Shape;750;p41"/>
          <p:cNvSpPr txBox="1"/>
          <p:nvPr/>
        </p:nvSpPr>
        <p:spPr>
          <a:xfrm>
            <a:off x="745205" y="3951943"/>
            <a:ext cx="19887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i="0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rPr>
              <a:t>SCAN TO DOWNLOAD</a:t>
            </a:r>
            <a:endParaRPr sz="1100">
              <a:solidFill>
                <a:srgbClr val="1C0B4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51" name="Google Shape;751;p41"/>
          <p:cNvGrpSpPr/>
          <p:nvPr/>
        </p:nvGrpSpPr>
        <p:grpSpPr>
          <a:xfrm>
            <a:off x="3047138" y="1886850"/>
            <a:ext cx="5462400" cy="1935600"/>
            <a:chOff x="9393438" y="325125"/>
            <a:chExt cx="5462400" cy="1935600"/>
          </a:xfrm>
        </p:grpSpPr>
        <p:sp>
          <p:nvSpPr>
            <p:cNvPr id="752" name="Google Shape;752;p41"/>
            <p:cNvSpPr txBox="1"/>
            <p:nvPr/>
          </p:nvSpPr>
          <p:spPr>
            <a:xfrm>
              <a:off x="9393438" y="325125"/>
              <a:ext cx="5462400" cy="193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19" b="1" i="0">
                  <a:solidFill>
                    <a:srgbClr val="1C0B4C"/>
                  </a:solidFill>
                  <a:latin typeface="Poppins"/>
                  <a:ea typeface="Poppins"/>
                  <a:cs typeface="Poppins"/>
                  <a:sym typeface="Poppins"/>
                </a:rPr>
                <a:t>The downloadable case study includes:</a:t>
              </a:r>
              <a:br>
                <a:rPr lang="en" sz="1219" b="1">
                  <a:solidFill>
                    <a:srgbClr val="1C0B4C"/>
                  </a:solidFill>
                  <a:latin typeface="Poppins"/>
                  <a:ea typeface="Poppins"/>
                  <a:cs typeface="Poppins"/>
                  <a:sym typeface="Poppins"/>
                </a:rPr>
              </a:br>
              <a:endParaRPr sz="1219" b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274320" lvl="0" indent="-116655" algn="l" rtl="0">
                <a:spcBef>
                  <a:spcPts val="0"/>
                </a:spcBef>
                <a:spcAft>
                  <a:spcPts val="0"/>
                </a:spcAft>
                <a:buClr>
                  <a:srgbClr val="1C0B4C"/>
                </a:buClr>
                <a:buSzPts val="1117"/>
                <a:buFont typeface="Poppins"/>
                <a:buChar char="●"/>
              </a:pPr>
              <a:r>
                <a:rPr lang="en" sz="1117">
                  <a:solidFill>
                    <a:srgbClr val="1C0B4C"/>
                  </a:solidFill>
                  <a:latin typeface="Poppins"/>
                  <a:ea typeface="Poppins"/>
                  <a:cs typeface="Poppins"/>
                  <a:sym typeface="Poppins"/>
                </a:rPr>
                <a:t>The 53-property pilot methodology in full</a:t>
              </a:r>
              <a:endParaRPr sz="1117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274320" lvl="0" indent="-116655" algn="l" rtl="0">
                <a:spcBef>
                  <a:spcPts val="1000"/>
                </a:spcBef>
                <a:spcAft>
                  <a:spcPts val="0"/>
                </a:spcAft>
                <a:buClr>
                  <a:srgbClr val="1C0B4C"/>
                </a:buClr>
                <a:buSzPts val="1117"/>
                <a:buFont typeface="Poppins"/>
                <a:buChar char="●"/>
              </a:pPr>
              <a:r>
                <a:rPr lang="en" sz="1117">
                  <a:solidFill>
                    <a:srgbClr val="1C0B4C"/>
                  </a:solidFill>
                  <a:latin typeface="Poppins"/>
                  <a:ea typeface="Poppins"/>
                  <a:cs typeface="Poppins"/>
                  <a:sym typeface="Poppins"/>
                </a:rPr>
                <a:t>Channel-by-channel attribution findings</a:t>
              </a:r>
              <a:endParaRPr sz="1117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274320" lvl="0" indent="-116655" algn="l" rtl="0">
                <a:spcBef>
                  <a:spcPts val="1000"/>
                </a:spcBef>
                <a:spcAft>
                  <a:spcPts val="0"/>
                </a:spcAft>
                <a:buClr>
                  <a:srgbClr val="1C0B4C"/>
                </a:buClr>
                <a:buSzPts val="1117"/>
                <a:buFont typeface="Poppins"/>
                <a:buChar char="●"/>
              </a:pPr>
              <a:r>
                <a:rPr lang="en" sz="1117">
                  <a:solidFill>
                    <a:srgbClr val="1C0B4C"/>
                  </a:solidFill>
                  <a:latin typeface="Poppins"/>
                  <a:ea typeface="Poppins"/>
                  <a:cs typeface="Poppins"/>
                  <a:sym typeface="Poppins"/>
                </a:rPr>
                <a:t>How market factors shaped results</a:t>
              </a:r>
              <a:endParaRPr sz="1117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274320" lvl="0" indent="-116655" algn="l" rtl="0">
                <a:spcBef>
                  <a:spcPts val="1000"/>
                </a:spcBef>
                <a:spcAft>
                  <a:spcPts val="0"/>
                </a:spcAft>
                <a:buClr>
                  <a:srgbClr val="1C0B4C"/>
                </a:buClr>
                <a:buSzPts val="1117"/>
                <a:buFont typeface="Poppins"/>
                <a:buChar char="●"/>
              </a:pPr>
              <a:r>
                <a:rPr lang="en" sz="1117">
                  <a:solidFill>
                    <a:srgbClr val="1C0B4C"/>
                  </a:solidFill>
                  <a:latin typeface="Poppins"/>
                  <a:ea typeface="Poppins"/>
                  <a:cs typeface="Poppins"/>
                  <a:sym typeface="Poppins"/>
                </a:rPr>
                <a:t>The budget-threshold finding we didn't show on stage</a:t>
              </a:r>
              <a:br>
                <a:rPr lang="en" sz="1117">
                  <a:solidFill>
                    <a:srgbClr val="1C0B4C"/>
                  </a:solidFill>
                  <a:latin typeface="Poppins"/>
                  <a:ea typeface="Poppins"/>
                  <a:cs typeface="Poppins"/>
                  <a:sym typeface="Poppins"/>
                </a:rPr>
              </a:br>
              <a:endParaRPr sz="1117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" sz="1219" b="1">
                  <a:solidFill>
                    <a:srgbClr val="1C0B4C"/>
                  </a:solidFill>
                  <a:latin typeface="Poppins"/>
                  <a:ea typeface="Poppins"/>
                  <a:cs typeface="Poppins"/>
                  <a:sym typeface="Poppins"/>
                </a:rPr>
                <a:t>Plus, a checklist to take action now to uncover your blind spots.</a:t>
              </a:r>
              <a:endParaRPr sz="1219" b="1">
                <a:solidFill>
                  <a:srgbClr val="1C0B4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53" name="Google Shape;753;p41"/>
            <p:cNvSpPr/>
            <p:nvPr/>
          </p:nvSpPr>
          <p:spPr>
            <a:xfrm>
              <a:off x="9534799" y="750075"/>
              <a:ext cx="85200" cy="83400"/>
            </a:xfrm>
            <a:prstGeom prst="ellipse">
              <a:avLst/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9650" tIns="34800" rIns="69650" bIns="34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23">
                <a:solidFill>
                  <a:srgbClr val="354DD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54" name="Google Shape;754;p41"/>
            <p:cNvSpPr/>
            <p:nvPr/>
          </p:nvSpPr>
          <p:spPr>
            <a:xfrm>
              <a:off x="9534799" y="1048500"/>
              <a:ext cx="85200" cy="83400"/>
            </a:xfrm>
            <a:prstGeom prst="ellipse">
              <a:avLst/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9650" tIns="34800" rIns="69650" bIns="34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23">
                <a:solidFill>
                  <a:srgbClr val="354DD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55" name="Google Shape;755;p41"/>
            <p:cNvSpPr/>
            <p:nvPr/>
          </p:nvSpPr>
          <p:spPr>
            <a:xfrm>
              <a:off x="9534799" y="1346925"/>
              <a:ext cx="85200" cy="83400"/>
            </a:xfrm>
            <a:prstGeom prst="ellipse">
              <a:avLst/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9650" tIns="34800" rIns="69650" bIns="34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23">
                <a:solidFill>
                  <a:srgbClr val="354DD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56" name="Google Shape;756;p41"/>
            <p:cNvSpPr/>
            <p:nvPr/>
          </p:nvSpPr>
          <p:spPr>
            <a:xfrm>
              <a:off x="9534799" y="1645350"/>
              <a:ext cx="85200" cy="83400"/>
            </a:xfrm>
            <a:prstGeom prst="ellipse">
              <a:avLst/>
            </a:prstGeom>
            <a:solidFill>
              <a:srgbClr val="354DDB"/>
            </a:solidFill>
            <a:ln>
              <a:noFill/>
            </a:ln>
          </p:spPr>
          <p:txBody>
            <a:bodyPr spcFirstLastPara="1" wrap="square" lIns="69650" tIns="34800" rIns="69650" bIns="34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23">
                <a:solidFill>
                  <a:srgbClr val="354DD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757" name="Google Shape;757;p41" title="https_40ocl_share_hsforms_com_2SE-iI44QQm24e7pjtQ63LQ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200" y="1860300"/>
            <a:ext cx="1988700" cy="198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985</Words>
  <Application>Microsoft Macintosh PowerPoint</Application>
  <PresentationFormat>On-screen Show (16:9)</PresentationFormat>
  <Paragraphs>248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Poppins ExtraBold</vt:lpstr>
      <vt:lpstr>Open Sans ExtraBold</vt:lpstr>
      <vt:lpstr>Calibri</vt:lpstr>
      <vt:lpstr>Trebuchet MS</vt:lpstr>
      <vt:lpstr>Poppins</vt:lpstr>
      <vt:lpstr>Open Sans</vt:lpstr>
      <vt:lpstr>Arial</vt:lpstr>
      <vt:lpstr>Georgia</vt:lpstr>
      <vt:lpstr>Poppins SemiBold</vt:lpstr>
      <vt:lpstr>Poppins Medium</vt:lpstr>
      <vt:lpstr>Simple Light</vt:lpstr>
      <vt:lpstr>Bringing Multifamily’s Blind Spots Into Focus:</vt:lpstr>
      <vt:lpstr>Does This Look Familiar?</vt:lpstr>
      <vt:lpstr>PowerPoint Presentation</vt:lpstr>
      <vt:lpstr>PowerPoint Presentation</vt:lpstr>
      <vt:lpstr>The Reality of Today’s Market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Tested a Smarter Way to Spend </vt:lpstr>
      <vt:lpstr>What We Uncovered</vt:lpstr>
      <vt:lpstr>INSIGHT #1 Last-click is rewarding the wrong channels.</vt:lpstr>
      <vt:lpstr>INSIGHT #2 There is no right channel mix. Every property wins its own way.</vt:lpstr>
      <vt:lpstr>INSIGHT #3 What looks like a marketing problem is often a market problem.</vt:lpstr>
      <vt:lpstr>PowerPoint Presentation</vt:lpstr>
      <vt:lpstr>PowerPoint Presentation</vt:lpstr>
      <vt:lpstr>CASE STUDY:  Same Spend, But Smarter </vt:lpstr>
      <vt:lpstr>PowerPoint Presentation</vt:lpstr>
      <vt:lpstr>PowerPoint Presentation</vt:lpstr>
      <vt:lpstr>Three Questions to Uncover Your Blind Spots</vt:lpstr>
      <vt:lpstr>Want the full case study?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Rebecca Reichert</cp:lastModifiedBy>
  <cp:revision>6</cp:revision>
  <dcterms:modified xsi:type="dcterms:W3CDTF">2026-04-29T19:33:35Z</dcterms:modified>
</cp:coreProperties>
</file>