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embeddedFontLst>
    <p:embeddedFont>
      <p:font typeface="Lato"/>
      <p:regular r:id="rId19"/>
      <p:bold r:id="rId20"/>
      <p:italic r:id="rId21"/>
      <p:boldItalic r:id="rId22"/>
    </p:embeddedFont>
    <p:embeddedFont>
      <p:font typeface="Open Sans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ato-bold.fntdata"/><Relationship Id="rId22" Type="http://schemas.openxmlformats.org/officeDocument/2006/relationships/font" Target="fonts/Lato-boldItalic.fntdata"/><Relationship Id="rId21" Type="http://schemas.openxmlformats.org/officeDocument/2006/relationships/font" Target="fonts/Lato-italic.fntdata"/><Relationship Id="rId24" Type="http://schemas.openxmlformats.org/officeDocument/2006/relationships/font" Target="fonts/OpenSans-bold.fntdata"/><Relationship Id="rId23" Type="http://schemas.openxmlformats.org/officeDocument/2006/relationships/font" Target="fonts/OpenSans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OpenSans-boldItalic.fntdata"/><Relationship Id="rId25" Type="http://schemas.openxmlformats.org/officeDocument/2006/relationships/font" Target="fonts/OpenSa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Lato-regular.fntdata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e06833f055_2_7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g3e06833f055_2_7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e06833f055_0_75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g3e06833f055_0_75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e06833f055_0_77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g3e06833f055_0_77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e06833f055_0_63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g3e06833f055_0_63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e06833f055_0_78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g3e06833f055_0_78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e06833f055_0_65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g3e06833f055_0_65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3e06833f055_0_79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g3e06833f055_0_79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e06833f055_0_72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g3e06833f055_0_7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e06833f055_0_79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g3e06833f055_0_79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e06833f055_0_80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g3e06833f055_0_80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e06833f055_0_81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g3e06833f055_0_8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9a6ddb4077_1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g39a6ddb4077_1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e06833f055_0_82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g3e06833f055_0_8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091426" y="2110981"/>
            <a:ext cx="7111691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Open Sans"/>
              <a:buNone/>
              <a:defRPr sz="33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218271" y="3278985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ody 2" type="obj">
  <p:cSld name="OBJEC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628650" y="625103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Open Sans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" type="body"/>
          </p:nvPr>
        </p:nvSpPr>
        <p:spPr>
          <a:xfrm>
            <a:off x="628650" y="1522752"/>
            <a:ext cx="7886700" cy="277604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2100"/>
              <a:buChar char="•"/>
              <a:defRPr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>
                <a:solidFill>
                  <a:schemeClr val="lt1"/>
                </a:solidFill>
              </a:defRPr>
            </a:lvl2pPr>
            <a:lvl3pPr indent="-32385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500"/>
              <a:buChar char="•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8" name="Google Shape;18;p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6533221" y="4526988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ody 1">
  <p:cSld name="Body 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628650" y="625103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628650" y="1506025"/>
            <a:ext cx="7886700" cy="2776043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6457950" y="451014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peakers">
  <p:cSld name="Two Speakers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2157761" y="1555595"/>
            <a:ext cx="2099216" cy="2099216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5"/>
          <p:cNvSpPr/>
          <p:nvPr/>
        </p:nvSpPr>
        <p:spPr>
          <a:xfrm>
            <a:off x="4910719" y="1522141"/>
            <a:ext cx="2132671" cy="2132671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5"/>
          <p:cNvSpPr txBox="1"/>
          <p:nvPr/>
        </p:nvSpPr>
        <p:spPr>
          <a:xfrm>
            <a:off x="1932296" y="3704878"/>
            <a:ext cx="2550146" cy="623248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Speaker Name </a:t>
            </a:r>
            <a:endParaRPr b="0" i="0" sz="12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Speaker Title | Company</a:t>
            </a:r>
            <a:endParaRPr b="0" i="0" sz="12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5"/>
          <p:cNvSpPr txBox="1"/>
          <p:nvPr/>
        </p:nvSpPr>
        <p:spPr>
          <a:xfrm>
            <a:off x="4701981" y="3704878"/>
            <a:ext cx="2550146" cy="623248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Speaker Name </a:t>
            </a:r>
            <a:endParaRPr b="0" i="0" sz="12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Speaker Title | Company</a:t>
            </a:r>
            <a:endParaRPr b="0" i="0" sz="12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2" type="sldNum"/>
          </p:nvPr>
        </p:nvSpPr>
        <p:spPr>
          <a:xfrm>
            <a:off x="7043390" y="486140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peakers">
  <p:cSld name="Three Speakers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"/>
          <p:cNvSpPr/>
          <p:nvPr/>
        </p:nvSpPr>
        <p:spPr>
          <a:xfrm>
            <a:off x="3401816" y="1329782"/>
            <a:ext cx="2099216" cy="2099216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6"/>
          <p:cNvSpPr/>
          <p:nvPr/>
        </p:nvSpPr>
        <p:spPr>
          <a:xfrm>
            <a:off x="5835745" y="1329781"/>
            <a:ext cx="2132671" cy="2132671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6"/>
          <p:cNvSpPr txBox="1"/>
          <p:nvPr/>
        </p:nvSpPr>
        <p:spPr>
          <a:xfrm>
            <a:off x="3176350" y="3537377"/>
            <a:ext cx="2550146" cy="623248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Speaker Name </a:t>
            </a:r>
            <a:endParaRPr b="0" i="0" sz="12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Speaker Title | Company</a:t>
            </a:r>
            <a:endParaRPr b="0" i="0" sz="12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6"/>
          <p:cNvSpPr txBox="1"/>
          <p:nvPr/>
        </p:nvSpPr>
        <p:spPr>
          <a:xfrm>
            <a:off x="5627008" y="3512518"/>
            <a:ext cx="2550146" cy="623248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Speaker Name </a:t>
            </a:r>
            <a:endParaRPr b="0" i="0" sz="12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Speaker Title | Company</a:t>
            </a:r>
            <a:endParaRPr b="0" i="0" sz="12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6"/>
          <p:cNvSpPr/>
          <p:nvPr/>
        </p:nvSpPr>
        <p:spPr>
          <a:xfrm>
            <a:off x="1003686" y="1363236"/>
            <a:ext cx="2099216" cy="2099216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6"/>
          <p:cNvSpPr txBox="1"/>
          <p:nvPr/>
        </p:nvSpPr>
        <p:spPr>
          <a:xfrm>
            <a:off x="778221" y="3512518"/>
            <a:ext cx="2550146" cy="623248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Speaker Name </a:t>
            </a:r>
            <a:endParaRPr b="0" i="0" sz="12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2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Speaker Title | Company</a:t>
            </a:r>
            <a:endParaRPr b="0" i="0" sz="12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7086600" y="4867624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Speakers">
  <p:cSld name="Four Speakers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/>
          <p:nvPr/>
        </p:nvSpPr>
        <p:spPr>
          <a:xfrm>
            <a:off x="4684843" y="1572322"/>
            <a:ext cx="1728177" cy="1728177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7"/>
          <p:cNvSpPr/>
          <p:nvPr/>
        </p:nvSpPr>
        <p:spPr>
          <a:xfrm>
            <a:off x="680394" y="1572322"/>
            <a:ext cx="1714501" cy="1714501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7"/>
          <p:cNvSpPr txBox="1"/>
          <p:nvPr/>
        </p:nvSpPr>
        <p:spPr>
          <a:xfrm>
            <a:off x="587161" y="3370341"/>
            <a:ext cx="1900967" cy="57708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Speaker Name </a:t>
            </a:r>
            <a:endParaRPr b="0" i="0" sz="11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Speaker Title | Company</a:t>
            </a:r>
            <a:endParaRPr b="0" i="0" sz="11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7"/>
          <p:cNvSpPr/>
          <p:nvPr/>
        </p:nvSpPr>
        <p:spPr>
          <a:xfrm>
            <a:off x="2679188" y="1579159"/>
            <a:ext cx="1714501" cy="1714501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7"/>
          <p:cNvSpPr/>
          <p:nvPr/>
        </p:nvSpPr>
        <p:spPr>
          <a:xfrm>
            <a:off x="6697313" y="1572322"/>
            <a:ext cx="1728177" cy="1728177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7"/>
          <p:cNvSpPr txBox="1"/>
          <p:nvPr/>
        </p:nvSpPr>
        <p:spPr>
          <a:xfrm>
            <a:off x="2492722" y="3370341"/>
            <a:ext cx="1900967" cy="57708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Speaker Name </a:t>
            </a:r>
            <a:endParaRPr b="0" i="0" sz="11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Speaker Title | Company</a:t>
            </a:r>
            <a:endParaRPr b="0" i="0" sz="11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7"/>
          <p:cNvSpPr txBox="1"/>
          <p:nvPr/>
        </p:nvSpPr>
        <p:spPr>
          <a:xfrm>
            <a:off x="4598448" y="3370341"/>
            <a:ext cx="1900967" cy="57708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Speaker Name </a:t>
            </a:r>
            <a:endParaRPr b="0" i="0" sz="11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Speaker Title | Company</a:t>
            </a:r>
            <a:endParaRPr b="0" i="0" sz="11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7"/>
          <p:cNvSpPr txBox="1"/>
          <p:nvPr/>
        </p:nvSpPr>
        <p:spPr>
          <a:xfrm>
            <a:off x="6614383" y="3356378"/>
            <a:ext cx="1900967" cy="57708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Speaker Name </a:t>
            </a:r>
            <a:endParaRPr b="0" i="0" sz="11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Speaker Title | Company</a:t>
            </a:r>
            <a:endParaRPr b="0" i="0" sz="11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5" name="Google Shape;55;p7"/>
          <p:cNvSpPr txBox="1"/>
          <p:nvPr>
            <p:ph idx="12" type="sldNum"/>
          </p:nvPr>
        </p:nvSpPr>
        <p:spPr>
          <a:xfrm>
            <a:off x="7086600" y="4859375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ive Speakers ">
  <p:cSld name="Five Speakers 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8"/>
          <p:cNvSpPr/>
          <p:nvPr/>
        </p:nvSpPr>
        <p:spPr>
          <a:xfrm>
            <a:off x="2686050" y="2638049"/>
            <a:ext cx="1545838" cy="1545838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8"/>
          <p:cNvSpPr/>
          <p:nvPr/>
        </p:nvSpPr>
        <p:spPr>
          <a:xfrm>
            <a:off x="1648155" y="481968"/>
            <a:ext cx="1635340" cy="1635340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8"/>
          <p:cNvSpPr txBox="1"/>
          <p:nvPr/>
        </p:nvSpPr>
        <p:spPr>
          <a:xfrm>
            <a:off x="1587682" y="2146379"/>
            <a:ext cx="1714501" cy="57708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Speaker Name </a:t>
            </a:r>
            <a:endParaRPr b="0" i="0" sz="11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Speaker Title | Company</a:t>
            </a:r>
            <a:endParaRPr b="0" i="0" sz="11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8"/>
          <p:cNvSpPr/>
          <p:nvPr/>
        </p:nvSpPr>
        <p:spPr>
          <a:xfrm>
            <a:off x="3694343" y="462953"/>
            <a:ext cx="1646234" cy="1646234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8"/>
          <p:cNvSpPr/>
          <p:nvPr/>
        </p:nvSpPr>
        <p:spPr>
          <a:xfrm>
            <a:off x="4850878" y="2605204"/>
            <a:ext cx="1577939" cy="1577938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8"/>
          <p:cNvSpPr txBox="1"/>
          <p:nvPr/>
        </p:nvSpPr>
        <p:spPr>
          <a:xfrm>
            <a:off x="3616601" y="2132954"/>
            <a:ext cx="1834279" cy="57708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Speaker Name </a:t>
            </a:r>
            <a:endParaRPr b="0" i="0" sz="11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Speaker Title | Company</a:t>
            </a:r>
            <a:endParaRPr b="0" i="0" sz="11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8"/>
          <p:cNvSpPr txBox="1"/>
          <p:nvPr/>
        </p:nvSpPr>
        <p:spPr>
          <a:xfrm>
            <a:off x="2617091" y="4242326"/>
            <a:ext cx="1701327" cy="57708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Speaker Name </a:t>
            </a:r>
            <a:endParaRPr b="0" i="0" sz="11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Speaker Title | Company</a:t>
            </a:r>
            <a:endParaRPr b="0" i="0" sz="11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8"/>
          <p:cNvSpPr txBox="1"/>
          <p:nvPr/>
        </p:nvSpPr>
        <p:spPr>
          <a:xfrm>
            <a:off x="4799708" y="4250048"/>
            <a:ext cx="1677942" cy="57708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Speaker Name </a:t>
            </a:r>
            <a:endParaRPr b="0" i="0" sz="11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Speaker Title | Company</a:t>
            </a:r>
            <a:endParaRPr b="0" i="0" sz="11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8"/>
          <p:cNvSpPr/>
          <p:nvPr/>
        </p:nvSpPr>
        <p:spPr>
          <a:xfrm>
            <a:off x="5767077" y="453516"/>
            <a:ext cx="1664598" cy="1664598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8"/>
          <p:cNvSpPr txBox="1"/>
          <p:nvPr/>
        </p:nvSpPr>
        <p:spPr>
          <a:xfrm>
            <a:off x="5702954" y="2117308"/>
            <a:ext cx="1851065" cy="57708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Speaker Name </a:t>
            </a:r>
            <a:endParaRPr b="0" i="0" sz="11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1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Speaker Title | Company</a:t>
            </a:r>
            <a:endParaRPr b="0" i="0" sz="11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8" name="Google Shape;68;p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9" name="Google Shape;69;p8"/>
          <p:cNvSpPr txBox="1"/>
          <p:nvPr>
            <p:ph idx="12" type="sldNum"/>
          </p:nvPr>
        </p:nvSpPr>
        <p:spPr>
          <a:xfrm>
            <a:off x="7086600" y="4861409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d Slide">
  <p:cSld name="End Slid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9"/>
          <p:cNvSpPr txBox="1"/>
          <p:nvPr>
            <p:ph type="ctrTitle"/>
          </p:nvPr>
        </p:nvSpPr>
        <p:spPr>
          <a:xfrm>
            <a:off x="2022552" y="1241038"/>
            <a:ext cx="5098895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300"/>
              <a:buFont typeface="Open Sans"/>
              <a:buNone/>
              <a:defRPr sz="33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Google Shape;72;p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Google Shape;73;p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>
            <p:ph idx="12" type="sldNum"/>
          </p:nvPr>
        </p:nvSpPr>
        <p:spPr>
          <a:xfrm>
            <a:off x="7085206" y="4859258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algn="r">
              <a:spcBef>
                <a:spcPts val="0"/>
              </a:spcBef>
              <a:buNone/>
              <a:defRPr b="0" i="0" sz="9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Open Sans"/>
              <a:buNone/>
              <a:defRPr b="0" i="0" sz="33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png"/><Relationship Id="rId4" Type="http://schemas.openxmlformats.org/officeDocument/2006/relationships/image" Target="../media/image10.png"/><Relationship Id="rId5" Type="http://schemas.openxmlformats.org/officeDocument/2006/relationships/image" Target="../media/image14.png"/><Relationship Id="rId6" Type="http://schemas.openxmlformats.org/officeDocument/2006/relationships/image" Target="../media/image11.png"/><Relationship Id="rId7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1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1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7.png"/><Relationship Id="rId5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Relationship Id="rId4" Type="http://schemas.openxmlformats.org/officeDocument/2006/relationships/image" Target="../media/image1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0.png"/><Relationship Id="rId4" Type="http://schemas.openxmlformats.org/officeDocument/2006/relationships/image" Target="../media/image7.png"/><Relationship Id="rId5" Type="http://schemas.openxmlformats.org/officeDocument/2006/relationships/image" Target="../media/image2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0" title="rentana-logo-white (1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54122" y="3508274"/>
            <a:ext cx="1635600" cy="35125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0"/>
          <p:cNvSpPr txBox="1"/>
          <p:nvPr/>
        </p:nvSpPr>
        <p:spPr>
          <a:xfrm>
            <a:off x="-75" y="1981800"/>
            <a:ext cx="9144000" cy="139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The Price Is </a:t>
            </a:r>
            <a:r>
              <a:rPr b="1" i="1" lang="en" sz="3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WRONG</a:t>
            </a:r>
            <a:r>
              <a:rPr b="1" lang="en" sz="3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:</a:t>
            </a:r>
            <a:endParaRPr b="1" sz="32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 Game Show For Getting It Right</a:t>
            </a:r>
            <a:endParaRPr b="1" sz="24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Hosted by:</a:t>
            </a:r>
            <a:endParaRPr b="1" sz="2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1"/>
          <p:cNvSpPr/>
          <p:nvPr/>
        </p:nvSpPr>
        <p:spPr>
          <a:xfrm>
            <a:off x="866700" y="1603300"/>
            <a:ext cx="1238400" cy="12384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6" name="Google Shape;86;p11"/>
          <p:cNvSpPr/>
          <p:nvPr/>
        </p:nvSpPr>
        <p:spPr>
          <a:xfrm>
            <a:off x="2924100" y="1603300"/>
            <a:ext cx="1238400" cy="12384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7" name="Google Shape;87;p11"/>
          <p:cNvSpPr/>
          <p:nvPr/>
        </p:nvSpPr>
        <p:spPr>
          <a:xfrm>
            <a:off x="4981500" y="1603300"/>
            <a:ext cx="1238400" cy="12384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8" name="Google Shape;88;p11"/>
          <p:cNvSpPr/>
          <p:nvPr/>
        </p:nvSpPr>
        <p:spPr>
          <a:xfrm>
            <a:off x="7038900" y="1603300"/>
            <a:ext cx="1238400" cy="12384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89" name="Google Shape;89;p11"/>
          <p:cNvSpPr txBox="1"/>
          <p:nvPr/>
        </p:nvSpPr>
        <p:spPr>
          <a:xfrm>
            <a:off x="603600" y="2982200"/>
            <a:ext cx="1764600" cy="74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8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rPr>
              <a:t>Host</a:t>
            </a:r>
            <a:endParaRPr b="1" sz="1108">
              <a:solidFill>
                <a:schemeClr val="accent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8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Julie Blanc</a:t>
            </a:r>
            <a:endParaRPr b="1" sz="1108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8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Co-Founder &amp; CEO</a:t>
            </a:r>
            <a:endParaRPr sz="1108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8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Rentana</a:t>
            </a:r>
            <a:endParaRPr sz="1108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0" name="Google Shape;90;p11"/>
          <p:cNvSpPr txBox="1"/>
          <p:nvPr/>
        </p:nvSpPr>
        <p:spPr>
          <a:xfrm>
            <a:off x="2661000" y="2982200"/>
            <a:ext cx="1764600" cy="74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8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rPr>
              <a:t>Contestant #1</a:t>
            </a:r>
            <a:endParaRPr b="1" sz="1108">
              <a:solidFill>
                <a:schemeClr val="accent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8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Paul Edgeman</a:t>
            </a:r>
            <a:endParaRPr b="1" sz="1108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8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CMO</a:t>
            </a:r>
            <a:endParaRPr sz="1108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8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Thrive Communities</a:t>
            </a:r>
            <a:endParaRPr sz="1108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1" name="Google Shape;91;p11"/>
          <p:cNvSpPr txBox="1"/>
          <p:nvPr/>
        </p:nvSpPr>
        <p:spPr>
          <a:xfrm>
            <a:off x="4718400" y="2982200"/>
            <a:ext cx="1764600" cy="74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8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rPr>
              <a:t>Contestant #2</a:t>
            </a:r>
            <a:endParaRPr b="1" sz="1108">
              <a:solidFill>
                <a:schemeClr val="accent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8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Carroll VanHook-Weaver</a:t>
            </a:r>
            <a:endParaRPr b="1" sz="1108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8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Senior Director, Leasing</a:t>
            </a:r>
            <a:endParaRPr sz="1108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8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JVM Realty</a:t>
            </a:r>
            <a:endParaRPr sz="1108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2" name="Google Shape;92;p11"/>
          <p:cNvSpPr txBox="1"/>
          <p:nvPr/>
        </p:nvSpPr>
        <p:spPr>
          <a:xfrm>
            <a:off x="6775800" y="2982200"/>
            <a:ext cx="1764600" cy="748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8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rPr>
              <a:t>Contestant #3</a:t>
            </a:r>
            <a:endParaRPr b="1" sz="1108">
              <a:solidFill>
                <a:schemeClr val="accent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8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Mark Limpert</a:t>
            </a:r>
            <a:endParaRPr b="1" sz="1108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8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Co-Founder &amp; Principal</a:t>
            </a:r>
            <a:endParaRPr sz="1108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8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Orion Real Estate Partners</a:t>
            </a:r>
            <a:endParaRPr sz="1108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93" name="Google Shape;93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6675" y="1603300"/>
            <a:ext cx="1238400" cy="12384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94" name="Google Shape;94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22851" y="1623100"/>
            <a:ext cx="1238400" cy="12384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95" name="Google Shape;95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79013" y="1623100"/>
            <a:ext cx="1238400" cy="12384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96" name="Google Shape;96;p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38900" y="1613200"/>
            <a:ext cx="1258200" cy="12582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97" name="Google Shape;97;p11"/>
          <p:cNvSpPr txBox="1"/>
          <p:nvPr/>
        </p:nvSpPr>
        <p:spPr>
          <a:xfrm>
            <a:off x="314575" y="426600"/>
            <a:ext cx="1955400" cy="28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5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Meet The Contestants</a:t>
            </a:r>
            <a:endParaRPr b="1" i="1" sz="15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98" name="Google Shape;98;p11" title="rentana-logo-light (2)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604125" y="468276"/>
            <a:ext cx="1162851" cy="224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2"/>
          <p:cNvSpPr txBox="1"/>
          <p:nvPr/>
        </p:nvSpPr>
        <p:spPr>
          <a:xfrm>
            <a:off x="314575" y="426600"/>
            <a:ext cx="3797100" cy="28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5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Too High, Too Low, or Hold?</a:t>
            </a:r>
            <a:endParaRPr b="1" i="1" sz="15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04" name="Google Shape;104;p12" title="rentana-logo-light (2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04125" y="468276"/>
            <a:ext cx="1162851" cy="22455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2"/>
          <p:cNvSpPr/>
          <p:nvPr/>
        </p:nvSpPr>
        <p:spPr>
          <a:xfrm>
            <a:off x="620725" y="1230325"/>
            <a:ext cx="3705300" cy="2659200"/>
          </a:xfrm>
          <a:prstGeom prst="roundRect">
            <a:avLst>
              <a:gd fmla="val 4102" name="adj"/>
            </a:avLst>
          </a:prstGeom>
          <a:solidFill>
            <a:srgbClr val="1C3144">
              <a:alpha val="60000"/>
            </a:srgbClr>
          </a:solidFill>
          <a:ln cap="flat" cmpd="sng" w="9525">
            <a:solidFill>
              <a:srgbClr val="455A64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2"/>
          <p:cNvSpPr txBox="1"/>
          <p:nvPr/>
        </p:nvSpPr>
        <p:spPr>
          <a:xfrm>
            <a:off x="706450" y="1349375"/>
            <a:ext cx="3571800" cy="24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5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How To Play: 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Open Sans"/>
              <a:buAutoNum type="arabicPeriod"/>
            </a:pPr>
            <a:r>
              <a:rPr lang="en" sz="13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Review 3 Property Scenarios</a:t>
            </a:r>
            <a:endParaRPr sz="13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Open Sans"/>
              <a:buAutoNum type="arabicPeriod"/>
            </a:pPr>
            <a:r>
              <a:rPr lang="en" sz="13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Evaluate Market, Occupancy, Pricing</a:t>
            </a:r>
            <a:endParaRPr sz="13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3111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Open Sans"/>
              <a:buAutoNum type="arabicPeriod"/>
            </a:pPr>
            <a:r>
              <a:rPr b="1" i="1" lang="en" sz="13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Vote: Too High, Too Low, or Hold</a:t>
            </a:r>
            <a:endParaRPr b="1" i="1" sz="13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Introduce additional context</a:t>
            </a:r>
            <a:endParaRPr b="1" sz="1500">
              <a:solidFill>
                <a:schemeClr val="accent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accent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Final Vote from Contestants</a:t>
            </a:r>
            <a:endParaRPr b="1" sz="1100">
              <a:solidFill>
                <a:schemeClr val="accent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07" name="Google Shape;107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1252" y="1248089"/>
            <a:ext cx="3935400" cy="2623800"/>
          </a:xfrm>
          <a:prstGeom prst="roundRect">
            <a:avLst>
              <a:gd fmla="val 16667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3"/>
          <p:cNvSpPr/>
          <p:nvPr/>
        </p:nvSpPr>
        <p:spPr>
          <a:xfrm>
            <a:off x="4572000" y="2970000"/>
            <a:ext cx="4203300" cy="1361400"/>
          </a:xfrm>
          <a:prstGeom prst="roundRect">
            <a:avLst>
              <a:gd fmla="val 4102" name="adj"/>
            </a:avLst>
          </a:prstGeom>
          <a:solidFill>
            <a:srgbClr val="90A4AE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3"/>
          <p:cNvSpPr/>
          <p:nvPr/>
        </p:nvSpPr>
        <p:spPr>
          <a:xfrm>
            <a:off x="4572000" y="903000"/>
            <a:ext cx="4203300" cy="1965000"/>
          </a:xfrm>
          <a:prstGeom prst="roundRect">
            <a:avLst>
              <a:gd fmla="val 4102" name="adj"/>
            </a:avLst>
          </a:prstGeom>
          <a:solidFill>
            <a:srgbClr val="90A4AE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3"/>
          <p:cNvSpPr txBox="1"/>
          <p:nvPr/>
        </p:nvSpPr>
        <p:spPr>
          <a:xfrm>
            <a:off x="4811850" y="1052425"/>
            <a:ext cx="3588000" cy="173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Current Pricing:</a:t>
            </a:r>
            <a:endParaRPr b="1" sz="16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$2,300 + 6 Weeks Free</a:t>
            </a:r>
            <a:endParaRPr b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Market Context:</a:t>
            </a:r>
            <a:endParaRPr b="1" sz="16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- Zero Job Growth in last 12 months</a:t>
            </a:r>
            <a:endParaRPr b="1" sz="12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- Record New Supply</a:t>
            </a:r>
            <a:endParaRPr b="1" sz="12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- Negative Absorption (Most in 10 years)</a:t>
            </a:r>
            <a:endParaRPr b="1" i="1" sz="12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5" name="Google Shape;115;p13"/>
          <p:cNvSpPr txBox="1"/>
          <p:nvPr/>
        </p:nvSpPr>
        <p:spPr>
          <a:xfrm>
            <a:off x="314575" y="426600"/>
            <a:ext cx="2535000" cy="28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The Price Is Wrong - Scenario 1</a:t>
            </a:r>
            <a:endParaRPr b="1" i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16" name="Google Shape;116;p13" title="rentana-logo-white (1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63650" y="466889"/>
            <a:ext cx="1111671" cy="23875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3"/>
          <p:cNvSpPr txBox="1"/>
          <p:nvPr/>
        </p:nvSpPr>
        <p:spPr>
          <a:xfrm>
            <a:off x="4826387" y="3130325"/>
            <a:ext cx="2963700" cy="21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34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Additional Context</a:t>
            </a:r>
            <a:endParaRPr b="1" sz="1634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18" name="Google Shape;118;p13"/>
          <p:cNvGrpSpPr/>
          <p:nvPr/>
        </p:nvGrpSpPr>
        <p:grpSpPr>
          <a:xfrm>
            <a:off x="4826386" y="3405375"/>
            <a:ext cx="3395751" cy="238738"/>
            <a:chOff x="-54650" y="68668"/>
            <a:chExt cx="4437730" cy="416064"/>
          </a:xfrm>
        </p:grpSpPr>
        <p:sp>
          <p:nvSpPr>
            <p:cNvPr id="119" name="Google Shape;119;p13"/>
            <p:cNvSpPr txBox="1"/>
            <p:nvPr/>
          </p:nvSpPr>
          <p:spPr>
            <a:xfrm flipH="1">
              <a:off x="-54650" y="103732"/>
              <a:ext cx="3810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246">
                  <a:solidFill>
                    <a:srgbClr val="F9A825"/>
                  </a:solidFill>
                  <a:latin typeface="Material Icons"/>
                  <a:ea typeface="Material Icons"/>
                  <a:cs typeface="Material Icons"/>
                  <a:sym typeface="Material Icons"/>
                </a:rPr>
                <a:t>trendng_up</a:t>
              </a:r>
              <a:endParaRPr sz="2246">
                <a:solidFill>
                  <a:srgbClr val="F9A825"/>
                </a:solidFill>
                <a:latin typeface="Material Icons"/>
                <a:ea typeface="Material Icons"/>
                <a:cs typeface="Material Icons"/>
                <a:sym typeface="Material Icons"/>
              </a:endParaRPr>
            </a:p>
          </p:txBody>
        </p:sp>
        <p:sp>
          <p:nvSpPr>
            <p:cNvPr id="120" name="Google Shape;120;p13"/>
            <p:cNvSpPr txBox="1"/>
            <p:nvPr/>
          </p:nvSpPr>
          <p:spPr>
            <a:xfrm>
              <a:off x="421580" y="68668"/>
              <a:ext cx="39615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408">
                  <a:solidFill>
                    <a:schemeClr val="lt1"/>
                  </a:solidFill>
                  <a:latin typeface="Open Sans"/>
                  <a:ea typeface="Open Sans"/>
                  <a:cs typeface="Open Sans"/>
                  <a:sym typeface="Open Sans"/>
                </a:rPr>
                <a:t>Vacancy Loss $50K+/month</a:t>
              </a:r>
              <a:endParaRPr b="1" sz="1408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</p:grpSp>
      <p:sp>
        <p:nvSpPr>
          <p:cNvPr id="121" name="Google Shape;121;p13"/>
          <p:cNvSpPr txBox="1"/>
          <p:nvPr/>
        </p:nvSpPr>
        <p:spPr>
          <a:xfrm>
            <a:off x="5190812" y="3657301"/>
            <a:ext cx="2405330" cy="21861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8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Staffing Fix 30 Days Out</a:t>
            </a:r>
            <a:endParaRPr b="1" sz="1408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22" name="Google Shape;122;p13" title="ChatGPT Image Apr 23, 2026, 12_32_54 PM.png"/>
          <p:cNvPicPr preferRelativeResize="0"/>
          <p:nvPr/>
        </p:nvPicPr>
        <p:blipFill rotWithShape="1">
          <a:blip r:embed="rId4">
            <a:alphaModFix/>
          </a:blip>
          <a:srcRect b="26357" l="0" r="31049" t="0"/>
          <a:stretch/>
        </p:blipFill>
        <p:spPr>
          <a:xfrm>
            <a:off x="390775" y="1551050"/>
            <a:ext cx="3927195" cy="279630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23" name="Google Shape;123;p13"/>
          <p:cNvSpPr/>
          <p:nvPr/>
        </p:nvSpPr>
        <p:spPr>
          <a:xfrm>
            <a:off x="390775" y="3767225"/>
            <a:ext cx="3927300" cy="594900"/>
          </a:xfrm>
          <a:prstGeom prst="roundRect">
            <a:avLst>
              <a:gd fmla="val 4102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13"/>
          <p:cNvSpPr txBox="1"/>
          <p:nvPr/>
        </p:nvSpPr>
        <p:spPr>
          <a:xfrm>
            <a:off x="390725" y="865370"/>
            <a:ext cx="39273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320 Units; 90% Occupancy</a:t>
            </a:r>
            <a:endParaRPr b="1" sz="15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(22) 1-Bedrooms Exposed ~45 Days, </a:t>
            </a:r>
            <a:br>
              <a:rPr b="1" lang="en" sz="1300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1" lang="en" sz="1300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48-Hour Follow-Up Lag</a:t>
            </a:r>
            <a:endParaRPr b="1" sz="1300">
              <a:solidFill>
                <a:schemeClr val="accen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5" name="Google Shape;125;p13"/>
          <p:cNvSpPr/>
          <p:nvPr/>
        </p:nvSpPr>
        <p:spPr>
          <a:xfrm>
            <a:off x="4893475" y="3426922"/>
            <a:ext cx="156000" cy="1737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9A8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6" name="Google Shape;126;p13"/>
          <p:cNvSpPr txBox="1"/>
          <p:nvPr/>
        </p:nvSpPr>
        <p:spPr>
          <a:xfrm>
            <a:off x="5194300" y="3900200"/>
            <a:ext cx="2370000" cy="21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8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No Short-Term Solution</a:t>
            </a:r>
            <a:endParaRPr b="1" sz="1408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7" name="Google Shape;127;p13"/>
          <p:cNvSpPr txBox="1"/>
          <p:nvPr/>
        </p:nvSpPr>
        <p:spPr>
          <a:xfrm>
            <a:off x="4832736" y="3653545"/>
            <a:ext cx="277500" cy="21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8">
                <a:solidFill>
                  <a:srgbClr val="F9A825"/>
                </a:solidFill>
                <a:latin typeface="Open Sans"/>
                <a:ea typeface="Open Sans"/>
                <a:cs typeface="Open Sans"/>
                <a:sym typeface="Open Sans"/>
              </a:rPr>
              <a:t>!</a:t>
            </a:r>
            <a:endParaRPr b="1" sz="1908">
              <a:solidFill>
                <a:srgbClr val="F9A825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8" name="Google Shape;128;p13"/>
          <p:cNvSpPr/>
          <p:nvPr/>
        </p:nvSpPr>
        <p:spPr>
          <a:xfrm>
            <a:off x="4884625" y="3925175"/>
            <a:ext cx="173700" cy="173700"/>
          </a:xfrm>
          <a:prstGeom prst="noSmoking">
            <a:avLst>
              <a:gd fmla="val 18750" name="adj"/>
            </a:avLst>
          </a:prstGeom>
          <a:solidFill>
            <a:srgbClr val="F9A8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4"/>
          <p:cNvSpPr txBox="1"/>
          <p:nvPr/>
        </p:nvSpPr>
        <p:spPr>
          <a:xfrm>
            <a:off x="314575" y="426600"/>
            <a:ext cx="1955400" cy="28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5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The Price Is Wrong</a:t>
            </a:r>
            <a:endParaRPr b="1" i="1" sz="15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34" name="Google Shape;134;p14" title="rentana-logo-light (2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04125" y="468276"/>
            <a:ext cx="1162851" cy="22455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4"/>
          <p:cNvSpPr txBox="1"/>
          <p:nvPr/>
        </p:nvSpPr>
        <p:spPr>
          <a:xfrm>
            <a:off x="1373100" y="1912900"/>
            <a:ext cx="6397800" cy="13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3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Result:</a:t>
            </a:r>
            <a:endParaRPr sz="22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This property does not have a </a:t>
            </a:r>
            <a:r>
              <a:rPr b="1" i="1" lang="en" sz="1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pricing</a:t>
            </a:r>
            <a:r>
              <a:rPr b="1" lang="en" sz="1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problem…</a:t>
            </a:r>
            <a:endParaRPr b="1" sz="19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It has an </a:t>
            </a:r>
            <a:r>
              <a:rPr b="1" i="1" lang="en" sz="1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execution</a:t>
            </a:r>
            <a:r>
              <a:rPr b="1" lang="en" sz="1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problem.</a:t>
            </a:r>
            <a:endParaRPr sz="22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5"/>
          <p:cNvSpPr txBox="1"/>
          <p:nvPr/>
        </p:nvSpPr>
        <p:spPr>
          <a:xfrm>
            <a:off x="4911325" y="847998"/>
            <a:ext cx="3853800" cy="2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210</a:t>
            </a:r>
            <a:r>
              <a:rPr b="1" lang="en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Units; 91% Occupancy</a:t>
            </a:r>
            <a:endParaRPr b="1" sz="1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1" name="Google Shape;141;p15"/>
          <p:cNvSpPr/>
          <p:nvPr/>
        </p:nvSpPr>
        <p:spPr>
          <a:xfrm>
            <a:off x="314575" y="3092425"/>
            <a:ext cx="4203300" cy="1266000"/>
          </a:xfrm>
          <a:prstGeom prst="roundRect">
            <a:avLst>
              <a:gd fmla="val 4102" name="adj"/>
            </a:avLst>
          </a:prstGeom>
          <a:solidFill>
            <a:srgbClr val="90A4AE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15"/>
          <p:cNvSpPr/>
          <p:nvPr/>
        </p:nvSpPr>
        <p:spPr>
          <a:xfrm>
            <a:off x="317525" y="848000"/>
            <a:ext cx="4203300" cy="2078700"/>
          </a:xfrm>
          <a:prstGeom prst="roundRect">
            <a:avLst>
              <a:gd fmla="val 4102" name="adj"/>
            </a:avLst>
          </a:prstGeom>
          <a:solidFill>
            <a:srgbClr val="90A4AE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5"/>
          <p:cNvSpPr txBox="1"/>
          <p:nvPr/>
        </p:nvSpPr>
        <p:spPr>
          <a:xfrm>
            <a:off x="571900" y="1000950"/>
            <a:ext cx="3588000" cy="18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Current Pricing:</a:t>
            </a:r>
            <a:endParaRPr b="1" sz="16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$2,150, No Concessions</a:t>
            </a:r>
            <a:endParaRPr b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Market Context:</a:t>
            </a:r>
            <a:endParaRPr b="1" sz="16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- Stable Demand</a:t>
            </a:r>
            <a:endParaRPr b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- Price-sensitive Renters</a:t>
            </a:r>
            <a:endParaRPr b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- More Options, Longer Decision Cycles</a:t>
            </a:r>
            <a:endParaRPr b="1" i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4" name="Google Shape;144;p15"/>
          <p:cNvSpPr txBox="1"/>
          <p:nvPr/>
        </p:nvSpPr>
        <p:spPr>
          <a:xfrm>
            <a:off x="571912" y="3210775"/>
            <a:ext cx="2963700" cy="21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34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Additional Context</a:t>
            </a:r>
            <a:endParaRPr b="1" sz="1634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5" name="Google Shape;145;p15"/>
          <p:cNvSpPr txBox="1"/>
          <p:nvPr/>
        </p:nvSpPr>
        <p:spPr>
          <a:xfrm>
            <a:off x="590725" y="3461625"/>
            <a:ext cx="3651000" cy="73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8">
                <a:solidFill>
                  <a:schemeClr val="accent4"/>
                </a:solidFill>
                <a:latin typeface="Open Sans"/>
                <a:ea typeface="Open Sans"/>
                <a:cs typeface="Open Sans"/>
                <a:sym typeface="Open Sans"/>
              </a:rPr>
              <a:t>Increased Paid Social Marketing Spend</a:t>
            </a:r>
            <a:endParaRPr b="1" sz="1208">
              <a:solidFill>
                <a:schemeClr val="accent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8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Lead Volume Increased</a:t>
            </a:r>
            <a:br>
              <a:rPr b="1" lang="en" sz="1408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1" lang="en" sz="1408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Lead Quality </a:t>
            </a:r>
            <a:r>
              <a:rPr b="1" i="1" lang="en" sz="1408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Declined</a:t>
            </a:r>
            <a:endParaRPr b="1" i="1" sz="1408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6" name="Google Shape;146;p15"/>
          <p:cNvSpPr txBox="1"/>
          <p:nvPr/>
        </p:nvSpPr>
        <p:spPr>
          <a:xfrm>
            <a:off x="5259788" y="1225850"/>
            <a:ext cx="548400" cy="2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Traffic</a:t>
            </a:r>
            <a:endParaRPr b="1" sz="1200">
              <a:solidFill>
                <a:schemeClr val="accen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7" name="Google Shape;147;p15"/>
          <p:cNvSpPr txBox="1"/>
          <p:nvPr/>
        </p:nvSpPr>
        <p:spPr>
          <a:xfrm>
            <a:off x="7402650" y="1225850"/>
            <a:ext cx="1597800" cy="2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Applications (20%)</a:t>
            </a:r>
            <a:endParaRPr b="1" sz="1000">
              <a:solidFill>
                <a:schemeClr val="accen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8" name="Google Shape;148;p15"/>
          <p:cNvSpPr txBox="1"/>
          <p:nvPr/>
        </p:nvSpPr>
        <p:spPr>
          <a:xfrm>
            <a:off x="6429703" y="1225863"/>
            <a:ext cx="548400" cy="2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Tours</a:t>
            </a:r>
            <a:endParaRPr b="1" sz="1000">
              <a:solidFill>
                <a:schemeClr val="accen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49" name="Google Shape;14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55788" y="1178925"/>
            <a:ext cx="312550" cy="31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36438" y="1178925"/>
            <a:ext cx="312550" cy="31255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5"/>
          <p:cNvSpPr/>
          <p:nvPr/>
        </p:nvSpPr>
        <p:spPr>
          <a:xfrm>
            <a:off x="7061700" y="1178925"/>
            <a:ext cx="282300" cy="2895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2" name="Google Shape;152;p15"/>
          <p:cNvSpPr txBox="1"/>
          <p:nvPr/>
        </p:nvSpPr>
        <p:spPr>
          <a:xfrm>
            <a:off x="314575" y="426600"/>
            <a:ext cx="2535000" cy="28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The Price Is Wrong - Scenario 2</a:t>
            </a:r>
            <a:endParaRPr b="1" i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53" name="Google Shape;153;p15" title="rentana-logo-white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63650" y="466889"/>
            <a:ext cx="1111671" cy="23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5" title="ChatGPT Image Apr 27, 2026, 02_05_35 PM.png"/>
          <p:cNvPicPr preferRelativeResize="0"/>
          <p:nvPr/>
        </p:nvPicPr>
        <p:blipFill rotWithShape="1">
          <a:blip r:embed="rId5">
            <a:alphaModFix/>
          </a:blip>
          <a:srcRect b="21154" l="0" r="33511" t="0"/>
          <a:stretch/>
        </p:blipFill>
        <p:spPr>
          <a:xfrm>
            <a:off x="5082478" y="1603700"/>
            <a:ext cx="3511497" cy="277777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6"/>
          <p:cNvSpPr txBox="1"/>
          <p:nvPr/>
        </p:nvSpPr>
        <p:spPr>
          <a:xfrm>
            <a:off x="314575" y="426600"/>
            <a:ext cx="1955400" cy="28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5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The Price Is Wrong</a:t>
            </a:r>
            <a:endParaRPr b="1" i="1" sz="15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60" name="Google Shape;160;p16" title="rentana-logo-light (2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04125" y="468276"/>
            <a:ext cx="1162851" cy="22455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16"/>
          <p:cNvSpPr txBox="1"/>
          <p:nvPr/>
        </p:nvSpPr>
        <p:spPr>
          <a:xfrm>
            <a:off x="1373100" y="1912900"/>
            <a:ext cx="6397800" cy="13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3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Result</a:t>
            </a:r>
            <a:r>
              <a:rPr b="1" i="1" lang="en" sz="23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:</a:t>
            </a:r>
            <a:endParaRPr sz="22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This property does not have a </a:t>
            </a:r>
            <a:r>
              <a:rPr b="1" i="1" lang="en" sz="1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pricing</a:t>
            </a:r>
            <a:r>
              <a:rPr b="1" lang="en" sz="1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problem…</a:t>
            </a:r>
            <a:endParaRPr b="1" sz="19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I</a:t>
            </a:r>
            <a:r>
              <a:rPr b="1" lang="en" sz="1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 has a </a:t>
            </a:r>
            <a:r>
              <a:rPr b="1" i="1" lang="en" sz="1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targeting</a:t>
            </a:r>
            <a:r>
              <a:rPr b="1" lang="en" sz="1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problem.</a:t>
            </a:r>
            <a:endParaRPr sz="22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7"/>
          <p:cNvSpPr/>
          <p:nvPr/>
        </p:nvSpPr>
        <p:spPr>
          <a:xfrm>
            <a:off x="4569050" y="3081350"/>
            <a:ext cx="4203300" cy="1266000"/>
          </a:xfrm>
          <a:prstGeom prst="roundRect">
            <a:avLst>
              <a:gd fmla="val 4102" name="adj"/>
            </a:avLst>
          </a:prstGeom>
          <a:solidFill>
            <a:srgbClr val="90A4AE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17"/>
          <p:cNvSpPr/>
          <p:nvPr/>
        </p:nvSpPr>
        <p:spPr>
          <a:xfrm>
            <a:off x="4572000" y="903000"/>
            <a:ext cx="4203300" cy="1965000"/>
          </a:xfrm>
          <a:prstGeom prst="roundRect">
            <a:avLst>
              <a:gd fmla="val 4102" name="adj"/>
            </a:avLst>
          </a:prstGeom>
          <a:solidFill>
            <a:srgbClr val="90A4AE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p17"/>
          <p:cNvSpPr txBox="1"/>
          <p:nvPr/>
        </p:nvSpPr>
        <p:spPr>
          <a:xfrm>
            <a:off x="4811850" y="1052425"/>
            <a:ext cx="3588000" cy="15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Current Pricing (1-Bedrooms):</a:t>
            </a:r>
            <a:endParaRPr b="1" sz="16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$1,925 + 4 Weeks Free</a:t>
            </a:r>
            <a:endParaRPr b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Market Context:</a:t>
            </a:r>
            <a:endParaRPr b="1" sz="16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- </a:t>
            </a:r>
            <a:r>
              <a:rPr b="1"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Heavy Supply</a:t>
            </a:r>
            <a:endParaRPr b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- Active Renters</a:t>
            </a:r>
            <a:endParaRPr b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- Extended Decision Cycles </a:t>
            </a:r>
            <a:endParaRPr b="1" i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69" name="Google Shape;169;p17" title="rentana-logo-white (1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63650" y="466889"/>
            <a:ext cx="1111671" cy="23875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7"/>
          <p:cNvSpPr txBox="1"/>
          <p:nvPr/>
        </p:nvSpPr>
        <p:spPr>
          <a:xfrm>
            <a:off x="4811862" y="3326700"/>
            <a:ext cx="2963700" cy="21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34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Additional Context</a:t>
            </a:r>
            <a:endParaRPr b="1" sz="1634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1" name="Google Shape;171;p17"/>
          <p:cNvSpPr txBox="1"/>
          <p:nvPr/>
        </p:nvSpPr>
        <p:spPr>
          <a:xfrm>
            <a:off x="4811851" y="3605000"/>
            <a:ext cx="3486600" cy="21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8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👍 Healthy </a:t>
            </a:r>
            <a:r>
              <a:rPr b="1" lang="en" sz="1408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Lead Volume</a:t>
            </a:r>
            <a:endParaRPr b="1" sz="1408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2" name="Google Shape;172;p17"/>
          <p:cNvSpPr/>
          <p:nvPr/>
        </p:nvSpPr>
        <p:spPr>
          <a:xfrm>
            <a:off x="390775" y="3767225"/>
            <a:ext cx="3927300" cy="594900"/>
          </a:xfrm>
          <a:prstGeom prst="roundRect">
            <a:avLst>
              <a:gd fmla="val 4102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7"/>
          <p:cNvSpPr txBox="1"/>
          <p:nvPr/>
        </p:nvSpPr>
        <p:spPr>
          <a:xfrm>
            <a:off x="390725" y="903000"/>
            <a:ext cx="3927300" cy="50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280 </a:t>
            </a:r>
            <a:r>
              <a:rPr b="1" lang="en" sz="15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Units; 78% Occupancy (Lease-Up)</a:t>
            </a:r>
            <a:endParaRPr b="1" sz="15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Steady Traffic, Velocity Below Pro Forma</a:t>
            </a:r>
            <a:endParaRPr b="1" sz="1300">
              <a:solidFill>
                <a:schemeClr val="accen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4" name="Google Shape;174;p17"/>
          <p:cNvSpPr txBox="1"/>
          <p:nvPr/>
        </p:nvSpPr>
        <p:spPr>
          <a:xfrm>
            <a:off x="314575" y="426600"/>
            <a:ext cx="2535000" cy="28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The Price Is Wrong - Scenario 3</a:t>
            </a:r>
            <a:endParaRPr b="1" i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75" name="Google Shape;175;p17" title="ChatGPT Image Apr 23, 2026, 05_22_07 PM.png"/>
          <p:cNvPicPr preferRelativeResize="0"/>
          <p:nvPr/>
        </p:nvPicPr>
        <p:blipFill rotWithShape="1">
          <a:blip r:embed="rId4">
            <a:alphaModFix/>
          </a:blip>
          <a:srcRect b="18976" l="0" r="30992" t="0"/>
          <a:stretch/>
        </p:blipFill>
        <p:spPr>
          <a:xfrm>
            <a:off x="390775" y="1483125"/>
            <a:ext cx="3927199" cy="28642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76" name="Google Shape;176;p17"/>
          <p:cNvSpPr txBox="1"/>
          <p:nvPr/>
        </p:nvSpPr>
        <p:spPr>
          <a:xfrm>
            <a:off x="4811850" y="3883300"/>
            <a:ext cx="3602100" cy="21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408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👍 </a:t>
            </a:r>
            <a:r>
              <a:rPr b="1" lang="en" sz="1408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Healthy Tour Volume</a:t>
            </a:r>
            <a:endParaRPr b="1" sz="1408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8"/>
          <p:cNvSpPr txBox="1"/>
          <p:nvPr/>
        </p:nvSpPr>
        <p:spPr>
          <a:xfrm>
            <a:off x="314575" y="426600"/>
            <a:ext cx="1955400" cy="28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5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The Price Is Wrong</a:t>
            </a:r>
            <a:endParaRPr b="1" i="1" sz="15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82" name="Google Shape;182;p18" title="rentana-logo-light (2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04125" y="468276"/>
            <a:ext cx="1162851" cy="22455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18"/>
          <p:cNvSpPr txBox="1"/>
          <p:nvPr/>
        </p:nvSpPr>
        <p:spPr>
          <a:xfrm>
            <a:off x="1373100" y="1912900"/>
            <a:ext cx="6397800" cy="13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3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Result</a:t>
            </a:r>
            <a:r>
              <a:rPr b="1" i="1" lang="en" sz="23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:</a:t>
            </a:r>
            <a:endParaRPr sz="22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This property does not have a </a:t>
            </a:r>
            <a:r>
              <a:rPr b="1" i="1" lang="en" sz="1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pricing</a:t>
            </a:r>
            <a:r>
              <a:rPr b="1" lang="en" sz="1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problem…</a:t>
            </a:r>
            <a:endParaRPr b="1" sz="19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I</a:t>
            </a:r>
            <a:r>
              <a:rPr b="1" lang="en" sz="1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 has a </a:t>
            </a:r>
            <a:r>
              <a:rPr b="1" i="1" lang="en" sz="1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conversion</a:t>
            </a:r>
            <a:r>
              <a:rPr b="1" lang="en" sz="1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problem.</a:t>
            </a:r>
            <a:endParaRPr sz="22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9"/>
          <p:cNvSpPr/>
          <p:nvPr/>
        </p:nvSpPr>
        <p:spPr>
          <a:xfrm>
            <a:off x="1238250" y="1704700"/>
            <a:ext cx="6921600" cy="1965000"/>
          </a:xfrm>
          <a:prstGeom prst="roundRect">
            <a:avLst>
              <a:gd fmla="val 4102" name="adj"/>
            </a:avLst>
          </a:prstGeom>
          <a:solidFill>
            <a:srgbClr val="90A4AE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19"/>
          <p:cNvSpPr txBox="1"/>
          <p:nvPr/>
        </p:nvSpPr>
        <p:spPr>
          <a:xfrm>
            <a:off x="314575" y="426600"/>
            <a:ext cx="2535000" cy="28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50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The Price Is Wrong</a:t>
            </a:r>
            <a:endParaRPr b="1" i="1" sz="15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90" name="Google Shape;190;p19"/>
          <p:cNvSpPr txBox="1"/>
          <p:nvPr/>
        </p:nvSpPr>
        <p:spPr>
          <a:xfrm>
            <a:off x="1365300" y="1893400"/>
            <a:ext cx="6667500" cy="158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A moment to reflect:</a:t>
            </a:r>
            <a:endParaRPr b="1" sz="16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What surprised you?</a:t>
            </a:r>
            <a:endParaRPr i="1" sz="22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2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Where do you see teams get this wrong?</a:t>
            </a:r>
            <a:endParaRPr i="1" sz="22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91" name="Google Shape;191;p19" title="rentana-logo-white (1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63650" y="466889"/>
            <a:ext cx="1111671" cy="23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0"/>
          <p:cNvSpPr txBox="1"/>
          <p:nvPr/>
        </p:nvSpPr>
        <p:spPr>
          <a:xfrm>
            <a:off x="314575" y="426600"/>
            <a:ext cx="1955400" cy="28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5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The Price Is Wrong</a:t>
            </a:r>
            <a:endParaRPr b="1" i="1" sz="150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97" name="Google Shape;197;p20" title="rentana-logo-light (2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04125" y="468276"/>
            <a:ext cx="1162851" cy="22455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0"/>
          <p:cNvSpPr txBox="1"/>
          <p:nvPr/>
        </p:nvSpPr>
        <p:spPr>
          <a:xfrm>
            <a:off x="535800" y="909688"/>
            <a:ext cx="8072400" cy="4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“Pricing isn’t the first problem to solve - it’s where everything shows up.”</a:t>
            </a:r>
            <a:endParaRPr b="1" i="1" sz="1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9" name="Google Shape;199;p20"/>
          <p:cNvSpPr/>
          <p:nvPr/>
        </p:nvSpPr>
        <p:spPr>
          <a:xfrm>
            <a:off x="2719350" y="1492375"/>
            <a:ext cx="3705300" cy="2960700"/>
          </a:xfrm>
          <a:prstGeom prst="roundRect">
            <a:avLst>
              <a:gd fmla="val 4102" name="adj"/>
            </a:avLst>
          </a:prstGeom>
          <a:solidFill>
            <a:srgbClr val="1C3144">
              <a:alpha val="60000"/>
            </a:srgbClr>
          </a:solidFill>
          <a:ln cap="flat" cmpd="sng" w="9525">
            <a:solidFill>
              <a:srgbClr val="455A64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20"/>
          <p:cNvSpPr txBox="1"/>
          <p:nvPr/>
        </p:nvSpPr>
        <p:spPr>
          <a:xfrm>
            <a:off x="2786100" y="1595575"/>
            <a:ext cx="3571800" cy="269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Before you change price, ask yourself:</a:t>
            </a:r>
            <a:endParaRPr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What </a:t>
            </a:r>
            <a:r>
              <a:rPr i="1"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actually</a:t>
            </a:r>
            <a:r>
              <a:rPr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 changed?</a:t>
            </a:r>
            <a:endParaRPr b="1" i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Look for signals </a:t>
            </a:r>
            <a:r>
              <a:rPr b="1" i="1" lang="en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outside</a:t>
            </a:r>
            <a:r>
              <a:rPr b="1" lang="en">
                <a:solidFill>
                  <a:schemeClr val="accent2"/>
                </a:solidFill>
                <a:latin typeface="Open Sans"/>
                <a:ea typeface="Open Sans"/>
                <a:cs typeface="Open Sans"/>
                <a:sym typeface="Open Sans"/>
              </a:rPr>
              <a:t> of price.</a:t>
            </a:r>
            <a:endParaRPr b="1">
              <a:solidFill>
                <a:schemeClr val="accent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How’s Traffic? Follow-up? Conversion?</a:t>
            </a:r>
            <a:endParaRPr i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F9A825"/>
                </a:solidFill>
                <a:latin typeface="Open Sans"/>
                <a:ea typeface="Open Sans"/>
                <a:cs typeface="Open Sans"/>
                <a:sym typeface="Open Sans"/>
              </a:rPr>
              <a:t>Look at price once everything upstream appears in good shape.</a:t>
            </a:r>
            <a:endParaRPr b="1">
              <a:solidFill>
                <a:srgbClr val="F9A825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accen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21" title="rentana-logo-white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44900" y="157139"/>
            <a:ext cx="1111671" cy="23875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1"/>
          <p:cNvSpPr/>
          <p:nvPr/>
        </p:nvSpPr>
        <p:spPr>
          <a:xfrm>
            <a:off x="390775" y="3767225"/>
            <a:ext cx="3927300" cy="594900"/>
          </a:xfrm>
          <a:prstGeom prst="roundRect">
            <a:avLst>
              <a:gd fmla="val 4102" name="adj"/>
            </a:avLst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21"/>
          <p:cNvSpPr txBox="1"/>
          <p:nvPr/>
        </p:nvSpPr>
        <p:spPr>
          <a:xfrm>
            <a:off x="1373100" y="891950"/>
            <a:ext cx="6397800" cy="10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30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rPr>
              <a:t>Audience Giveaway - Guess The Price!</a:t>
            </a:r>
            <a:endParaRPr sz="22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FENDI FF Diamond Card Case </a:t>
            </a:r>
            <a:endParaRPr b="1" i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08" name="Google Shape;208;p21"/>
          <p:cNvPicPr preferRelativeResize="0"/>
          <p:nvPr/>
        </p:nvPicPr>
        <p:blipFill rotWithShape="1">
          <a:blip r:embed="rId5">
            <a:alphaModFix/>
          </a:blip>
          <a:srcRect b="27682" l="14203" r="30852" t="26961"/>
          <a:stretch/>
        </p:blipFill>
        <p:spPr>
          <a:xfrm>
            <a:off x="2509013" y="2263575"/>
            <a:ext cx="3450176" cy="16683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22" title="rentana-logo-white (1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1312" y="3167075"/>
            <a:ext cx="1521226" cy="32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2"/>
          <p:cNvSpPr txBox="1"/>
          <p:nvPr/>
        </p:nvSpPr>
        <p:spPr>
          <a:xfrm>
            <a:off x="-87" y="1981800"/>
            <a:ext cx="9144000" cy="94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Thank you!</a:t>
            </a:r>
            <a:endParaRPr b="1" sz="24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