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3" r:id="rId4"/>
    <p:sldMasterId id="214748366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</p:sldIdLst>
  <p:sldSz cy="5143500" cx="9144000"/>
  <p:notesSz cx="6858000" cy="9144000"/>
  <p:embeddedFontLst>
    <p:embeddedFont>
      <p:font typeface="Open Sans Medium"/>
      <p:regular r:id="rId12"/>
      <p:bold r:id="rId13"/>
      <p:italic r:id="rId14"/>
      <p:boldItalic r:id="rId15"/>
    </p:embeddedFont>
    <p:embeddedFont>
      <p:font typeface="Open Sans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OpenSansMedium-bold.fntdata"/><Relationship Id="rId12" Type="http://schemas.openxmlformats.org/officeDocument/2006/relationships/font" Target="fonts/OpenSansMedium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Medium-boldItalic.fntdata"/><Relationship Id="rId14" Type="http://schemas.openxmlformats.org/officeDocument/2006/relationships/font" Target="fonts/OpenSansMedium-italic.fntdata"/><Relationship Id="rId17" Type="http://schemas.openxmlformats.org/officeDocument/2006/relationships/font" Target="fonts/OpenSans-bold.fntdata"/><Relationship Id="rId16" Type="http://schemas.openxmlformats.org/officeDocument/2006/relationships/font" Target="fonts/OpenSans-regular.fntdata"/><Relationship Id="rId5" Type="http://schemas.openxmlformats.org/officeDocument/2006/relationships/slideMaster" Target="slideMasters/slideMaster2.xml"/><Relationship Id="rId19" Type="http://schemas.openxmlformats.org/officeDocument/2006/relationships/font" Target="fonts/OpenSans-bold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2e69a8a287_2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2e69a8a287_2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db2e4eeb7e_4_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g3db2e4eeb7e_4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db9b37c69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db9b37c69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db8584fe38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db8584fe38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db8584fe3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db8584fe3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8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0" y="1978275"/>
            <a:ext cx="8520600" cy="86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9272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None/>
              <a:defRPr sz="2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2800">
                <a:latin typeface="Open Sans"/>
                <a:ea typeface="Open Sans"/>
                <a:cs typeface="Open Sans"/>
                <a:sym typeface="Open San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2800">
                <a:latin typeface="Open Sans"/>
                <a:ea typeface="Open Sans"/>
                <a:cs typeface="Open Sans"/>
                <a:sym typeface="Open San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2800">
                <a:latin typeface="Open Sans"/>
                <a:ea typeface="Open Sans"/>
                <a:cs typeface="Open Sans"/>
                <a:sym typeface="Open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2800">
                <a:latin typeface="Open Sans"/>
                <a:ea typeface="Open Sans"/>
                <a:cs typeface="Open Sans"/>
                <a:sym typeface="Open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2800">
                <a:latin typeface="Open Sans"/>
                <a:ea typeface="Open Sans"/>
                <a:cs typeface="Open Sans"/>
                <a:sym typeface="Open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2800">
                <a:latin typeface="Open Sans"/>
                <a:ea typeface="Open Sans"/>
                <a:cs typeface="Open Sans"/>
                <a:sym typeface="Open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2800">
                <a:latin typeface="Open Sans"/>
                <a:ea typeface="Open Sans"/>
                <a:cs typeface="Open Sans"/>
                <a:sym typeface="Open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 sz="28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peakers">
  <p:cSld name="CUSTOM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311825" y="3497375"/>
            <a:ext cx="293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" name="Google Shape;16;p3"/>
          <p:cNvSpPr txBox="1"/>
          <p:nvPr>
            <p:ph idx="2" type="title"/>
          </p:nvPr>
        </p:nvSpPr>
        <p:spPr>
          <a:xfrm>
            <a:off x="4724375" y="3497375"/>
            <a:ext cx="293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" name="Google Shape;17;p3"/>
          <p:cNvSpPr/>
          <p:nvPr>
            <p:ph idx="3" type="pic"/>
          </p:nvPr>
        </p:nvSpPr>
        <p:spPr>
          <a:xfrm>
            <a:off x="1823175" y="1483300"/>
            <a:ext cx="1912800" cy="1912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8" name="Google Shape;18;p3"/>
          <p:cNvSpPr/>
          <p:nvPr>
            <p:ph idx="4" type="pic"/>
          </p:nvPr>
        </p:nvSpPr>
        <p:spPr>
          <a:xfrm>
            <a:off x="5070275" y="1483300"/>
            <a:ext cx="1912800" cy="19128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peakers">
  <p:cSld name="CUSTOM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title"/>
          </p:nvPr>
        </p:nvSpPr>
        <p:spPr>
          <a:xfrm>
            <a:off x="558475" y="3409925"/>
            <a:ext cx="238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" name="Google Shape;22;p4"/>
          <p:cNvSpPr txBox="1"/>
          <p:nvPr>
            <p:ph idx="2" type="title"/>
          </p:nvPr>
        </p:nvSpPr>
        <p:spPr>
          <a:xfrm>
            <a:off x="6025400" y="3409925"/>
            <a:ext cx="2574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4"/>
          <p:cNvSpPr/>
          <p:nvPr>
            <p:ph idx="3" type="pic"/>
          </p:nvPr>
        </p:nvSpPr>
        <p:spPr>
          <a:xfrm>
            <a:off x="900975" y="1395850"/>
            <a:ext cx="1912800" cy="1912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4" name="Google Shape;24;p4"/>
          <p:cNvSpPr/>
          <p:nvPr>
            <p:ph idx="4" type="pic"/>
          </p:nvPr>
        </p:nvSpPr>
        <p:spPr>
          <a:xfrm>
            <a:off x="6356450" y="1395850"/>
            <a:ext cx="1912800" cy="1912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5" name="Google Shape;25;p4"/>
          <p:cNvSpPr txBox="1"/>
          <p:nvPr>
            <p:ph idx="5" type="title"/>
          </p:nvPr>
        </p:nvSpPr>
        <p:spPr>
          <a:xfrm>
            <a:off x="3354600" y="3409925"/>
            <a:ext cx="238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" name="Google Shape;26;p4"/>
          <p:cNvSpPr/>
          <p:nvPr>
            <p:ph idx="6" type="pic"/>
          </p:nvPr>
        </p:nvSpPr>
        <p:spPr>
          <a:xfrm>
            <a:off x="3593100" y="1395850"/>
            <a:ext cx="1912800" cy="19128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speakers">
  <p:cSld name="CUSTOM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474725" y="3289575"/>
            <a:ext cx="1812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sz="13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" name="Google Shape;30;p5"/>
          <p:cNvSpPr/>
          <p:nvPr>
            <p:ph idx="2" type="pic"/>
          </p:nvPr>
        </p:nvSpPr>
        <p:spPr>
          <a:xfrm>
            <a:off x="540600" y="1539675"/>
            <a:ext cx="1681200" cy="1681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1" name="Google Shape;31;p5"/>
          <p:cNvSpPr/>
          <p:nvPr>
            <p:ph idx="3" type="pic"/>
          </p:nvPr>
        </p:nvSpPr>
        <p:spPr>
          <a:xfrm>
            <a:off x="2643137" y="1539675"/>
            <a:ext cx="1681200" cy="1681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2" name="Google Shape;32;p5"/>
          <p:cNvSpPr/>
          <p:nvPr>
            <p:ph idx="4" type="pic"/>
          </p:nvPr>
        </p:nvSpPr>
        <p:spPr>
          <a:xfrm>
            <a:off x="4680725" y="1539675"/>
            <a:ext cx="1681200" cy="1681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3" name="Google Shape;33;p5"/>
          <p:cNvSpPr/>
          <p:nvPr>
            <p:ph idx="5" type="pic"/>
          </p:nvPr>
        </p:nvSpPr>
        <p:spPr>
          <a:xfrm>
            <a:off x="6791250" y="1539675"/>
            <a:ext cx="1681200" cy="1681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4" name="Google Shape;34;p5"/>
          <p:cNvSpPr txBox="1"/>
          <p:nvPr>
            <p:ph idx="6" type="title"/>
          </p:nvPr>
        </p:nvSpPr>
        <p:spPr>
          <a:xfrm>
            <a:off x="4680725" y="3289575"/>
            <a:ext cx="1880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sz="13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7" type="title"/>
          </p:nvPr>
        </p:nvSpPr>
        <p:spPr>
          <a:xfrm>
            <a:off x="2515775" y="3289575"/>
            <a:ext cx="1935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sz="13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8" type="title"/>
          </p:nvPr>
        </p:nvSpPr>
        <p:spPr>
          <a:xfrm>
            <a:off x="6635400" y="3289575"/>
            <a:ext cx="1992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sz="13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ve Speakers">
  <p:cSld name="CUSTOM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2466075" y="4164525"/>
            <a:ext cx="1812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sz="13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" name="Google Shape;40;p6"/>
          <p:cNvSpPr/>
          <p:nvPr>
            <p:ph idx="2" type="pic"/>
          </p:nvPr>
        </p:nvSpPr>
        <p:spPr>
          <a:xfrm>
            <a:off x="2531950" y="2414625"/>
            <a:ext cx="1681200" cy="1681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1" name="Google Shape;41;p6"/>
          <p:cNvSpPr/>
          <p:nvPr>
            <p:ph idx="3" type="pic"/>
          </p:nvPr>
        </p:nvSpPr>
        <p:spPr>
          <a:xfrm>
            <a:off x="3731400" y="393200"/>
            <a:ext cx="1681200" cy="1681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2" name="Google Shape;42;p6"/>
          <p:cNvSpPr/>
          <p:nvPr>
            <p:ph idx="4" type="pic"/>
          </p:nvPr>
        </p:nvSpPr>
        <p:spPr>
          <a:xfrm>
            <a:off x="6239375" y="393200"/>
            <a:ext cx="1681200" cy="1681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3" name="Google Shape;43;p6"/>
          <p:cNvSpPr/>
          <p:nvPr>
            <p:ph idx="5" type="pic"/>
          </p:nvPr>
        </p:nvSpPr>
        <p:spPr>
          <a:xfrm>
            <a:off x="5102725" y="2414625"/>
            <a:ext cx="1681200" cy="1681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4" name="Google Shape;44;p6"/>
          <p:cNvSpPr txBox="1"/>
          <p:nvPr>
            <p:ph idx="6" type="title"/>
          </p:nvPr>
        </p:nvSpPr>
        <p:spPr>
          <a:xfrm>
            <a:off x="6239375" y="2143100"/>
            <a:ext cx="1880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sz="13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7" type="title"/>
          </p:nvPr>
        </p:nvSpPr>
        <p:spPr>
          <a:xfrm>
            <a:off x="3604038" y="2143100"/>
            <a:ext cx="1935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sz="13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8" type="title"/>
          </p:nvPr>
        </p:nvSpPr>
        <p:spPr>
          <a:xfrm>
            <a:off x="4946875" y="4164525"/>
            <a:ext cx="1992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sz="13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9" type="title"/>
          </p:nvPr>
        </p:nvSpPr>
        <p:spPr>
          <a:xfrm>
            <a:off x="1215125" y="2078150"/>
            <a:ext cx="1812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sz="13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6"/>
          <p:cNvSpPr/>
          <p:nvPr>
            <p:ph idx="13" type="pic"/>
          </p:nvPr>
        </p:nvSpPr>
        <p:spPr>
          <a:xfrm>
            <a:off x="1281000" y="328250"/>
            <a:ext cx="1681200" cy="16812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311700" y="8395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" type="body"/>
          </p:nvPr>
        </p:nvSpPr>
        <p:spPr>
          <a:xfrm>
            <a:off x="311700" y="14122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8084508" y="44350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 sz="1400"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buNone/>
              <a:defRPr sz="1400"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buNone/>
              <a:defRPr sz="1400"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buNone/>
              <a:defRPr sz="1400"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buNone/>
              <a:defRPr sz="1400"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buNone/>
              <a:defRPr sz="1400"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buNone/>
              <a:defRPr sz="1400"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buNone/>
              <a:defRPr sz="1400"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buNone/>
              <a:defRPr sz="1400"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TITLE_AND_BODY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311700" y="8395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" type="body"/>
          </p:nvPr>
        </p:nvSpPr>
        <p:spPr>
          <a:xfrm>
            <a:off x="311700" y="14122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12" type="sldNum"/>
          </p:nvPr>
        </p:nvSpPr>
        <p:spPr>
          <a:xfrm>
            <a:off x="8084508" y="44350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 sz="1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sz="1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sz="1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sz="1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sz="1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sz="1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sz="1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sz="1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sz="1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Slide">
  <p:cSld name="MAIN_POI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/>
          <p:nvPr>
            <p:ph type="title"/>
          </p:nvPr>
        </p:nvSpPr>
        <p:spPr>
          <a:xfrm>
            <a:off x="1388100" y="39820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9" name="Google Shape;5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2" name="Google Shape;62;p10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63" name="Google Shape;63;p10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peakers">
  <p:cSld name="CUSTOM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/>
          <p:nvPr>
            <p:ph type="title"/>
          </p:nvPr>
        </p:nvSpPr>
        <p:spPr>
          <a:xfrm>
            <a:off x="1311825" y="3497375"/>
            <a:ext cx="2935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3" name="Google Shape;73;p12"/>
          <p:cNvSpPr txBox="1"/>
          <p:nvPr>
            <p:ph idx="2" type="title"/>
          </p:nvPr>
        </p:nvSpPr>
        <p:spPr>
          <a:xfrm>
            <a:off x="4724375" y="3497375"/>
            <a:ext cx="2935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12"/>
          <p:cNvSpPr/>
          <p:nvPr>
            <p:ph idx="3" type="pic"/>
          </p:nvPr>
        </p:nvSpPr>
        <p:spPr>
          <a:xfrm>
            <a:off x="1823175" y="1483300"/>
            <a:ext cx="1912800" cy="1912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75" name="Google Shape;75;p12"/>
          <p:cNvSpPr/>
          <p:nvPr>
            <p:ph idx="4" type="pic"/>
          </p:nvPr>
        </p:nvSpPr>
        <p:spPr>
          <a:xfrm>
            <a:off x="5070275" y="1483300"/>
            <a:ext cx="1912800" cy="19128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peakers">
  <p:cSld name="CUSTOM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3"/>
          <p:cNvSpPr txBox="1"/>
          <p:nvPr>
            <p:ph type="title"/>
          </p:nvPr>
        </p:nvSpPr>
        <p:spPr>
          <a:xfrm>
            <a:off x="558475" y="3409925"/>
            <a:ext cx="2389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9" name="Google Shape;79;p13"/>
          <p:cNvSpPr txBox="1"/>
          <p:nvPr>
            <p:ph idx="2" type="title"/>
          </p:nvPr>
        </p:nvSpPr>
        <p:spPr>
          <a:xfrm>
            <a:off x="6025400" y="3409925"/>
            <a:ext cx="2574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13"/>
          <p:cNvSpPr/>
          <p:nvPr>
            <p:ph idx="3" type="pic"/>
          </p:nvPr>
        </p:nvSpPr>
        <p:spPr>
          <a:xfrm>
            <a:off x="900975" y="1395850"/>
            <a:ext cx="1912800" cy="1912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81" name="Google Shape;81;p13"/>
          <p:cNvSpPr/>
          <p:nvPr>
            <p:ph idx="4" type="pic"/>
          </p:nvPr>
        </p:nvSpPr>
        <p:spPr>
          <a:xfrm>
            <a:off x="6356450" y="1395850"/>
            <a:ext cx="1912800" cy="1912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82" name="Google Shape;82;p13"/>
          <p:cNvSpPr txBox="1"/>
          <p:nvPr>
            <p:ph idx="5" type="title"/>
          </p:nvPr>
        </p:nvSpPr>
        <p:spPr>
          <a:xfrm>
            <a:off x="3354600" y="3409925"/>
            <a:ext cx="2389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3" name="Google Shape;83;p13"/>
          <p:cNvSpPr/>
          <p:nvPr>
            <p:ph idx="6" type="pic"/>
          </p:nvPr>
        </p:nvSpPr>
        <p:spPr>
          <a:xfrm>
            <a:off x="3593100" y="1395850"/>
            <a:ext cx="1912800" cy="19128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speakers">
  <p:cSld name="CUSTOM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/>
          <p:nvPr>
            <p:ph type="title"/>
          </p:nvPr>
        </p:nvSpPr>
        <p:spPr>
          <a:xfrm>
            <a:off x="474725" y="3289575"/>
            <a:ext cx="1812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sz="13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7" name="Google Shape;87;p14"/>
          <p:cNvSpPr/>
          <p:nvPr>
            <p:ph idx="2" type="pic"/>
          </p:nvPr>
        </p:nvSpPr>
        <p:spPr>
          <a:xfrm>
            <a:off x="540600" y="1539675"/>
            <a:ext cx="1681200" cy="1681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88" name="Google Shape;88;p14"/>
          <p:cNvSpPr/>
          <p:nvPr>
            <p:ph idx="3" type="pic"/>
          </p:nvPr>
        </p:nvSpPr>
        <p:spPr>
          <a:xfrm>
            <a:off x="2643137" y="1539675"/>
            <a:ext cx="1681200" cy="1681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89" name="Google Shape;89;p14"/>
          <p:cNvSpPr/>
          <p:nvPr>
            <p:ph idx="4" type="pic"/>
          </p:nvPr>
        </p:nvSpPr>
        <p:spPr>
          <a:xfrm>
            <a:off x="4680725" y="1539675"/>
            <a:ext cx="1681200" cy="1681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90" name="Google Shape;90;p14"/>
          <p:cNvSpPr/>
          <p:nvPr>
            <p:ph idx="5" type="pic"/>
          </p:nvPr>
        </p:nvSpPr>
        <p:spPr>
          <a:xfrm>
            <a:off x="6791250" y="1539675"/>
            <a:ext cx="1681200" cy="1681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91" name="Google Shape;91;p14"/>
          <p:cNvSpPr txBox="1"/>
          <p:nvPr>
            <p:ph idx="6" type="title"/>
          </p:nvPr>
        </p:nvSpPr>
        <p:spPr>
          <a:xfrm>
            <a:off x="4680725" y="3289575"/>
            <a:ext cx="1880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sz="13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4"/>
          <p:cNvSpPr txBox="1"/>
          <p:nvPr>
            <p:ph idx="7" type="title"/>
          </p:nvPr>
        </p:nvSpPr>
        <p:spPr>
          <a:xfrm>
            <a:off x="2515775" y="3289575"/>
            <a:ext cx="1935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sz="13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3" name="Google Shape;93;p14"/>
          <p:cNvSpPr txBox="1"/>
          <p:nvPr>
            <p:ph idx="8" type="title"/>
          </p:nvPr>
        </p:nvSpPr>
        <p:spPr>
          <a:xfrm>
            <a:off x="6635400" y="3289575"/>
            <a:ext cx="1992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sz="13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ve Speakers">
  <p:cSld name="CUSTOM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>
            <p:ph type="title"/>
          </p:nvPr>
        </p:nvSpPr>
        <p:spPr>
          <a:xfrm>
            <a:off x="2466075" y="4164525"/>
            <a:ext cx="1812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sz="13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7" name="Google Shape;97;p15"/>
          <p:cNvSpPr/>
          <p:nvPr>
            <p:ph idx="2" type="pic"/>
          </p:nvPr>
        </p:nvSpPr>
        <p:spPr>
          <a:xfrm>
            <a:off x="2531950" y="2414625"/>
            <a:ext cx="1681200" cy="1681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98" name="Google Shape;98;p15"/>
          <p:cNvSpPr/>
          <p:nvPr>
            <p:ph idx="3" type="pic"/>
          </p:nvPr>
        </p:nvSpPr>
        <p:spPr>
          <a:xfrm>
            <a:off x="3731400" y="393200"/>
            <a:ext cx="1681200" cy="1681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99" name="Google Shape;99;p15"/>
          <p:cNvSpPr/>
          <p:nvPr>
            <p:ph idx="4" type="pic"/>
          </p:nvPr>
        </p:nvSpPr>
        <p:spPr>
          <a:xfrm>
            <a:off x="6239375" y="393200"/>
            <a:ext cx="1681200" cy="1681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00" name="Google Shape;100;p15"/>
          <p:cNvSpPr/>
          <p:nvPr>
            <p:ph idx="5" type="pic"/>
          </p:nvPr>
        </p:nvSpPr>
        <p:spPr>
          <a:xfrm>
            <a:off x="5102725" y="2414625"/>
            <a:ext cx="1681200" cy="1681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01" name="Google Shape;101;p15"/>
          <p:cNvSpPr txBox="1"/>
          <p:nvPr>
            <p:ph idx="6" type="title"/>
          </p:nvPr>
        </p:nvSpPr>
        <p:spPr>
          <a:xfrm>
            <a:off x="6239375" y="2143100"/>
            <a:ext cx="1880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sz="13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2" name="Google Shape;102;p15"/>
          <p:cNvSpPr txBox="1"/>
          <p:nvPr>
            <p:ph idx="7" type="title"/>
          </p:nvPr>
        </p:nvSpPr>
        <p:spPr>
          <a:xfrm>
            <a:off x="3604038" y="2143100"/>
            <a:ext cx="1935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sz="13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3" name="Google Shape;103;p15"/>
          <p:cNvSpPr txBox="1"/>
          <p:nvPr>
            <p:ph idx="8" type="title"/>
          </p:nvPr>
        </p:nvSpPr>
        <p:spPr>
          <a:xfrm>
            <a:off x="4946875" y="4164525"/>
            <a:ext cx="1992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sz="13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4" name="Google Shape;104;p15"/>
          <p:cNvSpPr txBox="1"/>
          <p:nvPr>
            <p:ph idx="9" type="title"/>
          </p:nvPr>
        </p:nvSpPr>
        <p:spPr>
          <a:xfrm>
            <a:off x="1215125" y="2078150"/>
            <a:ext cx="1812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sz="13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5" name="Google Shape;105;p15"/>
          <p:cNvSpPr/>
          <p:nvPr>
            <p:ph idx="13" type="pic"/>
          </p:nvPr>
        </p:nvSpPr>
        <p:spPr>
          <a:xfrm>
            <a:off x="1281000" y="328250"/>
            <a:ext cx="1681200" cy="16812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TITLE_AND_BODY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/>
          <p:nvPr>
            <p:ph type="title"/>
          </p:nvPr>
        </p:nvSpPr>
        <p:spPr>
          <a:xfrm>
            <a:off x="311700" y="8395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8" name="Google Shape;108;p16"/>
          <p:cNvSpPr txBox="1"/>
          <p:nvPr>
            <p:ph idx="1" type="body"/>
          </p:nvPr>
        </p:nvSpPr>
        <p:spPr>
          <a:xfrm>
            <a:off x="311700" y="141222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9" name="Google Shape;109;p16"/>
          <p:cNvSpPr txBox="1"/>
          <p:nvPr>
            <p:ph idx="12" type="sldNum"/>
          </p:nvPr>
        </p:nvSpPr>
        <p:spPr>
          <a:xfrm>
            <a:off x="8084508" y="44350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Slide">
  <p:cSld name="MAIN_POI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/>
          <p:nvPr>
            <p:ph type="title"/>
          </p:nvPr>
        </p:nvSpPr>
        <p:spPr>
          <a:xfrm>
            <a:off x="1388100" y="39820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2" name="Google Shape;112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b="0" i="0" sz="2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1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b="0" i="0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69" name="Google Shape;6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Relationship Id="rId4" Type="http://schemas.openxmlformats.org/officeDocument/2006/relationships/image" Target="../media/image4.png"/><Relationship Id="rId9" Type="http://schemas.openxmlformats.org/officeDocument/2006/relationships/image" Target="../media/image8.png"/><Relationship Id="rId5" Type="http://schemas.openxmlformats.org/officeDocument/2006/relationships/image" Target="../media/image2.jpg"/><Relationship Id="rId6" Type="http://schemas.openxmlformats.org/officeDocument/2006/relationships/image" Target="../media/image3.png"/><Relationship Id="rId7" Type="http://schemas.openxmlformats.org/officeDocument/2006/relationships/image" Target="../media/image10.png"/><Relationship Id="rId8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9.png"/><Relationship Id="rId5" Type="http://schemas.openxmlformats.org/officeDocument/2006/relationships/image" Target="../media/image2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8"/>
          <p:cNvSpPr txBox="1"/>
          <p:nvPr>
            <p:ph type="ctrTitle"/>
          </p:nvPr>
        </p:nvSpPr>
        <p:spPr>
          <a:xfrm>
            <a:off x="311700" y="2386575"/>
            <a:ext cx="8520600" cy="86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500"/>
              <a:t>The “Last Impression” Paradox: </a:t>
            </a:r>
            <a:endParaRPr b="1" sz="2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/>
              <a:t>Turning Move-Out Friction </a:t>
            </a:r>
            <a:endParaRPr sz="2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/>
              <a:t>Into a Hospitality Superpower</a:t>
            </a:r>
            <a:endParaRPr sz="2500"/>
          </a:p>
        </p:txBody>
      </p:sp>
      <p:sp>
        <p:nvSpPr>
          <p:cNvPr id="118" name="Google Shape;118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9"/>
          <p:cNvSpPr txBox="1"/>
          <p:nvPr>
            <p:ph type="title"/>
          </p:nvPr>
        </p:nvSpPr>
        <p:spPr>
          <a:xfrm>
            <a:off x="4857752" y="4152458"/>
            <a:ext cx="2310000" cy="4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71950" lIns="71950" spcFirstLastPara="1" rIns="71950" wrap="square" tIns="7195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41206"/>
              <a:buNone/>
            </a:pPr>
            <a:r>
              <a:rPr lang="en" sz="1259"/>
              <a:t>Jason Gheradini</a:t>
            </a:r>
            <a:endParaRPr sz="1259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84800"/>
              <a:buNone/>
            </a:pPr>
            <a:r>
              <a:rPr i="1" lang="en" sz="962"/>
              <a:t>Senior Vice President, Information Technology</a:t>
            </a:r>
            <a:endParaRPr i="1" sz="962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77778"/>
              <a:buNone/>
            </a:pPr>
            <a:r>
              <a:rPr lang="en" sz="1000"/>
              <a:t>SRG Residential</a:t>
            </a:r>
            <a:endParaRPr sz="962"/>
          </a:p>
        </p:txBody>
      </p:sp>
      <p:sp>
        <p:nvSpPr>
          <p:cNvPr id="124" name="Google Shape;124;p19"/>
          <p:cNvSpPr txBox="1"/>
          <p:nvPr>
            <p:ph idx="12" type="sldNum"/>
          </p:nvPr>
        </p:nvSpPr>
        <p:spPr>
          <a:xfrm>
            <a:off x="7942562" y="2904294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5" name="Google Shape;125;p19"/>
          <p:cNvSpPr txBox="1"/>
          <p:nvPr>
            <p:ph idx="2" type="title"/>
          </p:nvPr>
        </p:nvSpPr>
        <p:spPr>
          <a:xfrm>
            <a:off x="6787563" y="4152458"/>
            <a:ext cx="2310000" cy="4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71950" lIns="71950" spcFirstLastPara="1" rIns="71950" wrap="square" tIns="7195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41206"/>
              <a:buNone/>
            </a:pPr>
            <a:r>
              <a:rPr lang="en" sz="1259"/>
              <a:t>David Walther </a:t>
            </a:r>
            <a:br>
              <a:rPr lang="en" sz="1259"/>
            </a:br>
            <a:r>
              <a:rPr i="1" lang="en" sz="962"/>
              <a:t>Chief Revenue Officer</a:t>
            </a:r>
            <a:endParaRPr i="1" sz="962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77778"/>
              <a:buNone/>
            </a:pPr>
            <a:r>
              <a:rPr lang="en" sz="1000"/>
              <a:t>Asset Living</a:t>
            </a:r>
            <a:endParaRPr sz="962"/>
          </a:p>
        </p:txBody>
      </p:sp>
      <p:sp>
        <p:nvSpPr>
          <p:cNvPr id="126" name="Google Shape;126;p19"/>
          <p:cNvSpPr txBox="1"/>
          <p:nvPr>
            <p:ph type="title"/>
          </p:nvPr>
        </p:nvSpPr>
        <p:spPr>
          <a:xfrm>
            <a:off x="934416" y="4147205"/>
            <a:ext cx="23718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73875" lIns="73875" spcFirstLastPara="1" rIns="73875" wrap="square" tIns="7387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37492"/>
              <a:buNone/>
            </a:pPr>
            <a:r>
              <a:rPr lang="en" sz="1293"/>
              <a:t>Kelly McCunniff</a:t>
            </a:r>
            <a:br>
              <a:rPr lang="en" sz="1293"/>
            </a:br>
            <a:r>
              <a:rPr i="1" lang="en" sz="988"/>
              <a:t>Senior Director, Real Estate</a:t>
            </a:r>
            <a:endParaRPr i="1" sz="988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77778"/>
              <a:buNone/>
            </a:pPr>
            <a:r>
              <a:rPr lang="en" sz="1000"/>
              <a:t>Greystar</a:t>
            </a:r>
            <a:endParaRPr sz="988"/>
          </a:p>
        </p:txBody>
      </p:sp>
      <p:sp>
        <p:nvSpPr>
          <p:cNvPr id="127" name="Google Shape;127;p19"/>
          <p:cNvSpPr txBox="1"/>
          <p:nvPr>
            <p:ph idx="2" type="title"/>
          </p:nvPr>
        </p:nvSpPr>
        <p:spPr>
          <a:xfrm>
            <a:off x="2743076" y="4147205"/>
            <a:ext cx="23718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73875" lIns="73875" spcFirstLastPara="1" rIns="73875" wrap="square" tIns="7387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37492"/>
              <a:buNone/>
            </a:pPr>
            <a:r>
              <a:rPr lang="en" sz="1293"/>
              <a:t>Christie Bennett</a:t>
            </a:r>
            <a:endParaRPr sz="1293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77778"/>
              <a:buNone/>
            </a:pPr>
            <a:r>
              <a:rPr i="1" lang="en" sz="1000"/>
              <a:t>Vice President, Systems Operations &amp; Performance</a:t>
            </a:r>
            <a:br>
              <a:rPr lang="en" sz="1000"/>
            </a:br>
            <a:r>
              <a:rPr lang="en" sz="1000"/>
              <a:t>Willow Bridge</a:t>
            </a:r>
            <a:endParaRPr sz="988"/>
          </a:p>
        </p:txBody>
      </p:sp>
      <p:sp>
        <p:nvSpPr>
          <p:cNvPr id="128" name="Google Shape;128;p19"/>
          <p:cNvSpPr txBox="1"/>
          <p:nvPr/>
        </p:nvSpPr>
        <p:spPr>
          <a:xfrm rot="-5400000">
            <a:off x="-2007375" y="2153100"/>
            <a:ext cx="5175900" cy="837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0" i="0" lang="en" sz="3700" u="none" cap="none" strike="noStrike">
                <a:solidFill>
                  <a:srgbClr val="FF81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Meet Your Experts</a:t>
            </a:r>
            <a:endParaRPr b="0" i="0" sz="3700" u="none" cap="none" strike="noStrike">
              <a:solidFill>
                <a:srgbClr val="FF8100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pic>
        <p:nvPicPr>
          <p:cNvPr id="129" name="Google Shape;129;p19"/>
          <p:cNvPicPr preferRelativeResize="0"/>
          <p:nvPr/>
        </p:nvPicPr>
        <p:blipFill rotWithShape="1">
          <a:blip r:embed="rId4">
            <a:alphaModFix/>
          </a:blip>
          <a:srcRect b="24405" l="2603" r="4292" t="2484"/>
          <a:stretch/>
        </p:blipFill>
        <p:spPr>
          <a:xfrm>
            <a:off x="5286198" y="2585908"/>
            <a:ext cx="1453131" cy="1432165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30" name="Google Shape;130;p19"/>
          <p:cNvPicPr preferRelativeResize="0"/>
          <p:nvPr>
            <p:ph idx="4" type="pic"/>
          </p:nvPr>
        </p:nvPicPr>
        <p:blipFill rotWithShape="1">
          <a:blip r:embed="rId5">
            <a:alphaModFix/>
          </a:blip>
          <a:srcRect b="5430" l="0" r="0" t="5430"/>
          <a:stretch/>
        </p:blipFill>
        <p:spPr>
          <a:xfrm>
            <a:off x="7215996" y="2595524"/>
            <a:ext cx="1453131" cy="1453131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31" name="Google Shape;131;p19"/>
          <p:cNvPicPr preferRelativeResize="0"/>
          <p:nvPr/>
        </p:nvPicPr>
        <p:blipFill rotWithShape="1">
          <a:blip r:embed="rId6">
            <a:alphaModFix/>
          </a:blip>
          <a:srcRect b="4459" l="11700" r="14861" t="7108"/>
          <a:stretch/>
        </p:blipFill>
        <p:spPr>
          <a:xfrm>
            <a:off x="3957875" y="350874"/>
            <a:ext cx="2003100" cy="1998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2" name="Google Shape;132;p19"/>
          <p:cNvSpPr txBox="1"/>
          <p:nvPr/>
        </p:nvSpPr>
        <p:spPr>
          <a:xfrm>
            <a:off x="1321594" y="965311"/>
            <a:ext cx="250495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Moderator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Stacy Stemen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Senior Vice President, Strategic Relations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PASSCO</a:t>
            </a:r>
            <a:endParaRPr/>
          </a:p>
        </p:txBody>
      </p:sp>
      <p:pic>
        <p:nvPicPr>
          <p:cNvPr id="133" name="Google Shape;133;p19"/>
          <p:cNvPicPr preferRelativeResize="0"/>
          <p:nvPr/>
        </p:nvPicPr>
        <p:blipFill rotWithShape="1">
          <a:blip r:embed="rId7">
            <a:alphaModFix/>
          </a:blip>
          <a:srcRect b="-1021" l="27816" r="28431" t="-1"/>
          <a:stretch/>
        </p:blipFill>
        <p:spPr>
          <a:xfrm>
            <a:off x="3214257" y="2605906"/>
            <a:ext cx="1429435" cy="1450257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34" name="Google Shape;134;p19"/>
          <p:cNvPicPr preferRelativeResize="0"/>
          <p:nvPr>
            <p:ph idx="4" type="pic"/>
          </p:nvPr>
        </p:nvPicPr>
        <p:blipFill rotWithShape="1">
          <a:blip r:embed="rId8">
            <a:alphaModFix/>
          </a:blip>
          <a:srcRect b="0" l="27615" r="27615" t="0"/>
          <a:stretch/>
        </p:blipFill>
        <p:spPr>
          <a:xfrm>
            <a:off x="1404140" y="2605906"/>
            <a:ext cx="1432369" cy="1432369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35" name="Google Shape;135;p19"/>
          <p:cNvPicPr preferRelativeResize="0"/>
          <p:nvPr/>
        </p:nvPicPr>
        <p:blipFill rotWithShape="1">
          <a:blip r:embed="rId9">
            <a:alphaModFix/>
          </a:blip>
          <a:srcRect b="23725" l="33270" r="44102" t="52024"/>
          <a:stretch/>
        </p:blipFill>
        <p:spPr>
          <a:xfrm>
            <a:off x="7074750" y="-16200"/>
            <a:ext cx="2069251" cy="1247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0"/>
          <p:cNvSpPr txBox="1"/>
          <p:nvPr/>
        </p:nvSpPr>
        <p:spPr>
          <a:xfrm>
            <a:off x="375700" y="1138350"/>
            <a:ext cx="8236500" cy="28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100">
                <a:solidFill>
                  <a:srgbClr val="333333"/>
                </a:solidFill>
              </a:rPr>
              <a:t>The "Last Impression" Paradox: Turning Move-Out Friction into a Hospitality Superpower</a:t>
            </a:r>
            <a:endParaRPr sz="5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 txBox="1"/>
          <p:nvPr>
            <p:ph type="title"/>
          </p:nvPr>
        </p:nvSpPr>
        <p:spPr>
          <a:xfrm>
            <a:off x="311700" y="3687654"/>
            <a:ext cx="8520600" cy="45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i="1" lang="en" sz="2028">
                <a:latin typeface="Arial"/>
                <a:ea typeface="Arial"/>
                <a:cs typeface="Arial"/>
                <a:sym typeface="Arial"/>
              </a:rPr>
              <a:t>The last 5% of the resident journey drives 100% of the perception.</a:t>
            </a:r>
            <a:endParaRPr i="1" sz="2028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" name="Google Shape;14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2635" y="1725002"/>
            <a:ext cx="123000" cy="12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51960" y="1735849"/>
            <a:ext cx="123000" cy="12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90069" y="1722771"/>
            <a:ext cx="120629" cy="12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19006" y="1716800"/>
            <a:ext cx="123000" cy="12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1"/>
          <p:cNvSpPr txBox="1"/>
          <p:nvPr/>
        </p:nvSpPr>
        <p:spPr>
          <a:xfrm>
            <a:off x="6345" y="5"/>
            <a:ext cx="9144000" cy="40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>
                <a:solidFill>
                  <a:srgbClr val="333333"/>
                </a:solidFill>
              </a:rPr>
              <a:t>The "Last Impression" Paradox: Turning Move-Out Friction into a Hospitality Superpower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1" name="Google Shape;151;p21"/>
          <p:cNvSpPr txBox="1"/>
          <p:nvPr/>
        </p:nvSpPr>
        <p:spPr>
          <a:xfrm>
            <a:off x="554810" y="1255154"/>
            <a:ext cx="8115300" cy="4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132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20"/>
              <a:buFont typeface="Arial"/>
              <a:buChar char="●"/>
            </a:pPr>
            <a:r>
              <a:rPr lang="en" sz="2720">
                <a:solidFill>
                  <a:schemeClr val="dk1"/>
                </a:solidFill>
              </a:rPr>
              <a:t>Why does hospitality break down at move out?</a:t>
            </a:r>
            <a:endParaRPr sz="2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2" name="Google Shape;152;p21"/>
          <p:cNvSpPr txBox="1"/>
          <p:nvPr/>
        </p:nvSpPr>
        <p:spPr>
          <a:xfrm>
            <a:off x="554810" y="1754364"/>
            <a:ext cx="8115300" cy="4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497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20"/>
              <a:buFont typeface="Arial"/>
              <a:buChar char="●"/>
            </a:pPr>
            <a:r>
              <a:rPr lang="en" sz="2620">
                <a:solidFill>
                  <a:schemeClr val="dk1"/>
                </a:solidFill>
              </a:rPr>
              <a:t>Increasing new regulation risks</a:t>
            </a:r>
            <a:endParaRPr sz="2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3" name="Google Shape;153;p21"/>
          <p:cNvSpPr txBox="1"/>
          <p:nvPr/>
        </p:nvSpPr>
        <p:spPr>
          <a:xfrm>
            <a:off x="559049" y="2247777"/>
            <a:ext cx="8115300" cy="4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497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20"/>
              <a:buFont typeface="Arial"/>
              <a:buChar char="●"/>
            </a:pPr>
            <a:r>
              <a:rPr lang="en" sz="2620">
                <a:solidFill>
                  <a:schemeClr val="dk1"/>
                </a:solidFill>
              </a:rPr>
              <a:t>Non-refundable deposits pros &amp; cons</a:t>
            </a:r>
            <a:endParaRPr sz="2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4" name="Google Shape;154;p21"/>
          <p:cNvSpPr txBox="1"/>
          <p:nvPr/>
        </p:nvSpPr>
        <p:spPr>
          <a:xfrm>
            <a:off x="561168" y="2735418"/>
            <a:ext cx="8115300" cy="4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497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20"/>
              <a:buFont typeface="Arial"/>
              <a:buChar char="●"/>
            </a:pPr>
            <a:r>
              <a:rPr lang="en" sz="2620">
                <a:solidFill>
                  <a:schemeClr val="dk1"/>
                </a:solidFill>
              </a:rPr>
              <a:t>Driving a great move-out experience</a:t>
            </a:r>
            <a:endParaRPr sz="20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2"/>
          <p:cNvSpPr txBox="1"/>
          <p:nvPr/>
        </p:nvSpPr>
        <p:spPr>
          <a:xfrm>
            <a:off x="342396" y="1797372"/>
            <a:ext cx="5099700" cy="7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700">
                <a:solidFill>
                  <a:srgbClr val="333333"/>
                </a:solidFill>
              </a:rPr>
              <a:t>Proudly Sponsored By</a:t>
            </a:r>
            <a:endParaRPr sz="4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60" name="Google Shape;160;p22" title="QR_website (1).png"/>
          <p:cNvPicPr preferRelativeResize="0"/>
          <p:nvPr/>
        </p:nvPicPr>
        <p:blipFill rotWithShape="1">
          <a:blip r:embed="rId3">
            <a:alphaModFix/>
          </a:blip>
          <a:srcRect b="0" l="28442" r="28300" t="0"/>
          <a:stretch/>
        </p:blipFill>
        <p:spPr>
          <a:xfrm>
            <a:off x="5706075" y="1005676"/>
            <a:ext cx="2653327" cy="3450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2" title="DepositCloud_RGB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3576" y="2571749"/>
            <a:ext cx="5099827" cy="64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AIM 2026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AIM 2026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