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12192000"/>
  <p:embeddedFontLst>
    <p:embeddedFont>
      <p:font typeface="Inter"/>
      <p:regular r:id="rId28"/>
      <p:bold r:id="rId29"/>
      <p:italic r:id="rId30"/>
      <p:boldItalic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Inter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Inter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Inter-boldItalic.fntdata"/><Relationship Id="rId30" Type="http://schemas.openxmlformats.org/officeDocument/2006/relationships/font" Target="fonts/Inter-italic.fntdata"/><Relationship Id="rId11" Type="http://schemas.openxmlformats.org/officeDocument/2006/relationships/slide" Target="slides/slide7.xml"/><Relationship Id="rId33" Type="http://schemas.openxmlformats.org/officeDocument/2006/relationships/font" Target="fonts/OpenSans-bold.fntdata"/><Relationship Id="rId10" Type="http://schemas.openxmlformats.org/officeDocument/2006/relationships/slide" Target="slides/slide6.xml"/><Relationship Id="rId32" Type="http://schemas.openxmlformats.org/officeDocument/2006/relationships/font" Target="fonts/OpenSans-regular.fntdata"/><Relationship Id="rId13" Type="http://schemas.openxmlformats.org/officeDocument/2006/relationships/slide" Target="slides/slide9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8.xml"/><Relationship Id="rId34" Type="http://schemas.openxmlformats.org/officeDocument/2006/relationships/font" Target="fonts/OpenSans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I have to admit.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It feels wrong and icky.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I’m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embarrassed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 talking about principles that ignite rage bait. Use it to manipulate.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Today we’re going to offer a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different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 approach.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Entirely new concept that’s never had the language attributed to it until today but has been seen on social media for years.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We don’t have all the answers but we’ve done extensive research that we want to present you with here today.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goal today is to make you aware of safe bait, spot it and potentially use it at your properties to capture attention.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Studied it hard and led us to believe that with right intentions, creativity, and execution, this new type of bait isn’t icky. It’s tasteful and strategic.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Because here’s the thing: As executives and marketers in this room…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Tasked to think outside the box.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Skepticism. Stacey Feeney.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Now who am I?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Ashley: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My name is Ashley with Nurture Boss.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Not familiar with NB, we’re an AI property management company specifically for multifamily.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We provide true conversation AI that facilitates…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One of the reasons I love working at Nurture Boss is because of our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philosophy…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We are human-led first and AI powered second.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That’s fitting for today’s presentation because humans are at the center of this strategy. Your creativity, judgement and consistency are needed…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Now throughout my career, I’ve build a small business in being a TikTok content creator where I’ve tested…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I’m joined by another TikTok creator…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Im Gunnar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 Also Chronically online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 At FLATS, </a:t>
            </a: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I am a marketing team of one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 manage Brnd &amp; STRGY 4 EVRY single property in our portfolio.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-My Focus Old Social strategy of Vase on marble counter Is dead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-If ur not grabbing attention in 3 secs ur posting 4 bots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-Which is ok if thats ur strategy, but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-If your looking for a new strgy to breath life into your social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-Were here to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show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how to bring that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CREATOR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energy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to your posts to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INCREASE YOUR FOLLOWING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DRIVE LEADS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-While staying on Brand, Speaking of brand heres brand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expert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Stacy Feeny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Stacey Speaker Notes: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As someone who builds brands,I know how important…to define who you are as co/apts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Right now, matters more than ever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- MF brands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struggling to stand out in their markets = every property looks and sounds the same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Identical amenity packages (resort-style pool)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Same in-unit features (wood-look flooring)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Overused term: Luxury = “if everything…” (stacey quote)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Sea of sameness &gt; brand may be your only differentiation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I’m Stacey Feeney - Founder at ZC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Creative agency exclusive to multifamily + brand dev is our focus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You’re here for a reason.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We’re going to assume you know about the importance of organic and paid social media strategies and video content.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In addition, like I said earlier, this is not an AI session, this is a human session.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Quick plug: Jacob Carter and Grady Newman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0" name="Google Shape;5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-How to spot attention grabbing technies on social media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-Including Rage bait and safe bait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-The safe bate framework, and the scientif reons on how it can capture attention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-Brand Discernment checklist to help you decide if a posts works for your brand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-leadership enablement step to help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empower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teams and protect them form risks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We’re going to teach you how to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grab attention tastefully, intentionally and strategically and use our concept for the greater good of your properties.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You all have great intentions. You work for your PMC because you believe in the product you’re marketing and selling.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But the creativity and execution is the hard part. Luckily we got you. 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Did we do something odd?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We wanted to demonstrate the core concept of capturing your attention using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safe bait.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Before I discuss the pschology behind it, let’s align on terminology we’ll use throughout the presentation.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Gunnar:-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We need to align on vocabulary—shifting focus from 'impressions' and 'reach' to creator terms.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User Generated Content (UGC)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Content created by consumersvs brands, prioritizing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authentic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over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polished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Multifamily must move from 'perfect hero content' to raw, real-feeling videos.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Engagement/Friction Farming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Intentional posting of stimulating content.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Goal: Lure interaction to create algorithmic lifts.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Largest Engagement Farming Tactics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Click Bait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 Over-promising hooks leading to a hollow payoff. YOu wont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believe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whats next! (a 'bridge to nowhere'). Online renters are too savvy for this.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Rage Bait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 The 'evil twin' of clickbait.</a:t>
            </a:r>
            <a:endParaRPr sz="1100" strike="sng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Lets take a short dive into rage bait. to show you just how much the landscape has shifted,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We dont need to look in marketing journal or social media blog.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Rage Bait was the Oxford Word of the Year in 2025.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It is a global phenomenon, no longer niche.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Defined as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 Online content deliberately designed to elicit anger or outrage by being frustrating, provocative, or offensive, typically posted in order to increase traffic to or engagement with a particular web page or social media content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Purpose: increase traffic and engagement.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 Who knew pissing people off could sound so offical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- Three Common Rage Bait Tactics (Do not suggest using):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Unrealistic Lifestyles: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Performative perfection that sparks resentment and debates, leading to comments from annoyance.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Wasteful Content: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Purposely inefficient videos that trigger the audience's "need to correct" (digital hate-watching).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Deliberate Misinformation: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False claims used to ignite outrage, forcing division and comment engagement to correct the record.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Bottom Line: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These tactics drive massive views but ultimately cost customer trust and respect.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Multifamily Challenge: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As a solo marketing team, we cannot afford hollow clicks or a PR disaster.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Opportunity Zone: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We need a solution that harnesses the raw energy of UGC and the psychological engine of Friction Farming to capture attention without destroying the brand.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Our Hypothesis: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Is there a way to use these attention tactics while keeping customer respect and trust in the forefront?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0" name="Google Shape;14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Safe Bait™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is found in the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Opportunity Zone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It's a proprietary engagement framework between clickbait and ragebait.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Uses controlled, low-stakes tension and behavioral psychology.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Goal: Drive interaction while protecting brand trust.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Sparks engagement using curiosity, humor, and interest—avoiding real conflict.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It's the brand-safe sibling of the viral troll and is already being used by some brands.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Lets take these three examples show exactly how we use friction farming tactics without crossing the line into a brand crisis.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Coffee Shop Video: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Explain VIDEO “When your marketing MAnager has a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genius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idea and leaves a mess” Triggers a "Why is that happening?" response with a messy spiral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i="1" lang="en-US" sz="1100">
                <a:latin typeface="Arial"/>
                <a:ea typeface="Arial"/>
                <a:cs typeface="Arial"/>
                <a:sym typeface="Arial"/>
              </a:rPr>
              <a:t>Ashley Chime In with Q: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Wait isn’t that kinda rage bait because earlier you said wasteful content?</a:t>
            </a:r>
            <a:endParaRPr i="1" sz="11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clarifies if this was rage bait it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would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be 5 gal buck of lates also humanizing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because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it mentions and recognizes the “Mess”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Senior Care Home Jump-cut: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Uses a high-energy, humorous hook (a faked fall) to transition into a professional topic on fall prevention, earning attention through irony rather than mockery.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'Worst Opinion' Group Video: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Employs Friction Farming by leaving the "worst opinion" unidentified, forcing the audience to debate in the comments and drive algorithmic lift without brand damage.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Let’s talk about a key part of safe bait which uses behaviorial psychology.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Raise your hand if…(read)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If you raise your hand, there’s a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psychology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behind these types of videos that spark engagement and hold our attention. </a:t>
            </a:r>
            <a:endParaRPr/>
          </a:p>
        </p:txBody>
      </p:sp>
      <p:sp>
        <p:nvSpPr>
          <p:cNvPr id="191" name="Google Shape;19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dd116140ac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3dd116140ac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Ashley: 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first one being Prediction error.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To some extent, most of us carry certain expectations for people in certain scenarios.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When I put earrings on, I broke that expectation and it caught your attention and caused you to maybe wonder what is she doing.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This is prediction error.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So when people deviate from what we consider normal, attention spikes.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Let’s talk about a brand example.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Pringles ran a campaign with their pringles being shown in the shower.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This seems odd because it’s not a usual thing you’d see but to some people, it’s funny. This is known as Prediction Error.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Let’s talk about a multifamily-specific example: The Sally.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/>
              <a:t>This matters because you have to get the hook right in your videos to increase the </a:t>
            </a:r>
            <a:r>
              <a:rPr lang="en-US"/>
              <a:t>likelihood</a:t>
            </a:r>
            <a:r>
              <a:rPr lang="en-US"/>
              <a:t> someone engages with your content and becomes aware of your property. 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3dd116140ac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second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concept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is Cunningham’s Law.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I’ve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mispronounced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countless things on social media.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happens on social media every day to other creators and brands.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Every viewer has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 correction reflex. Whether they say outloud, internally or via a comment, everyone has it.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It’s known as Cunningham’s Law. People correct things on the internet. The principle states…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b="1" lang="en-US" sz="1100" u="sng">
                <a:latin typeface="Arial"/>
                <a:ea typeface="Arial"/>
                <a:cs typeface="Arial"/>
                <a:sym typeface="Arial"/>
              </a:rPr>
              <a:t>Gunnar - Bring in the example of the title - did anyone catch that? We were trying to trigger your correction reflex.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Another type of wrong behavior we’ve observed on social media is cutting food incorrectly. Think Kendal Jenner.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Example: Creator on screen. She capitlized on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people were calling out.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That’s she’s going to cut her finger. She’s cutting the wrap wrong.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Her posts consistently get thousands of views because as humans we’re curious to see how it ends.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Example: Ashley Stran / Burgundy </a:t>
            </a:r>
            <a:endParaRPr b="1"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Again this concept can help you create better hooks.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Now I’m not saying to go grab a knife and copy this creator.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What I am saying it to think creatively how to get people to correct you in a nice way. 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Lastly, there’s one more concept I want to talk about.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The brain is attracted to noise, sound and movement which triggers attention.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So not only did we do something your brains deemed bizarre at the beginning…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This is know as bottom up attention.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Our brain detects motion and triggers attention before the brain consciously evaluates the topic.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This is why a lot of GRWM videos work or ASMR videos or sirens. If I would have thrown my earrings…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Our brains are protecting us.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They’re also</a:t>
            </a:r>
            <a:r>
              <a:rPr lang="en-US"/>
              <a:t> filtering out whether we should stay or whether we go unconsciously.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And with Bottom Up Attention, we're triggering the part of the brain that notices motion automatically to make it pause and potentially stay during conscious thought.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Think about this when creating your hooks.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Stacey Speaker Notes: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Now that you know what Safe Bait is +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psychology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Real question: how do we actually do this in MF w/o blowing up brand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'yeah, this is a cute idea, but it won’t work for us.’ </a:t>
            </a:r>
            <a:endParaRPr i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Fair, that was me too at first - but stick with me, it can work…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1: KNOW YOUR AUDIENCE– get specific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Student housing residents - go to war in comments over dirty dishes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55+ community - strong feelings about pickleball court hours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Point = understand residents (persona building research)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Will know how to match SB content to audience (to resonate)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2: KNOW YOUR BRAND - brand not just your logo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Name, verbal, logo, visual - all working together to define who you are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Safe Bait = verbal lane (voice, vocab, personality)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All important to ensure SB stays on brand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3: KNOW YOUR REPUTATION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Your rep = version of brand living rent-free in other’s heads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Every Google Review, neighborhood FB comment, TikTok posted by a frustrated resident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All build a brand impression whether you like it or not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If last 5 reviews are complaints about maintenance and you post a cutesy hot take about maintenance requests…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Not being playful, being tone deaf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Brand is a combo of what you say and what people say back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Know what’s being said before you speak next (or audience already annoyed)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4: KNOW YOUR PLATFORM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Every platform has its own personality…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TikTok = chaos, IG = polish, LI = corporate hat on, FB = your mother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Exact post crushes on one and tanks on another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Great brands don’t just match audience, but also the room audience scrolls in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Before you post, ask: “does this tone fit the room I’m walking into?”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Nail these four brand insights, Safe Bait stops being scary and starts being fun. </a:t>
            </a:r>
            <a:endParaRPr i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Stacey Speaker Notes: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Do’s of Safe Bait = where staying on brand really matters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1st - understand audience’s content consumption habits…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what they're already watching, how often they're watching it, and what format they prefer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= set a brand-safe guideline for your posting frequency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Rule of Thumb: 1 Safe Bait to every 3-5 value-driven posts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2nd - consider your brand when you create SB content…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Point of SB is curiosity and healthy debate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Get there by building content thru lens of who YOU are as a brand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Example: imagine a brand new class A dev in heart of busy urban market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= refine architecture, rooftop amenities, chef-curated events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= brand’s whole identity built on sophistication (tone, visuals, language = elevated)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Chaotic, confrontational style of SB that works beautifully for some brands is going to clash in this instance.</a:t>
            </a:r>
            <a:endParaRPr i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Realize &gt; Safe Bait isn't a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tone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— it's a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tactic.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And every brand has its own version of playful.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Same Class A property could post something like: 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'Unpopular opinion — the rooftop pool is for reading, not TikTok content.'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Same curiosity hook, same debate. but in your brand’s personality and tone.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Al</a:t>
            </a: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so important to know what your audience is creating </a:t>
            </a:r>
            <a:r>
              <a:rPr i="1" lang="en-US" sz="1100" u="sng"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 consuming….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28-year-old is deep in matcha discourse, pop culture, and dating app chaos.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38-year-old is in home renovation content, career pivots, and trying to figure out what their 401k actually does.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Your Safe Bait should feel like it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belongs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in their feed.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Just like your brand as a whole, this content should aim to resonate with its audience.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Set your ratio = blend of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their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content diet +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brand voice. That's the formula.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Avoid cultural or political issues to prevent alienating the audience.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Do not joke about building quality or financial aspects like rent and fees, as these are pillars of trust. Calling your product a scam is a red flag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Never mock residents or cause real-world harm, as Safe Bait should never punch down.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This is the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importance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of knowing the "danger zone" of ugc marketing. This is what happens when you take the "professional troll" energy and apply it to high-stakes, human situations.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landlord filmed an actual eviction for TikTok, which was pure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Rage Bait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While the video went viral, it triggered a massive national PR disaster.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tactic resulted in a total collapse of brand trust.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d1ec278b6b_0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3d1ec278b6b_0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Gunnar:</a:t>
            </a:r>
            <a:endParaRPr b="1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Contrast: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Traditional "value-add" posts vs.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Safe Bait™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strategy.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Baseline: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Right side is a 2-year-old "perfect" post. Informational, clean, high-value captions—but only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529 views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0 shares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 It provided value but failed to capture attention.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"Bait" Elements: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Lookalike: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Sabrina Carpenter double for an immediate "scroll-stop."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Gamification: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 hidden orange bulldog in every shot to drive rewatches.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Faux Pas: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Open cabinets/fridge. Intentionally "wrong" visuals that trigger comments and shares.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Data Gap: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Left side is only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2 weeks old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7.5k views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49 shares.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In a crowded feed, "perfect" is invisible. Safe Bait™ wins the battle for attention by being contagious, not just informative.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Ashley: Talk about finding your competitive advantage. E.g. Having a friend that looks like Sabrina Carpenter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Last: And we referenced our brand discernment checklist, which we will be sharing next.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3d1ec278b6b_0_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Stacey Speaker Notes: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Here's where I get to be the useful kind of brand police.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We created = The Safe Bait Brand Discernment Checklist to help guide you in deploying a Safe Bait content strategy.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You will be able to download this checklist at the end of our session.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Before creating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any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Safe Bait content, answer the Qs on screen (checklist = more detail to get there)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1: Is Safe Bait actually a safe strategy for </a:t>
            </a:r>
            <a:r>
              <a:rPr i="1" lang="en-US" sz="1100" u="sng"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? 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This comes down to honest self-assessment.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How can you craft Safe Bait content to align with your brand personality?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Is your online reputation in a strong enough place to take a creative swing….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 or are there unresolved issues that could surface the second you invite people into your comments?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And do you have internal alignment across corporate, regional, and onsite teams on what's acceptable?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If any of those answers give you pause, that's your answer. At least for right now.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2: How often should you post it? 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Said earlier, frequency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 = know your audience + their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content appetite + know the platform =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ratio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Remember: Safe Bait only works when it's balanced with community-building, educational, and value-driven content.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It's the spice, not the whole meal.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 u="sng">
                <a:latin typeface="Arial"/>
                <a:ea typeface="Arial"/>
                <a:cs typeface="Arial"/>
                <a:sym typeface="Arial"/>
              </a:rPr>
              <a:t>3: What tone should your Safe Bait take? </a:t>
            </a:r>
            <a:endParaRPr sz="1100" u="sng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Start with your brand personality – what does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version of playful actually sounds like…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dry? Warm? Witty? Chaotic?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Then get clear on what's permanently off-limits for your brand specifically.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Before you hit post, play out the top five comments in your head….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If what you're imagining is healthy debate, you're good.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If what you're imagining is real complaints surfacing…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= that's not a Safe Bait problem, that's a reputation problem.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Ashley: 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 recognize as executives you want control over your brand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You have certain rules in place from a compliance standpoint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This is where the brand discernment checklist + our leadership enablement framework can help ease your worries. [Read slide]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Gunnar: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Define The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Guardrails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Benchmarks First: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We define success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before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we experiment. Setting benchmarks ensures every experimental campaign has a measurable target.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Link-in-Bio 2.0: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Leverage advanced link in bio tools that mirror your feed. This isn't just about links; it can be a tool to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improve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attribution, knowing exactly which post captured the viewer's attention.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The Guardrails: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Every team needs a compass. Use the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Brand Discernment Checklist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(downloadable at the end) to maintain consistency while pushing boundaries.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Encourage "Bad Ideas"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in your brainstorming sessions. The worse, the better.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Analyzing </a:t>
            </a:r>
            <a:r>
              <a:rPr i="1" lang="en-US" sz="1100">
                <a:latin typeface="Arial"/>
                <a:ea typeface="Arial"/>
                <a:cs typeface="Arial"/>
                <a:sym typeface="Arial"/>
              </a:rPr>
              <a:t>why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an idea is bad exposes hidden friction. Flip that logic to find your most brilliant, non-obvious breakthroughs.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Ashley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: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Big piece to the safe bait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puzzle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is consistent and commitment.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TALK ABOUT STEPS 2 &amp; 3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Ashley: Now as we’re coming to a close, let’s recap what we discussed here today. [Read slide]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Lastly, at the beginning of this presentation, I told you I felt embarrassed talking about this.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Because these principles are often used the wrong way. They’re used to manipulate and to divide.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But here’s what I’ve realized. The principles themselves aren’t the problem. The intention behind them is. People intentionally want to mislead their audience.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And in multifamily, you have a very different intention. You care about your properties and PMC.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You’re trying to help someone find their next home. 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You’re not intentionally trying to mislead people.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The hard part is you’re trying to stand out in a crowded market. Safe Bait allows you to do that if you use it responsibly, creatively, and intentionally.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So if you felt a little uncomfortable at the beginning of this session, that’s a good thing. You should.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But hopefully now, you also see the opportunity.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Gunnar: </a:t>
            </a:r>
            <a:r>
              <a:rPr lang="en-US"/>
              <a:t>Scan this QR code to Venmo us for our time….. JK this is our brand discernment checklist.</a:t>
            </a:r>
            <a:endParaRPr/>
          </a:p>
        </p:txBody>
      </p:sp>
      <p:sp>
        <p:nvSpPr>
          <p:cNvPr id="420" name="Google Shape;420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0.png"/><Relationship Id="rId4" Type="http://schemas.openxmlformats.org/officeDocument/2006/relationships/image" Target="../media/image3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png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5.png"/><Relationship Id="rId4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68.gif"/><Relationship Id="rId5" Type="http://schemas.openxmlformats.org/officeDocument/2006/relationships/image" Target="../media/image21.png"/><Relationship Id="rId6" Type="http://schemas.openxmlformats.org/officeDocument/2006/relationships/image" Target="../media/image36.gif"/><Relationship Id="rId7" Type="http://schemas.openxmlformats.org/officeDocument/2006/relationships/image" Target="../media/image43.png"/><Relationship Id="rId8" Type="http://schemas.openxmlformats.org/officeDocument/2006/relationships/image" Target="../media/image62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72.gif"/><Relationship Id="rId5" Type="http://schemas.openxmlformats.org/officeDocument/2006/relationships/image" Target="../media/image46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56.jpg"/><Relationship Id="rId5" Type="http://schemas.openxmlformats.org/officeDocument/2006/relationships/image" Target="../media/image27.jpg"/><Relationship Id="rId6" Type="http://schemas.openxmlformats.org/officeDocument/2006/relationships/image" Target="../media/image67.gif"/><Relationship Id="rId7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Relationship Id="rId4" Type="http://schemas.openxmlformats.org/officeDocument/2006/relationships/image" Target="../media/image57.gif"/><Relationship Id="rId5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73.gif"/><Relationship Id="rId5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7.png"/><Relationship Id="rId4" Type="http://schemas.openxmlformats.org/officeDocument/2006/relationships/image" Target="../media/image49.png"/><Relationship Id="rId5" Type="http://schemas.openxmlformats.org/officeDocument/2006/relationships/image" Target="../media/image4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4.gif"/><Relationship Id="rId4" Type="http://schemas.openxmlformats.org/officeDocument/2006/relationships/image" Target="../media/image71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9" Type="http://schemas.openxmlformats.org/officeDocument/2006/relationships/image" Target="../media/image64.png"/><Relationship Id="rId5" Type="http://schemas.openxmlformats.org/officeDocument/2006/relationships/image" Target="../media/image51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5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9.png"/><Relationship Id="rId4" Type="http://schemas.openxmlformats.org/officeDocument/2006/relationships/image" Target="../media/image63.png"/><Relationship Id="rId5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/>
        </p:nvSpPr>
        <p:spPr>
          <a:xfrm>
            <a:off x="5317188" y="495625"/>
            <a:ext cx="15573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lang="en-US" sz="4000">
                <a:latin typeface="Inter"/>
                <a:ea typeface="Inter"/>
                <a:cs typeface="Inter"/>
                <a:sym typeface="Inter"/>
              </a:rPr>
              <a:t>🧠</a:t>
            </a: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6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🎣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1248156" y="1628555"/>
            <a:ext cx="9697200" cy="21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827"/>
              </a:buClr>
              <a:buSzPts val="4800"/>
              <a:buFont typeface="Inter"/>
              <a:buNone/>
            </a:pPr>
            <a:r>
              <a:rPr b="1" i="0" lang="en-US" sz="43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3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*Your*</a:t>
            </a:r>
            <a:r>
              <a:rPr b="1" i="0" lang="en-US" sz="43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Losing Attention: </a:t>
            </a:r>
            <a:r>
              <a:rPr b="1" i="0" lang="en-US" sz="4300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How to Use 'Safe Bait™' Marketing on Social Media</a:t>
            </a:r>
            <a:r>
              <a:rPr b="1" i="0" lang="en-US" sz="43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to Get Attention </a:t>
            </a:r>
            <a:r>
              <a:rPr b="1" lang="en-US" sz="43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&amp;</a:t>
            </a:r>
            <a:r>
              <a:rPr b="1" i="0" lang="en-US" sz="43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Leases</a:t>
            </a:r>
            <a:r>
              <a:rPr b="1" i="0" lang="en-US" sz="48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 txBox="1"/>
          <p:nvPr/>
        </p:nvSpPr>
        <p:spPr>
          <a:xfrm>
            <a:off x="2235708" y="4348425"/>
            <a:ext cx="77202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2100"/>
              <a:buFont typeface="Inter"/>
              <a:buNone/>
            </a:pPr>
            <a:r>
              <a:rPr b="0" i="0" lang="en-US" sz="2100" u="none" cap="none" strike="noStrike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A science-backed playbook for multifamily teams to turn social attention into property tours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9525305" y="5715000"/>
            <a:ext cx="409651" cy="324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nter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5" name="Google Shape;25;p4"/>
          <p:cNvPicPr preferRelativeResize="0"/>
          <p:nvPr/>
        </p:nvPicPr>
        <p:blipFill rotWithShape="1">
          <a:blip r:embed="rId3">
            <a:alphaModFix/>
          </a:blip>
          <a:srcRect b="0" l="-8" r="-8" t="0"/>
          <a:stretch/>
        </p:blipFill>
        <p:spPr>
          <a:xfrm>
            <a:off x="947467" y="1692076"/>
            <a:ext cx="3191257" cy="363839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/>
          <p:nvPr/>
        </p:nvSpPr>
        <p:spPr>
          <a:xfrm>
            <a:off x="2052063" y="2072466"/>
            <a:ext cx="952800" cy="952800"/>
          </a:xfrm>
          <a:prstGeom prst="ellipse">
            <a:avLst/>
          </a:prstGeom>
          <a:solidFill>
            <a:srgbClr val="EEF2FF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" name="Google Shape;27;p4"/>
          <p:cNvPicPr preferRelativeResize="0"/>
          <p:nvPr/>
        </p:nvPicPr>
        <p:blipFill rotWithShape="1">
          <a:blip r:embed="rId4">
            <a:alphaModFix/>
          </a:blip>
          <a:srcRect b="0" l="-420" r="-420" t="0"/>
          <a:stretch/>
        </p:blipFill>
        <p:spPr>
          <a:xfrm>
            <a:off x="2304882" y="4054882"/>
            <a:ext cx="476402" cy="283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" name="Google Shape;28;p4"/>
          <p:cNvPicPr preferRelativeResize="0"/>
          <p:nvPr/>
        </p:nvPicPr>
        <p:blipFill rotWithShape="1">
          <a:blip r:embed="rId3">
            <a:alphaModFix/>
          </a:blip>
          <a:srcRect b="0" l="-8" r="-8" t="0"/>
          <a:stretch/>
        </p:blipFill>
        <p:spPr>
          <a:xfrm>
            <a:off x="4499912" y="1692076"/>
            <a:ext cx="3191257" cy="363839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5604507" y="2072466"/>
            <a:ext cx="952800" cy="952800"/>
          </a:xfrm>
          <a:prstGeom prst="ellipse">
            <a:avLst/>
          </a:prstGeom>
          <a:solidFill>
            <a:srgbClr val="F0FDF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" name="Google Shape;30;p4"/>
          <p:cNvPicPr preferRelativeResize="0"/>
          <p:nvPr/>
        </p:nvPicPr>
        <p:blipFill rotWithShape="1">
          <a:blip r:embed="rId4">
            <a:alphaModFix/>
          </a:blip>
          <a:srcRect b="0" l="-420" r="-420" t="0"/>
          <a:stretch/>
        </p:blipFill>
        <p:spPr>
          <a:xfrm>
            <a:off x="5857790" y="4119820"/>
            <a:ext cx="476402" cy="283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" name="Google Shape;31;p4"/>
          <p:cNvPicPr preferRelativeResize="0"/>
          <p:nvPr/>
        </p:nvPicPr>
        <p:blipFill rotWithShape="1">
          <a:blip r:embed="rId3">
            <a:alphaModFix/>
          </a:blip>
          <a:srcRect b="0" l="-8" r="-8" t="0"/>
          <a:stretch/>
        </p:blipFill>
        <p:spPr>
          <a:xfrm>
            <a:off x="8053270" y="1692076"/>
            <a:ext cx="3191257" cy="363839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>
            <a:off x="9157865" y="2072466"/>
            <a:ext cx="952800" cy="952800"/>
          </a:xfrm>
          <a:prstGeom prst="ellipse">
            <a:avLst/>
          </a:prstGeom>
          <a:solidFill>
            <a:srgbClr val="FFFBEB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" name="Google Shape;33;p4"/>
          <p:cNvPicPr preferRelativeResize="0"/>
          <p:nvPr/>
        </p:nvPicPr>
        <p:blipFill rotWithShape="1">
          <a:blip r:embed="rId4">
            <a:alphaModFix/>
          </a:blip>
          <a:srcRect b="0" l="-420" r="-420" t="0"/>
          <a:stretch/>
        </p:blipFill>
        <p:spPr>
          <a:xfrm>
            <a:off x="9410696" y="4148170"/>
            <a:ext cx="476402" cy="2834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952805" y="556720"/>
            <a:ext cx="104781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Who Are We?  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 txBox="1"/>
          <p:nvPr/>
        </p:nvSpPr>
        <p:spPr>
          <a:xfrm>
            <a:off x="1861868" y="2311125"/>
            <a:ext cx="13341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Inter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👩‍💼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 txBox="1"/>
          <p:nvPr/>
        </p:nvSpPr>
        <p:spPr>
          <a:xfrm>
            <a:off x="1042564" y="3215466"/>
            <a:ext cx="2982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Ashley McGovern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1042564" y="3596771"/>
            <a:ext cx="29820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F46E5"/>
              </a:buClr>
              <a:buSzPts val="1300"/>
              <a:buFont typeface="Inter"/>
              <a:buNone/>
            </a:pPr>
            <a:r>
              <a:rPr b="1" i="0" lang="en-US" u="none" cap="none" strike="noStrike">
                <a:solidFill>
                  <a:srgbClr val="4F46E5"/>
                </a:solidFill>
                <a:latin typeface="Inter"/>
                <a:ea typeface="Inter"/>
                <a:cs typeface="Inter"/>
                <a:sym typeface="Inter"/>
              </a:rPr>
              <a:t>Director of Marketing</a:t>
            </a:r>
            <a:endParaRPr b="1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 txBox="1"/>
          <p:nvPr/>
        </p:nvSpPr>
        <p:spPr>
          <a:xfrm>
            <a:off x="1042414" y="4645590"/>
            <a:ext cx="29820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rPr b="1" lang="en-US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Company: </a:t>
            </a:r>
            <a:r>
              <a:rPr b="1" i="0" lang="en-US" u="none" cap="none" strike="noStrike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Nurture Boss</a:t>
            </a:r>
            <a:endParaRPr b="1" i="0" u="none" cap="none" strike="noStrike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t/>
            </a:r>
            <a:endParaRPr b="1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rPr b="1" lang="en-US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Role: Content Creator &amp; Behaviorial Psychologist Enthusiast</a:t>
            </a:r>
            <a:endParaRPr b="1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" name="Google Shape;39;p4"/>
          <p:cNvSpPr txBox="1"/>
          <p:nvPr/>
        </p:nvSpPr>
        <p:spPr>
          <a:xfrm>
            <a:off x="5414312" y="2311125"/>
            <a:ext cx="13341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Inter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👨‍💼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 txBox="1"/>
          <p:nvPr/>
        </p:nvSpPr>
        <p:spPr>
          <a:xfrm>
            <a:off x="4595009" y="3215466"/>
            <a:ext cx="29820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600"/>
              <a:buFont typeface="Inter"/>
              <a:buNone/>
            </a:pPr>
            <a:r>
              <a:rPr b="1" i="0" lang="en-US" sz="16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Gunnar Blakeway-Walen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 txBox="1"/>
          <p:nvPr/>
        </p:nvSpPr>
        <p:spPr>
          <a:xfrm>
            <a:off x="4595009" y="3596771"/>
            <a:ext cx="29820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300"/>
              <a:buFont typeface="Inter"/>
              <a:buNone/>
            </a:pPr>
            <a:r>
              <a:rPr b="1" lang="en-US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Marketing Manager</a:t>
            </a:r>
            <a:endParaRPr b="1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4604984" y="4645603"/>
            <a:ext cx="29820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rPr b="1" lang="en-US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Company: </a:t>
            </a:r>
            <a:r>
              <a:rPr b="1" i="0" lang="en-US" u="none" cap="none" strike="noStrike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FLATS</a:t>
            </a:r>
            <a:endParaRPr b="1" i="0" u="none" cap="none" strike="noStrike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t/>
            </a:r>
            <a:endParaRPr b="1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rPr b="1" lang="en-US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Role: Operator, Social Media Brand Manager, Content Creator</a:t>
            </a:r>
            <a:endParaRPr b="1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8967670" y="2311125"/>
            <a:ext cx="13341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Inter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👩‍🎨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 txBox="1"/>
          <p:nvPr/>
        </p:nvSpPr>
        <p:spPr>
          <a:xfrm>
            <a:off x="8148368" y="3215466"/>
            <a:ext cx="2982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Stacey Feeney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 txBox="1"/>
          <p:nvPr/>
        </p:nvSpPr>
        <p:spPr>
          <a:xfrm>
            <a:off x="8166670" y="3553158"/>
            <a:ext cx="2943600" cy="4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7706"/>
              </a:buClr>
              <a:buSzPts val="1300"/>
              <a:buFont typeface="Inter"/>
              <a:buNone/>
            </a:pPr>
            <a:r>
              <a:rPr b="1" i="0" lang="en-US" u="none" cap="none" strike="noStrike">
                <a:solidFill>
                  <a:srgbClr val="D97706"/>
                </a:solidFill>
                <a:latin typeface="Inter"/>
                <a:ea typeface="Inter"/>
                <a:cs typeface="Inter"/>
                <a:sym typeface="Inter"/>
              </a:rPr>
              <a:t>Founder &amp; Chief</a:t>
            </a:r>
            <a:endParaRPr b="1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7706"/>
              </a:buClr>
              <a:buSzPts val="1300"/>
              <a:buFont typeface="Inter"/>
              <a:buNone/>
            </a:pPr>
            <a:r>
              <a:rPr b="1" i="0" lang="en-US" u="none" cap="none" strike="noStrike">
                <a:solidFill>
                  <a:srgbClr val="D97706"/>
                </a:solidFill>
                <a:latin typeface="Inter"/>
                <a:ea typeface="Inter"/>
                <a:cs typeface="Inter"/>
                <a:sym typeface="Inter"/>
              </a:rPr>
              <a:t>Creative Director</a:t>
            </a:r>
            <a:endParaRPr b="1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 txBox="1"/>
          <p:nvPr/>
        </p:nvSpPr>
        <p:spPr>
          <a:xfrm>
            <a:off x="8166668" y="4567653"/>
            <a:ext cx="29820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rPr b="1" lang="en-US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Company: </a:t>
            </a:r>
            <a:r>
              <a:rPr b="1" i="0" lang="en-US" u="none" cap="none" strike="noStrike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Zipcode Creative</a:t>
            </a:r>
            <a:endParaRPr b="1" i="0" u="none" cap="none" strike="noStrike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t/>
            </a:r>
            <a:endParaRPr b="1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rPr b="1" lang="en-US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Role: Brand Strategist </a:t>
            </a:r>
            <a:endParaRPr b="1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Inter"/>
              <a:buNone/>
            </a:pPr>
            <a:r>
              <a:rPr b="1" lang="en-US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&amp; Brand Police</a:t>
            </a:r>
            <a:endParaRPr b="1">
              <a:solidFill>
                <a:srgbClr val="6B728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/>
        </p:nvSpPr>
        <p:spPr>
          <a:xfrm>
            <a:off x="609600" y="5152080"/>
            <a:ext cx="838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Inter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3" name="Google Shape;53;p5"/>
          <p:cNvPicPr preferRelativeResize="0"/>
          <p:nvPr/>
        </p:nvPicPr>
        <p:blipFill rotWithShape="1">
          <a:blip r:embed="rId3">
            <a:alphaModFix/>
          </a:blip>
          <a:srcRect b="-20" l="0" r="0" t="-20"/>
          <a:stretch/>
        </p:blipFill>
        <p:spPr>
          <a:xfrm>
            <a:off x="990905" y="1723080"/>
            <a:ext cx="10325404" cy="10863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4" name="Google Shape;54;p5"/>
          <p:cNvPicPr preferRelativeResize="0"/>
          <p:nvPr/>
        </p:nvPicPr>
        <p:blipFill rotWithShape="1">
          <a:blip r:embed="rId3">
            <a:alphaModFix/>
          </a:blip>
          <a:srcRect b="-20" l="0" r="0" t="-20"/>
          <a:stretch/>
        </p:blipFill>
        <p:spPr>
          <a:xfrm>
            <a:off x="990905" y="3056275"/>
            <a:ext cx="10325404" cy="10863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5" name="Google Shape;55;p5"/>
          <p:cNvPicPr preferRelativeResize="0"/>
          <p:nvPr/>
        </p:nvPicPr>
        <p:blipFill rotWithShape="1">
          <a:blip r:embed="rId3">
            <a:alphaModFix/>
          </a:blip>
          <a:srcRect b="-20" l="0" r="0" t="-20"/>
          <a:stretch/>
        </p:blipFill>
        <p:spPr>
          <a:xfrm>
            <a:off x="990905" y="4389470"/>
            <a:ext cx="10325404" cy="108630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/>
          <p:nvPr/>
        </p:nvSpPr>
        <p:spPr>
          <a:xfrm>
            <a:off x="1371295" y="2170221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5"/>
          <p:cNvSpPr txBox="1"/>
          <p:nvPr/>
        </p:nvSpPr>
        <p:spPr>
          <a:xfrm>
            <a:off x="1752600" y="2055921"/>
            <a:ext cx="92583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Reminders that social media matters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1371295" y="3504331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 txBox="1"/>
          <p:nvPr/>
        </p:nvSpPr>
        <p:spPr>
          <a:xfrm>
            <a:off x="1752600" y="3390031"/>
            <a:ext cx="92583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The importance of video content </a:t>
            </a:r>
            <a:r>
              <a:rPr b="1" i="0" lang="en-US" sz="2100" u="none" cap="none" strike="noStrike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(we assume you're in)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1371295" y="4837526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5"/>
          <p:cNvSpPr txBox="1"/>
          <p:nvPr/>
        </p:nvSpPr>
        <p:spPr>
          <a:xfrm>
            <a:off x="1752600" y="4723226"/>
            <a:ext cx="98298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The importance of AI </a:t>
            </a:r>
            <a:r>
              <a:rPr b="1" i="0" lang="en-US" sz="2100" u="none" cap="none" strike="noStrike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(this strategy requires humans)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 txBox="1"/>
          <p:nvPr/>
        </p:nvSpPr>
        <p:spPr>
          <a:xfrm>
            <a:off x="952805" y="556720"/>
            <a:ext cx="104781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Wh</a:t>
            </a:r>
            <a:r>
              <a:rPr b="1" lang="en-US" sz="42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at We Aren’t Talking About Today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 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8" name="Google Shape;68;p6"/>
          <p:cNvPicPr preferRelativeResize="0"/>
          <p:nvPr/>
        </p:nvPicPr>
        <p:blipFill rotWithShape="1">
          <a:blip r:embed="rId3">
            <a:alphaModFix/>
          </a:blip>
          <a:srcRect b="0" l="-17" r="-17" t="0"/>
          <a:stretch/>
        </p:blipFill>
        <p:spPr>
          <a:xfrm>
            <a:off x="933305" y="1445479"/>
            <a:ext cx="10325404" cy="990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9" name="Google Shape;69;p6"/>
          <p:cNvPicPr preferRelativeResize="0"/>
          <p:nvPr/>
        </p:nvPicPr>
        <p:blipFill rotWithShape="1">
          <a:blip r:embed="rId3">
            <a:alphaModFix/>
          </a:blip>
          <a:srcRect b="0" l="-17" r="-17" t="0"/>
          <a:stretch/>
        </p:blipFill>
        <p:spPr>
          <a:xfrm>
            <a:off x="933305" y="2540930"/>
            <a:ext cx="10325404" cy="990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0" name="Google Shape;70;p6"/>
          <p:cNvPicPr preferRelativeResize="0"/>
          <p:nvPr/>
        </p:nvPicPr>
        <p:blipFill rotWithShape="1">
          <a:blip r:embed="rId3">
            <a:alphaModFix/>
          </a:blip>
          <a:srcRect b="0" l="-17" r="-17" t="0"/>
          <a:stretch/>
        </p:blipFill>
        <p:spPr>
          <a:xfrm>
            <a:off x="933305" y="3636382"/>
            <a:ext cx="10325404" cy="9902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1" name="Google Shape;71;p6"/>
          <p:cNvPicPr preferRelativeResize="0"/>
          <p:nvPr/>
        </p:nvPicPr>
        <p:blipFill rotWithShape="1">
          <a:blip r:embed="rId3">
            <a:alphaModFix/>
          </a:blip>
          <a:srcRect b="0" l="-17" r="-17" t="0"/>
          <a:stretch/>
        </p:blipFill>
        <p:spPr>
          <a:xfrm>
            <a:off x="933305" y="4731833"/>
            <a:ext cx="10325404" cy="99029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6"/>
          <p:cNvSpPr/>
          <p:nvPr/>
        </p:nvSpPr>
        <p:spPr>
          <a:xfrm>
            <a:off x="1313695" y="1845986"/>
            <a:ext cx="152700" cy="152700"/>
          </a:xfrm>
          <a:prstGeom prst="ellipse">
            <a:avLst/>
          </a:prstGeom>
          <a:solidFill>
            <a:srgbClr val="10B981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6"/>
          <p:cNvSpPr txBox="1"/>
          <p:nvPr/>
        </p:nvSpPr>
        <p:spPr>
          <a:xfrm>
            <a:off x="1695000" y="1568009"/>
            <a:ext cx="92445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How to </a:t>
            </a:r>
            <a:r>
              <a:rPr b="1" lang="en-US" sz="21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spot rage bait vs. Safe Bait™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1313695" y="2941438"/>
            <a:ext cx="152700" cy="152700"/>
          </a:xfrm>
          <a:prstGeom prst="ellipse">
            <a:avLst/>
          </a:prstGeom>
          <a:solidFill>
            <a:srgbClr val="10B981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"/>
          <p:cNvSpPr txBox="1"/>
          <p:nvPr/>
        </p:nvSpPr>
        <p:spPr>
          <a:xfrm>
            <a:off x="1695000" y="2830784"/>
            <a:ext cx="89943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The </a:t>
            </a:r>
            <a:r>
              <a:rPr b="1" lang="en-US" sz="21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Safe Bait™</a:t>
            </a: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 framework and </a:t>
            </a:r>
            <a:r>
              <a:rPr b="1" lang="en-US" sz="21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h</a:t>
            </a:r>
            <a:r>
              <a:rPr b="1" lang="en-US" sz="21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ow to capture attention with these tactics for multifamily </a:t>
            </a:r>
            <a:r>
              <a:rPr b="1" lang="en-US" sz="2100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(and why it works, scientifically)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1313695" y="4036889"/>
            <a:ext cx="152700" cy="152700"/>
          </a:xfrm>
          <a:prstGeom prst="ellipse">
            <a:avLst/>
          </a:prstGeom>
          <a:solidFill>
            <a:srgbClr val="10B981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6"/>
          <p:cNvSpPr txBox="1"/>
          <p:nvPr/>
        </p:nvSpPr>
        <p:spPr>
          <a:xfrm>
            <a:off x="1695000" y="3926246"/>
            <a:ext cx="53721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Brand discernment </a:t>
            </a:r>
            <a:r>
              <a:rPr b="1" i="0" lang="en-US" sz="2100" u="none" cap="none" strike="noStrike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(do's and don'ts)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1313695" y="5132340"/>
            <a:ext cx="152700" cy="152700"/>
          </a:xfrm>
          <a:prstGeom prst="ellipse">
            <a:avLst/>
          </a:prstGeom>
          <a:solidFill>
            <a:srgbClr val="10B981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6"/>
          <p:cNvSpPr txBox="1"/>
          <p:nvPr/>
        </p:nvSpPr>
        <p:spPr>
          <a:xfrm>
            <a:off x="1695000" y="5021709"/>
            <a:ext cx="86943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Leadership enablement: </a:t>
            </a:r>
            <a:r>
              <a:rPr b="1" lang="en-US" sz="2100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How to e</a:t>
            </a:r>
            <a:r>
              <a:rPr b="1" i="0" lang="en-US" sz="2100" u="none" cap="none" strike="noStrike">
                <a:solidFill>
                  <a:srgbClr val="6B7280"/>
                </a:solidFill>
                <a:latin typeface="Inter"/>
                <a:ea typeface="Inter"/>
                <a:cs typeface="Inter"/>
                <a:sym typeface="Inter"/>
              </a:rPr>
              <a:t>mpower and protect your teams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 txBox="1"/>
          <p:nvPr/>
        </p:nvSpPr>
        <p:spPr>
          <a:xfrm>
            <a:off x="952805" y="556720"/>
            <a:ext cx="104781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Wh</a:t>
            </a:r>
            <a:r>
              <a:rPr b="1" lang="en-US" sz="42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at We Will Be Talking About Today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 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/>
          <p:nvPr/>
        </p:nvSpPr>
        <p:spPr>
          <a:xfrm>
            <a:off x="8095798" y="444895"/>
            <a:ext cx="1429200" cy="1429200"/>
          </a:xfrm>
          <a:prstGeom prst="ellipse">
            <a:avLst/>
          </a:prstGeom>
          <a:solidFill>
            <a:srgbClr val="F0FDF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7"/>
          <p:cNvSpPr txBox="1"/>
          <p:nvPr/>
        </p:nvSpPr>
        <p:spPr>
          <a:xfrm>
            <a:off x="1714200" y="1587895"/>
            <a:ext cx="10287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Inter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🤔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7"/>
          <p:cNvSpPr txBox="1"/>
          <p:nvPr/>
        </p:nvSpPr>
        <p:spPr>
          <a:xfrm>
            <a:off x="10001707" y="3333902"/>
            <a:ext cx="1286561" cy="115305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Inter"/>
              <a:buNone/>
            </a:pPr>
            <a:r>
              <a:rPr b="0" i="0" lang="en-US" sz="75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💡</a:t>
            </a:r>
            <a:endParaRPr b="0" i="0" sz="7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7"/>
          <p:cNvSpPr txBox="1"/>
          <p:nvPr/>
        </p:nvSpPr>
        <p:spPr>
          <a:xfrm>
            <a:off x="2095505" y="4636505"/>
            <a:ext cx="9144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Inter"/>
              <a:buNone/>
            </a:pPr>
            <a:r>
              <a:rPr b="0" i="0" lang="en-US" sz="5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🔍</a:t>
            </a:r>
            <a:endParaRPr b="0" i="0" sz="5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0" name="Google Shape;90;p7"/>
          <p:cNvPicPr preferRelativeResize="0"/>
          <p:nvPr/>
        </p:nvPicPr>
        <p:blipFill rotWithShape="1">
          <a:blip r:embed="rId3">
            <a:alphaModFix/>
          </a:blip>
          <a:srcRect b="-5" l="0" r="0" t="-5"/>
          <a:stretch/>
        </p:blipFill>
        <p:spPr>
          <a:xfrm>
            <a:off x="1332895" y="540907"/>
            <a:ext cx="9562798" cy="51819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1" name="Google Shape;91;p7"/>
          <p:cNvPicPr preferRelativeResize="0"/>
          <p:nvPr/>
        </p:nvPicPr>
        <p:blipFill rotWithShape="1">
          <a:blip r:embed="rId4">
            <a:alphaModFix/>
          </a:blip>
          <a:srcRect b="-384" l="0" r="0" t="-384"/>
          <a:stretch/>
        </p:blipFill>
        <p:spPr>
          <a:xfrm>
            <a:off x="5619602" y="3021680"/>
            <a:ext cx="952805" cy="5760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/>
          <p:nvPr/>
        </p:nvSpPr>
        <p:spPr>
          <a:xfrm>
            <a:off x="2780402" y="4588050"/>
            <a:ext cx="6667800" cy="838500"/>
          </a:xfrm>
          <a:prstGeom prst="roundRect">
            <a:avLst>
              <a:gd fmla="val 109051" name="adj"/>
            </a:avLst>
          </a:prstGeom>
          <a:solidFill>
            <a:srgbClr val="FFFBEB"/>
          </a:solidFill>
          <a:ln cap="flat" cmpd="sng" w="38100">
            <a:solidFill>
              <a:srgbClr val="FCD3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7"/>
          <p:cNvSpPr txBox="1"/>
          <p:nvPr/>
        </p:nvSpPr>
        <p:spPr>
          <a:xfrm>
            <a:off x="-95398" y="1016395"/>
            <a:ext cx="12382800" cy="8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Inter"/>
              <a:buNone/>
            </a:pPr>
            <a:r>
              <a:rPr b="0" i="0" lang="en-US" sz="6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⏸</a:t>
            </a:r>
            <a:endParaRPr b="0" i="0" sz="6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 txBox="1"/>
          <p:nvPr/>
        </p:nvSpPr>
        <p:spPr>
          <a:xfrm>
            <a:off x="-95398" y="2064298"/>
            <a:ext cx="123828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827"/>
              </a:buClr>
              <a:buSzPts val="4800"/>
              <a:buFont typeface="Inter"/>
              <a:buNone/>
            </a:pPr>
            <a:r>
              <a:rPr b="1" i="0" lang="en-US" sz="48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Pause: Did You Notice?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 txBox="1"/>
          <p:nvPr/>
        </p:nvSpPr>
        <p:spPr>
          <a:xfrm>
            <a:off x="2221692" y="3302395"/>
            <a:ext cx="7748700" cy="9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700"/>
              <a:buFont typeface="Inter"/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Did we do something odd at the beginning of 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700"/>
              <a:buFont typeface="Inter"/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presentation?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 txBox="1"/>
          <p:nvPr/>
        </p:nvSpPr>
        <p:spPr>
          <a:xfrm>
            <a:off x="2437502" y="4835852"/>
            <a:ext cx="7353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rPr>
              <a:t>Call it out! That mild surprise is by design.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02" name="Google Shape;102;p8"/>
          <p:cNvPicPr preferRelativeResize="0"/>
          <p:nvPr/>
        </p:nvPicPr>
        <p:blipFill rotWithShape="1">
          <a:blip r:embed="rId3">
            <a:alphaModFix/>
          </a:blip>
          <a:srcRect b="-3" l="0" r="0" t="-3"/>
          <a:stretch/>
        </p:blipFill>
        <p:spPr>
          <a:xfrm>
            <a:off x="772250" y="3898275"/>
            <a:ext cx="3372300" cy="1704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3" name="Google Shape;103;p8"/>
          <p:cNvPicPr preferRelativeResize="0"/>
          <p:nvPr/>
        </p:nvPicPr>
        <p:blipFill rotWithShape="1">
          <a:blip r:embed="rId4">
            <a:alphaModFix/>
          </a:blip>
          <a:srcRect b="-3" l="0" r="0" t="-3"/>
          <a:stretch/>
        </p:blipFill>
        <p:spPr>
          <a:xfrm>
            <a:off x="7241975" y="4013350"/>
            <a:ext cx="3372300" cy="1704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4" name="Google Shape;104;p8"/>
          <p:cNvPicPr preferRelativeResize="0"/>
          <p:nvPr/>
        </p:nvPicPr>
        <p:blipFill rotWithShape="1">
          <a:blip r:embed="rId5">
            <a:alphaModFix/>
          </a:blip>
          <a:srcRect b="-3" l="0" r="0" t="-3"/>
          <a:stretch/>
        </p:blipFill>
        <p:spPr>
          <a:xfrm>
            <a:off x="2613450" y="1343474"/>
            <a:ext cx="3372300" cy="1704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5" name="Google Shape;105;p8"/>
          <p:cNvPicPr preferRelativeResize="0"/>
          <p:nvPr/>
        </p:nvPicPr>
        <p:blipFill rotWithShape="1">
          <a:blip r:embed="rId6">
            <a:alphaModFix/>
          </a:blip>
          <a:srcRect b="-3" l="0" r="0" t="-3"/>
          <a:stretch/>
        </p:blipFill>
        <p:spPr>
          <a:xfrm>
            <a:off x="6281100" y="1343474"/>
            <a:ext cx="3372300" cy="16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8"/>
          <p:cNvSpPr txBox="1"/>
          <p:nvPr/>
        </p:nvSpPr>
        <p:spPr>
          <a:xfrm>
            <a:off x="1420555" y="4165280"/>
            <a:ext cx="2555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6534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166534"/>
                </a:solidFill>
                <a:latin typeface="Inter"/>
                <a:ea typeface="Inter"/>
                <a:cs typeface="Inter"/>
                <a:sym typeface="Inter"/>
              </a:rPr>
              <a:t>Click </a:t>
            </a:r>
            <a:r>
              <a:rPr b="1" i="0" lang="en-US" sz="1800" u="none" cap="none" strike="noStrike">
                <a:solidFill>
                  <a:srgbClr val="166534"/>
                </a:solidFill>
                <a:latin typeface="Inter"/>
                <a:ea typeface="Inter"/>
                <a:cs typeface="Inter"/>
                <a:sym typeface="Inter"/>
              </a:rPr>
              <a:t>Bait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8"/>
          <p:cNvSpPr txBox="1"/>
          <p:nvPr/>
        </p:nvSpPr>
        <p:spPr>
          <a:xfrm>
            <a:off x="981795" y="4537695"/>
            <a:ext cx="2953500" cy="82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Inter"/>
              <a:buNone/>
            </a:pPr>
            <a:r>
              <a:rPr lang="en-US" sz="13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Overpromising or misleading hooks that leave viewers annoyed and disappointed after clicking. 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8"/>
          <p:cNvSpPr txBox="1"/>
          <p:nvPr/>
        </p:nvSpPr>
        <p:spPr>
          <a:xfrm>
            <a:off x="7470579" y="4241950"/>
            <a:ext cx="4572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🤬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8"/>
          <p:cNvSpPr txBox="1"/>
          <p:nvPr/>
        </p:nvSpPr>
        <p:spPr>
          <a:xfrm>
            <a:off x="7889374" y="4280355"/>
            <a:ext cx="2555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Rage Bait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8"/>
          <p:cNvSpPr txBox="1"/>
          <p:nvPr/>
        </p:nvSpPr>
        <p:spPr>
          <a:xfrm>
            <a:off x="7451529" y="4652770"/>
            <a:ext cx="2953500" cy="82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Inter"/>
              <a:buNone/>
            </a:pPr>
            <a:r>
              <a:rPr b="0" i="0" lang="en-US" sz="13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Intentionally provocative content designed to trigger outrage, anger, and algorithmic pile-ons.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8"/>
          <p:cNvSpPr txBox="1"/>
          <p:nvPr/>
        </p:nvSpPr>
        <p:spPr>
          <a:xfrm>
            <a:off x="1014098" y="4155225"/>
            <a:ext cx="3813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🪤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8"/>
          <p:cNvSpPr txBox="1"/>
          <p:nvPr/>
        </p:nvSpPr>
        <p:spPr>
          <a:xfrm>
            <a:off x="2842045" y="1572070"/>
            <a:ext cx="4572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📱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8"/>
          <p:cNvSpPr txBox="1"/>
          <p:nvPr/>
        </p:nvSpPr>
        <p:spPr>
          <a:xfrm>
            <a:off x="3261755" y="1610475"/>
            <a:ext cx="2555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40AF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1E40AF"/>
                </a:solidFill>
                <a:latin typeface="Inter"/>
                <a:ea typeface="Inter"/>
                <a:cs typeface="Inter"/>
                <a:sym typeface="Inter"/>
              </a:rPr>
              <a:t>UGC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8"/>
          <p:cNvSpPr txBox="1"/>
          <p:nvPr/>
        </p:nvSpPr>
        <p:spPr>
          <a:xfrm>
            <a:off x="2822845" y="1905368"/>
            <a:ext cx="2953500" cy="11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Inter"/>
              <a:buNone/>
            </a:pPr>
            <a:r>
              <a:rPr b="0" i="0" lang="en-US" sz="13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User-generated content authentically created by residents or local creators, not the corporate brand.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8"/>
          <p:cNvSpPr txBox="1"/>
          <p:nvPr/>
        </p:nvSpPr>
        <p:spPr>
          <a:xfrm>
            <a:off x="6509704" y="1572070"/>
            <a:ext cx="4572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⚔️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8"/>
          <p:cNvSpPr txBox="1"/>
          <p:nvPr/>
        </p:nvSpPr>
        <p:spPr>
          <a:xfrm>
            <a:off x="6928499" y="1610475"/>
            <a:ext cx="2555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21A8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6B21A8"/>
                </a:solidFill>
                <a:latin typeface="Inter"/>
                <a:ea typeface="Inter"/>
                <a:cs typeface="Inter"/>
                <a:sym typeface="Inter"/>
              </a:rPr>
              <a:t>Engagement/Friction </a:t>
            </a:r>
            <a:r>
              <a:rPr b="1" i="0" lang="en-US" sz="1800" u="none" cap="none" strike="noStrike">
                <a:solidFill>
                  <a:srgbClr val="6B21A8"/>
                </a:solidFill>
                <a:latin typeface="Inter"/>
                <a:ea typeface="Inter"/>
                <a:cs typeface="Inter"/>
                <a:sym typeface="Inter"/>
              </a:rPr>
              <a:t> Farming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8"/>
          <p:cNvSpPr txBox="1"/>
          <p:nvPr/>
        </p:nvSpPr>
        <p:spPr>
          <a:xfrm>
            <a:off x="6528442" y="1905368"/>
            <a:ext cx="2953500" cy="11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Inter"/>
              <a:buNone/>
            </a:pPr>
            <a:r>
              <a:rPr lang="en-US" sz="13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Engineering engaging content Artificially</a:t>
            </a:r>
            <a:r>
              <a:rPr b="0" i="0" lang="en-US" sz="13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 stimulate comments and algorithmic lift.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8" name="Google Shape;118;p8"/>
          <p:cNvCxnSpPr/>
          <p:nvPr/>
        </p:nvCxnSpPr>
        <p:spPr>
          <a:xfrm>
            <a:off x="1422275" y="3619813"/>
            <a:ext cx="9192000" cy="13200"/>
          </a:xfrm>
          <a:prstGeom prst="straightConnector1">
            <a:avLst/>
          </a:prstGeom>
          <a:noFill/>
          <a:ln cap="flat" cmpd="sng" w="1143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19" name="Google Shape;119;p8"/>
          <p:cNvSpPr txBox="1"/>
          <p:nvPr/>
        </p:nvSpPr>
        <p:spPr>
          <a:xfrm>
            <a:off x="3040800" y="3262700"/>
            <a:ext cx="5546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21A8"/>
              </a:buClr>
              <a:buSzPts val="1800"/>
              <a:buFont typeface="Inter"/>
              <a:buNone/>
            </a:pPr>
            <a:r>
              <a:rPr b="1" lang="en-US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Levels of E</a:t>
            </a:r>
            <a:r>
              <a:rPr b="1" lang="en-US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ngagement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" name="Google Shape;120;p8"/>
          <p:cNvCxnSpPr/>
          <p:nvPr/>
        </p:nvCxnSpPr>
        <p:spPr>
          <a:xfrm flipH="1" rot="10800000">
            <a:off x="5692063" y="5210921"/>
            <a:ext cx="2400" cy="1243500"/>
          </a:xfrm>
          <a:prstGeom prst="straightConnector1">
            <a:avLst/>
          </a:prstGeom>
          <a:noFill/>
          <a:ln cap="flat" cmpd="sng" w="1143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descr="preencoded.png" id="121" name="Google Shape;121;p8"/>
          <p:cNvPicPr preferRelativeResize="0"/>
          <p:nvPr/>
        </p:nvPicPr>
        <p:blipFill rotWithShape="1">
          <a:blip r:embed="rId7">
            <a:alphaModFix/>
          </a:blip>
          <a:srcRect b="-10" l="0" r="0" t="0"/>
          <a:stretch/>
        </p:blipFill>
        <p:spPr>
          <a:xfrm>
            <a:off x="4859500" y="4204525"/>
            <a:ext cx="1640802" cy="82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8"/>
          <p:cNvSpPr txBox="1"/>
          <p:nvPr/>
        </p:nvSpPr>
        <p:spPr>
          <a:xfrm>
            <a:off x="4886313" y="4480675"/>
            <a:ext cx="164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lang="en-US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The Opportunity</a:t>
            </a:r>
            <a:endParaRPr b="1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lang="en-US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Zon</a:t>
            </a:r>
            <a:r>
              <a:rPr b="1" lang="en-US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endParaRPr b="1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3" name="Google Shape;123;p8"/>
          <p:cNvSpPr txBox="1"/>
          <p:nvPr/>
        </p:nvSpPr>
        <p:spPr>
          <a:xfrm>
            <a:off x="952805" y="556720"/>
            <a:ext cx="104781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Vocabulary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 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/>
          <p:nvPr/>
        </p:nvSpPr>
        <p:spPr>
          <a:xfrm>
            <a:off x="4190400" y="1752875"/>
            <a:ext cx="3810300" cy="536400"/>
          </a:xfrm>
          <a:prstGeom prst="roundRect">
            <a:avLst>
              <a:gd fmla="val 218341" name="adj"/>
            </a:avLst>
          </a:prstGeom>
          <a:solidFill>
            <a:srgbClr val="F1F5F9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0" name="Google Shape;130;p9"/>
          <p:cNvPicPr preferRelativeResize="0"/>
          <p:nvPr/>
        </p:nvPicPr>
        <p:blipFill rotWithShape="1">
          <a:blip r:embed="rId3">
            <a:alphaModFix/>
          </a:blip>
          <a:srcRect b="-420" l="0" r="0" t="-420"/>
          <a:stretch/>
        </p:blipFill>
        <p:spPr>
          <a:xfrm>
            <a:off x="5714700" y="3706170"/>
            <a:ext cx="761695" cy="5760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9"/>
          <p:cNvSpPr txBox="1"/>
          <p:nvPr/>
        </p:nvSpPr>
        <p:spPr>
          <a:xfrm>
            <a:off x="-57907" y="1915775"/>
            <a:ext cx="12306900" cy="19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200"/>
              <a:buFont typeface="Inter"/>
              <a:buNone/>
            </a:pPr>
            <a:r>
              <a:rPr b="1" lang="en-US" sz="19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2025 </a:t>
            </a:r>
            <a:r>
              <a:rPr b="1" i="0" lang="en-US" sz="19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Oxford Word of the Year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9"/>
          <p:cNvSpPr txBox="1"/>
          <p:nvPr/>
        </p:nvSpPr>
        <p:spPr>
          <a:xfrm>
            <a:off x="-95398" y="2372975"/>
            <a:ext cx="123828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827"/>
              </a:buClr>
              <a:buSzPts val="7800"/>
              <a:buFont typeface="Inter"/>
              <a:buNone/>
            </a:pPr>
            <a:r>
              <a:rPr b="1" i="0" lang="en-US" sz="78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Rage Bait</a:t>
            </a:r>
            <a:endParaRPr b="0" i="0" sz="7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9"/>
          <p:cNvSpPr txBox="1"/>
          <p:nvPr/>
        </p:nvSpPr>
        <p:spPr>
          <a:xfrm>
            <a:off x="1752605" y="4182573"/>
            <a:ext cx="8686800" cy="9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827"/>
              </a:buClr>
              <a:buSzPts val="2400"/>
              <a:buFont typeface="Inter"/>
              <a:buNone/>
            </a:pPr>
            <a:r>
              <a:rPr b="1" i="0" lang="en-US" sz="18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Rage bait:</a:t>
            </a:r>
            <a:r>
              <a:rPr b="0" i="0" lang="en-US" sz="1800" u="none" cap="none" strike="noStrike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b="0" i="0" lang="en-US" sz="1800" u="none" cap="none" strike="noStrike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nline content deliberately designed to elicit anger or outrage by being frustrating, provocative, or offensive, typically posted in order to increase traffic to or engagement with a particular web page or social media content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9"/>
          <p:cNvSpPr txBox="1"/>
          <p:nvPr/>
        </p:nvSpPr>
        <p:spPr>
          <a:xfrm>
            <a:off x="5818945" y="953675"/>
            <a:ext cx="5532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Inter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🔥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9"/>
          <p:cNvSpPr txBox="1"/>
          <p:nvPr/>
        </p:nvSpPr>
        <p:spPr>
          <a:xfrm>
            <a:off x="10001707" y="2667305"/>
            <a:ext cx="457200" cy="37216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9"/>
          <p:cNvSpPr txBox="1"/>
          <p:nvPr/>
        </p:nvSpPr>
        <p:spPr>
          <a:xfrm>
            <a:off x="2853751" y="6280857"/>
            <a:ext cx="5389500" cy="5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00" u="none" cap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 Source: </a:t>
            </a:r>
            <a:r>
              <a:rPr i="1" lang="en-US" sz="130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Oxford dictionary</a:t>
            </a:r>
            <a:endParaRPr b="0" i="1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2" name="Google Shape;142;p10"/>
          <p:cNvPicPr preferRelativeResize="0"/>
          <p:nvPr/>
        </p:nvPicPr>
        <p:blipFill rotWithShape="1">
          <a:blip r:embed="rId3">
            <a:alphaModFix/>
          </a:blip>
          <a:srcRect b="-5" l="0" r="0" t="-5"/>
          <a:stretch/>
        </p:blipFill>
        <p:spPr>
          <a:xfrm>
            <a:off x="761700" y="1714500"/>
            <a:ext cx="3276301" cy="25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0"/>
          <p:cNvSpPr/>
          <p:nvPr/>
        </p:nvSpPr>
        <p:spPr>
          <a:xfrm>
            <a:off x="1047902" y="2000707"/>
            <a:ext cx="609905" cy="609905"/>
          </a:xfrm>
          <a:prstGeom prst="ellipse">
            <a:avLst/>
          </a:prstGeom>
          <a:solidFill>
            <a:srgbClr val="FEF2F2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4" name="Google Shape;144;p10"/>
          <p:cNvPicPr preferRelativeResize="0"/>
          <p:nvPr/>
        </p:nvPicPr>
        <p:blipFill rotWithShape="1">
          <a:blip r:embed="rId3">
            <a:alphaModFix/>
          </a:blip>
          <a:srcRect b="-5" l="0" r="0" t="-5"/>
          <a:stretch/>
        </p:blipFill>
        <p:spPr>
          <a:xfrm>
            <a:off x="4476900" y="1714500"/>
            <a:ext cx="3276301" cy="25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0"/>
          <p:cNvSpPr/>
          <p:nvPr/>
        </p:nvSpPr>
        <p:spPr>
          <a:xfrm>
            <a:off x="4762195" y="2000707"/>
            <a:ext cx="609900" cy="609900"/>
          </a:xfrm>
          <a:prstGeom prst="ellipse">
            <a:avLst/>
          </a:prstGeom>
          <a:solidFill>
            <a:srgbClr val="FEF2F2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46" name="Google Shape;146;p10"/>
          <p:cNvPicPr preferRelativeResize="0"/>
          <p:nvPr/>
        </p:nvPicPr>
        <p:blipFill rotWithShape="1">
          <a:blip r:embed="rId3">
            <a:alphaModFix/>
          </a:blip>
          <a:srcRect b="-5" l="0" r="0" t="-5"/>
          <a:stretch/>
        </p:blipFill>
        <p:spPr>
          <a:xfrm>
            <a:off x="8191200" y="1714500"/>
            <a:ext cx="3276301" cy="25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0"/>
          <p:cNvSpPr/>
          <p:nvPr/>
        </p:nvSpPr>
        <p:spPr>
          <a:xfrm>
            <a:off x="8477402" y="2000707"/>
            <a:ext cx="609905" cy="609905"/>
          </a:xfrm>
          <a:prstGeom prst="ellipse">
            <a:avLst/>
          </a:prstGeom>
          <a:solidFill>
            <a:srgbClr val="FEF2F2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"/>
          <p:cNvSpPr/>
          <p:nvPr/>
        </p:nvSpPr>
        <p:spPr>
          <a:xfrm>
            <a:off x="2286000" y="4781395"/>
            <a:ext cx="7658100" cy="800100"/>
          </a:xfrm>
          <a:prstGeom prst="roundRect">
            <a:avLst>
              <a:gd fmla="val 32653" name="adj"/>
            </a:avLst>
          </a:prstGeom>
          <a:solidFill>
            <a:srgbClr val="FEF2F2"/>
          </a:solidFill>
          <a:ln cap="flat" cmpd="sng" w="25400">
            <a:solidFill>
              <a:srgbClr val="FCA5A5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16200000" dist="38100">
              <a:srgbClr val="000000">
                <a:alpha val="19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1013100" y="2686474"/>
            <a:ext cx="27744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Unrealistic Lifestyle Content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1009502" y="3248338"/>
            <a:ext cx="2743200" cy="8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300"/>
              <a:buFont typeface="Inter"/>
              <a:buNone/>
            </a:pPr>
            <a:r>
              <a:rPr lang="en-US" sz="13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Displaying impossibly perfect, antiquated, or privileged lifestyles designed to spark resentment or debate about authenticity.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0"/>
          <p:cNvSpPr txBox="1"/>
          <p:nvPr/>
        </p:nvSpPr>
        <p:spPr>
          <a:xfrm>
            <a:off x="4727397" y="2686474"/>
            <a:ext cx="27999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Wasteful Content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0"/>
          <p:cNvSpPr txBox="1"/>
          <p:nvPr/>
        </p:nvSpPr>
        <p:spPr>
          <a:xfrm>
            <a:off x="4743000" y="3248338"/>
            <a:ext cx="2743200" cy="8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300"/>
              <a:buFont typeface="Inter"/>
              <a:buNone/>
            </a:pPr>
            <a:r>
              <a:rPr lang="en-US" sz="13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Purposely inefficient, chaotic, or wasteful cooking and DIY videos intended to frustrate viewers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8442607" y="2686474"/>
            <a:ext cx="27744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Deliberate Misinformation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8477402" y="3248338"/>
            <a:ext cx="2743200" cy="8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300"/>
              <a:buFont typeface="Inter"/>
              <a:buNone/>
            </a:pPr>
            <a:r>
              <a:rPr lang="en-US" sz="1300">
                <a:solidFill>
                  <a:srgbClr val="4B5563"/>
                </a:solidFill>
                <a:latin typeface="Inter"/>
                <a:ea typeface="Inter"/>
                <a:cs typeface="Inter"/>
                <a:sym typeface="Inter"/>
              </a:rPr>
              <a:t>Presenting false information, creating strawmen, particularly regarding politics or social issues.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0"/>
          <p:cNvSpPr txBox="1"/>
          <p:nvPr/>
        </p:nvSpPr>
        <p:spPr>
          <a:xfrm>
            <a:off x="2819095" y="4991707"/>
            <a:ext cx="4572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⚠️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0"/>
          <p:cNvSpPr txBox="1"/>
          <p:nvPr/>
        </p:nvSpPr>
        <p:spPr>
          <a:xfrm>
            <a:off x="3238500" y="5042923"/>
            <a:ext cx="6877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These drive views at the cost of trust and brand </a:t>
            </a: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integrity</a:t>
            </a:r>
            <a:r>
              <a:rPr b="1" i="0" lang="en-US" sz="1800" u="none" cap="none" strike="noStrike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0"/>
          <p:cNvSpPr txBox="1"/>
          <p:nvPr/>
        </p:nvSpPr>
        <p:spPr>
          <a:xfrm>
            <a:off x="952805" y="556720"/>
            <a:ext cx="104781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Rage Bait Examples | Do Not Do!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 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3" name="Google Shape;163;p11"/>
          <p:cNvPicPr preferRelativeResize="0"/>
          <p:nvPr/>
        </p:nvPicPr>
        <p:blipFill rotWithShape="1">
          <a:blip r:embed="rId3">
            <a:alphaModFix/>
          </a:blip>
          <a:srcRect b="0" l="-10" r="-10" t="0"/>
          <a:stretch/>
        </p:blipFill>
        <p:spPr>
          <a:xfrm>
            <a:off x="1695450" y="3871560"/>
            <a:ext cx="8801100" cy="15617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4" name="Google Shape;164;p11"/>
          <p:cNvPicPr preferRelativeResize="0"/>
          <p:nvPr/>
        </p:nvPicPr>
        <p:blipFill rotWithShape="1">
          <a:blip r:embed="rId4">
            <a:alphaModFix/>
          </a:blip>
          <a:srcRect b="0" l="-47" r="-47" t="0"/>
          <a:stretch/>
        </p:blipFill>
        <p:spPr>
          <a:xfrm>
            <a:off x="1695450" y="3888441"/>
            <a:ext cx="133502" cy="152430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 txBox="1"/>
          <p:nvPr/>
        </p:nvSpPr>
        <p:spPr>
          <a:xfrm>
            <a:off x="1111200" y="1374087"/>
            <a:ext cx="10161300" cy="22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3100"/>
              <a:buFont typeface="Inter"/>
              <a:buNone/>
            </a:pP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Safe Bait™ is a proprietary engagement framework (sitting </a:t>
            </a: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in between</a:t>
            </a: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click bait and rage bait) </a:t>
            </a:r>
            <a:r>
              <a:rPr b="1" lang="en-US" sz="28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using controlled, low-stakes tension and behavioral psychology</a:t>
            </a: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to </a:t>
            </a: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drive interaction</a:t>
            </a: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while protecting brand trust.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1"/>
          <p:cNvSpPr txBox="1"/>
          <p:nvPr/>
        </p:nvSpPr>
        <p:spPr>
          <a:xfrm>
            <a:off x="2076755" y="3585350"/>
            <a:ext cx="838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CD34D"/>
              </a:buClr>
              <a:buSzPts val="9000"/>
              <a:buFont typeface="Georgia"/>
              <a:buNone/>
            </a:pPr>
            <a:r>
              <a:rPr b="1" i="0" lang="en-US" sz="9000" u="none" cap="none" strike="noStrike">
                <a:solidFill>
                  <a:srgbClr val="FCD34D"/>
                </a:solidFill>
                <a:latin typeface="Georgia"/>
                <a:ea typeface="Georgia"/>
                <a:cs typeface="Georgia"/>
                <a:sym typeface="Georgia"/>
              </a:rPr>
              <a:t>“</a:t>
            </a:r>
            <a:endParaRPr b="0" i="0" sz="9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1"/>
          <p:cNvSpPr txBox="1"/>
          <p:nvPr/>
        </p:nvSpPr>
        <p:spPr>
          <a:xfrm>
            <a:off x="2796825" y="4166455"/>
            <a:ext cx="71511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2400E"/>
              </a:buClr>
              <a:buSzPts val="3100"/>
              <a:buFont typeface="Inter"/>
              <a:buNone/>
            </a:pPr>
            <a:r>
              <a:rPr b="1" i="1" lang="en-US" sz="2800" u="none" cap="none" strike="noStrike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Spark engagement with </a:t>
            </a:r>
            <a:r>
              <a:rPr b="1" i="1" lang="en-US" sz="2800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curiosity, humor, and interest</a:t>
            </a:r>
            <a:r>
              <a:rPr b="1" i="1" lang="en-US" sz="2800" u="none" cap="none" strike="noStrike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, not real conflict.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1"/>
          <p:cNvSpPr txBox="1"/>
          <p:nvPr/>
        </p:nvSpPr>
        <p:spPr>
          <a:xfrm>
            <a:off x="9905695" y="4132735"/>
            <a:ext cx="505800" cy="41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nter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 txBox="1"/>
          <p:nvPr/>
        </p:nvSpPr>
        <p:spPr>
          <a:xfrm>
            <a:off x="952805" y="556720"/>
            <a:ext cx="104781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The Opportunity: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Safe Bait™ 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12"/>
          <p:cNvGrpSpPr/>
          <p:nvPr/>
        </p:nvGrpSpPr>
        <p:grpSpPr>
          <a:xfrm>
            <a:off x="1706125" y="1446786"/>
            <a:ext cx="2181408" cy="4319039"/>
            <a:chOff x="1706125" y="1446786"/>
            <a:chExt cx="2181408" cy="4319039"/>
          </a:xfrm>
        </p:grpSpPr>
        <p:pic>
          <p:nvPicPr>
            <p:cNvPr descr="preencoded.png" id="176" name="Google Shape;176;p12"/>
            <p:cNvPicPr preferRelativeResize="0"/>
            <p:nvPr/>
          </p:nvPicPr>
          <p:blipFill rotWithShape="1">
            <a:blip r:embed="rId3">
              <a:alphaModFix/>
            </a:blip>
            <a:srcRect b="-10" l="0" r="0" t="0"/>
            <a:stretch/>
          </p:blipFill>
          <p:spPr>
            <a:xfrm>
              <a:off x="1706125" y="4663025"/>
              <a:ext cx="2181408" cy="1102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12"/>
            <p:cNvSpPr txBox="1"/>
            <p:nvPr/>
          </p:nvSpPr>
          <p:spPr>
            <a:xfrm>
              <a:off x="1970179" y="4663026"/>
              <a:ext cx="1653300" cy="10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164"/>
                <a:buFont typeface="Inter"/>
                <a:buNone/>
              </a:pPr>
              <a:r>
                <a:rPr b="1" lang="en-US" sz="1000">
                  <a:solidFill>
                    <a:srgbClr val="1E40AF"/>
                  </a:solidFill>
                  <a:latin typeface="Inter"/>
                  <a:ea typeface="Inter"/>
                  <a:cs typeface="Inter"/>
                  <a:sym typeface="Inter"/>
                </a:rPr>
                <a:t>-Messy but not overly wasteful.</a:t>
              </a:r>
              <a:endParaRPr b="1" sz="1000">
                <a:solidFill>
                  <a:srgbClr val="1E40A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164"/>
                <a:buFont typeface="Inter"/>
                <a:buNone/>
              </a:pPr>
              <a:r>
                <a:t/>
              </a:r>
              <a:endParaRPr b="1" sz="1000">
                <a:solidFill>
                  <a:srgbClr val="1E40A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164"/>
                <a:buFont typeface="Inter"/>
                <a:buNone/>
              </a:pPr>
              <a:r>
                <a:rPr b="1" lang="en-US" sz="1000">
                  <a:solidFill>
                    <a:srgbClr val="1E40AF"/>
                  </a:solidFill>
                  <a:latin typeface="Inter"/>
                  <a:ea typeface="Inter"/>
                  <a:cs typeface="Inter"/>
                  <a:sym typeface="Inter"/>
                </a:rPr>
                <a:t>-States a safe </a:t>
              </a:r>
              <a:r>
                <a:rPr b="1" lang="en-US" sz="1000">
                  <a:solidFill>
                    <a:srgbClr val="1E40AF"/>
                  </a:solidFill>
                  <a:latin typeface="Inter"/>
                  <a:ea typeface="Inter"/>
                  <a:cs typeface="Inter"/>
                  <a:sym typeface="Inter"/>
                </a:rPr>
                <a:t>opinion</a:t>
              </a:r>
              <a:r>
                <a:rPr b="1" lang="en-US" sz="1000">
                  <a:solidFill>
                    <a:srgbClr val="1E40AF"/>
                  </a:solidFill>
                  <a:latin typeface="Inter"/>
                  <a:ea typeface="Inter"/>
                  <a:cs typeface="Inter"/>
                  <a:sym typeface="Inter"/>
                </a:rPr>
                <a:t> about own content</a:t>
              </a:r>
              <a:endParaRPr b="1" sz="1000">
                <a:solidFill>
                  <a:srgbClr val="1E40A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178" name="Google Shape;178;p12" title="Pause GIF Image (1).gif"/>
            <p:cNvPicPr preferRelativeResize="0"/>
            <p:nvPr/>
          </p:nvPicPr>
          <p:blipFill rotWithShape="1">
            <a:blip r:embed="rId4">
              <a:alphaModFix/>
            </a:blip>
            <a:srcRect b="9506" l="0" r="0" t="6149"/>
            <a:stretch/>
          </p:blipFill>
          <p:spPr>
            <a:xfrm>
              <a:off x="1905230" y="1446786"/>
              <a:ext cx="1783198" cy="32606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9" name="Google Shape;179;p12"/>
          <p:cNvGrpSpPr/>
          <p:nvPr/>
        </p:nvGrpSpPr>
        <p:grpSpPr>
          <a:xfrm>
            <a:off x="8669125" y="1475656"/>
            <a:ext cx="2181399" cy="4290169"/>
            <a:chOff x="8669125" y="1475656"/>
            <a:chExt cx="2181399" cy="4290169"/>
          </a:xfrm>
        </p:grpSpPr>
        <p:pic>
          <p:nvPicPr>
            <p:cNvPr descr="preencoded.png" id="180" name="Google Shape;180;p12"/>
            <p:cNvPicPr preferRelativeResize="0"/>
            <p:nvPr/>
          </p:nvPicPr>
          <p:blipFill rotWithShape="1">
            <a:blip r:embed="rId5">
              <a:alphaModFix/>
            </a:blip>
            <a:srcRect b="-10" l="0" r="0" t="0"/>
            <a:stretch/>
          </p:blipFill>
          <p:spPr>
            <a:xfrm>
              <a:off x="8669125" y="4652225"/>
              <a:ext cx="2181399" cy="1102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12"/>
            <p:cNvSpPr txBox="1"/>
            <p:nvPr/>
          </p:nvSpPr>
          <p:spPr>
            <a:xfrm>
              <a:off x="8800125" y="4663025"/>
              <a:ext cx="1919400" cy="11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800"/>
                <a:buFont typeface="Inter"/>
                <a:buNone/>
              </a:pPr>
              <a:r>
                <a:rPr b="1" lang="en-US" sz="1000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-Video posts multiple </a:t>
              </a:r>
              <a:r>
                <a:rPr b="1" lang="en-US" sz="1000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opinions</a:t>
              </a:r>
              <a:endParaRPr b="1" sz="1000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800"/>
                <a:buFont typeface="Inter"/>
                <a:buNone/>
              </a:pPr>
              <a:r>
                <a:rPr b="1" lang="en-US" sz="1000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 b="1" sz="1000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800"/>
                <a:buFont typeface="Inter"/>
                <a:buNone/>
              </a:pPr>
              <a:r>
                <a:rPr b="1" lang="en-US" sz="1000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-The </a:t>
              </a:r>
              <a:r>
                <a:rPr b="1" lang="en-US" sz="1000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text</a:t>
              </a:r>
              <a:r>
                <a:rPr b="1" lang="en-US" sz="1000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 says one of them is bad without clarifying </a:t>
              </a:r>
              <a:endParaRPr b="1" sz="1000">
                <a:solidFill>
                  <a:srgbClr val="B4530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182" name="Google Shape;182;p12" title="Pause GIF Image (3).gif"/>
            <p:cNvPicPr preferRelativeResize="0"/>
            <p:nvPr/>
          </p:nvPicPr>
          <p:blipFill rotWithShape="1">
            <a:blip r:embed="rId6">
              <a:alphaModFix/>
            </a:blip>
            <a:srcRect b="10001" l="0" r="0" t="6380"/>
            <a:stretch/>
          </p:blipFill>
          <p:spPr>
            <a:xfrm>
              <a:off x="8868225" y="1475656"/>
              <a:ext cx="1783200" cy="3232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3" name="Google Shape;183;p12"/>
          <p:cNvSpPr txBox="1"/>
          <p:nvPr/>
        </p:nvSpPr>
        <p:spPr>
          <a:xfrm>
            <a:off x="952805" y="556720"/>
            <a:ext cx="104781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Safe Bait™ </a:t>
            </a:r>
            <a:r>
              <a:rPr b="1" lang="en-US" sz="42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Examples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4" name="Google Shape;184;p12"/>
          <p:cNvGrpSpPr/>
          <p:nvPr/>
        </p:nvGrpSpPr>
        <p:grpSpPr>
          <a:xfrm>
            <a:off x="5187613" y="1446786"/>
            <a:ext cx="2181408" cy="4319039"/>
            <a:chOff x="5187613" y="1446786"/>
            <a:chExt cx="2181408" cy="4319039"/>
          </a:xfrm>
        </p:grpSpPr>
        <p:pic>
          <p:nvPicPr>
            <p:cNvPr descr="preencoded.png" id="185" name="Google Shape;185;p12"/>
            <p:cNvPicPr preferRelativeResize="0"/>
            <p:nvPr/>
          </p:nvPicPr>
          <p:blipFill rotWithShape="1">
            <a:blip r:embed="rId7">
              <a:alphaModFix/>
            </a:blip>
            <a:srcRect b="-10" l="0" r="0" t="0"/>
            <a:stretch/>
          </p:blipFill>
          <p:spPr>
            <a:xfrm>
              <a:off x="5187613" y="4663025"/>
              <a:ext cx="2181408" cy="1102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" name="Google Shape;186;p12"/>
            <p:cNvSpPr txBox="1"/>
            <p:nvPr/>
          </p:nvSpPr>
          <p:spPr>
            <a:xfrm>
              <a:off x="5278867" y="4663025"/>
              <a:ext cx="1998900" cy="10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164"/>
                <a:buFont typeface="Inter"/>
                <a:buNone/>
              </a:pPr>
              <a:r>
                <a:rPr b="1" lang="en-US" sz="1000">
                  <a:solidFill>
                    <a:srgbClr val="38761D"/>
                  </a:solidFill>
                  <a:latin typeface="Inter"/>
                  <a:ea typeface="Inter"/>
                  <a:cs typeface="Inter"/>
                  <a:sym typeface="Inter"/>
                </a:rPr>
                <a:t>-S</a:t>
              </a:r>
              <a:r>
                <a:rPr b="1" lang="en-US" sz="1000">
                  <a:solidFill>
                    <a:srgbClr val="38761D"/>
                  </a:solidFill>
                  <a:latin typeface="Inter"/>
                  <a:ea typeface="Inter"/>
                  <a:cs typeface="Inter"/>
                  <a:sym typeface="Inter"/>
                </a:rPr>
                <a:t>tarts with someone </a:t>
              </a:r>
              <a:r>
                <a:rPr b="1" lang="en-US" sz="1000">
                  <a:solidFill>
                    <a:srgbClr val="38761D"/>
                  </a:solidFill>
                  <a:latin typeface="Inter"/>
                  <a:ea typeface="Inter"/>
                  <a:cs typeface="Inter"/>
                  <a:sym typeface="Inter"/>
                </a:rPr>
                <a:t>falling</a:t>
              </a:r>
              <a:endParaRPr b="1" sz="1000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164"/>
                <a:buFont typeface="Inter"/>
                <a:buNone/>
              </a:pPr>
              <a:r>
                <a:t/>
              </a:r>
              <a:endParaRPr b="1" sz="1000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E40AF"/>
                </a:buClr>
                <a:buSzPts val="1164"/>
                <a:buFont typeface="Inter"/>
                <a:buNone/>
              </a:pPr>
              <a:r>
                <a:rPr b="1" lang="en-US" sz="1000">
                  <a:solidFill>
                    <a:srgbClr val="38761D"/>
                  </a:solidFill>
                  <a:latin typeface="Inter"/>
                  <a:ea typeface="Inter"/>
                  <a:cs typeface="Inter"/>
                  <a:sym typeface="Inter"/>
                </a:rPr>
                <a:t>-W</a:t>
              </a:r>
              <a:r>
                <a:rPr b="1" lang="en-US" sz="1000">
                  <a:solidFill>
                    <a:srgbClr val="38761D"/>
                  </a:solidFill>
                  <a:latin typeface="Inter"/>
                  <a:ea typeface="Inter"/>
                  <a:cs typeface="Inter"/>
                  <a:sym typeface="Inter"/>
                </a:rPr>
                <a:t>as posted by senior care saying they prevent falls</a:t>
              </a:r>
              <a:endParaRPr b="1" sz="1000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187" name="Google Shape;187;p12" title="64ca8f03-51e1-4d78-8a95-6a0b5979a97e.gif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451667" y="1446786"/>
              <a:ext cx="1653300" cy="32606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3" name="Google Shape;193;p13"/>
          <p:cNvPicPr preferRelativeResize="0"/>
          <p:nvPr/>
        </p:nvPicPr>
        <p:blipFill rotWithShape="1">
          <a:blip r:embed="rId3">
            <a:alphaModFix/>
          </a:blip>
          <a:srcRect b="-20" l="0" r="0" t="-20"/>
          <a:stretch/>
        </p:blipFill>
        <p:spPr>
          <a:xfrm>
            <a:off x="933300" y="1761777"/>
            <a:ext cx="10325398" cy="147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4" name="Google Shape;194;p13"/>
          <p:cNvPicPr preferRelativeResize="0"/>
          <p:nvPr/>
        </p:nvPicPr>
        <p:blipFill rotWithShape="1">
          <a:blip r:embed="rId3">
            <a:alphaModFix/>
          </a:blip>
          <a:srcRect b="-20" l="0" r="0" t="-20"/>
          <a:stretch/>
        </p:blipFill>
        <p:spPr>
          <a:xfrm>
            <a:off x="933305" y="3342545"/>
            <a:ext cx="10325404" cy="10863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5" name="Google Shape;195;p13"/>
          <p:cNvPicPr preferRelativeResize="0"/>
          <p:nvPr/>
        </p:nvPicPr>
        <p:blipFill rotWithShape="1">
          <a:blip r:embed="rId3">
            <a:alphaModFix/>
          </a:blip>
          <a:srcRect b="-20" l="0" r="0" t="-20"/>
          <a:stretch/>
        </p:blipFill>
        <p:spPr>
          <a:xfrm>
            <a:off x="933305" y="4539570"/>
            <a:ext cx="10325404" cy="108630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3"/>
          <p:cNvSpPr/>
          <p:nvPr/>
        </p:nvSpPr>
        <p:spPr>
          <a:xfrm>
            <a:off x="1313695" y="2208909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3"/>
          <p:cNvSpPr txBox="1"/>
          <p:nvPr/>
        </p:nvSpPr>
        <p:spPr>
          <a:xfrm>
            <a:off x="1695000" y="1911723"/>
            <a:ext cx="5874000" cy="10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1) </a:t>
            </a:r>
            <a:r>
              <a:rPr b="1" lang="en-US" sz="21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You’d think it would be wrong if you </a:t>
            </a: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saw someone cooking a steak in a toaster</a:t>
            </a:r>
            <a:r>
              <a:rPr b="1" lang="en-US" sz="21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1313695" y="3790601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3"/>
          <p:cNvSpPr txBox="1"/>
          <p:nvPr/>
        </p:nvSpPr>
        <p:spPr>
          <a:xfrm>
            <a:off x="1695000" y="3493421"/>
            <a:ext cx="92445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2) </a:t>
            </a:r>
            <a:r>
              <a:rPr b="1" lang="en-US" sz="21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You’ve watched a video of a high-speed police chase or bar fight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/>
          <p:nvPr/>
        </p:nvSpPr>
        <p:spPr>
          <a:xfrm>
            <a:off x="1313695" y="4987626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3"/>
          <p:cNvSpPr txBox="1"/>
          <p:nvPr/>
        </p:nvSpPr>
        <p:spPr>
          <a:xfrm>
            <a:off x="1695000" y="4876984"/>
            <a:ext cx="92967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3) </a:t>
            </a:r>
            <a:r>
              <a:rPr b="1" lang="en-US" sz="21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You’ve watched a video of someone doing their makeup or cooking while talking about an unrelated topic.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 txBox="1"/>
          <p:nvPr/>
        </p:nvSpPr>
        <p:spPr>
          <a:xfrm>
            <a:off x="952805" y="556720"/>
            <a:ext cx="104781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Raise Your Hand If…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13" title="d8c7a3a4-0b5b-46c7-9af2-bb9af1311da0.gif"/>
          <p:cNvPicPr preferRelativeResize="0"/>
          <p:nvPr/>
        </p:nvPicPr>
        <p:blipFill rotWithShape="1">
          <a:blip r:embed="rId4">
            <a:alphaModFix/>
          </a:blip>
          <a:srcRect b="8730" l="0" r="0" t="6011"/>
          <a:stretch/>
        </p:blipFill>
        <p:spPr>
          <a:xfrm rot="-585465">
            <a:off x="7669758" y="181111"/>
            <a:ext cx="1572559" cy="29066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77000"/>
              </a:srgbClr>
            </a:outerShdw>
          </a:effectLst>
        </p:spPr>
      </p:pic>
      <p:pic>
        <p:nvPicPr>
          <p:cNvPr id="204" name="Google Shape;204;p13" title="a7e25a29-2e6c-43b2-8863-7eb316885302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55945">
            <a:off x="9489351" y="208225"/>
            <a:ext cx="1604175" cy="29392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77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0" name="Google Shape;210;p14"/>
          <p:cNvPicPr preferRelativeResize="0"/>
          <p:nvPr/>
        </p:nvPicPr>
        <p:blipFill rotWithShape="1">
          <a:blip r:embed="rId3">
            <a:alphaModFix/>
          </a:blip>
          <a:srcRect b="0" l="0" r="-10" t="0"/>
          <a:stretch/>
        </p:blipFill>
        <p:spPr>
          <a:xfrm>
            <a:off x="835974" y="1513450"/>
            <a:ext cx="6331499" cy="328962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4"/>
          <p:cNvSpPr txBox="1"/>
          <p:nvPr/>
        </p:nvSpPr>
        <p:spPr>
          <a:xfrm>
            <a:off x="1122179" y="1741347"/>
            <a:ext cx="47823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900"/>
              <a:buFont typeface="Inter"/>
              <a:buNone/>
            </a:pPr>
            <a:r>
              <a:rPr b="1" lang="en-US" sz="2100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What It Is: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4"/>
          <p:cNvSpPr txBox="1"/>
          <p:nvPr/>
        </p:nvSpPr>
        <p:spPr>
          <a:xfrm>
            <a:off x="1122174" y="1980650"/>
            <a:ext cx="5661600" cy="11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600"/>
              <a:buFont typeface="Inter"/>
              <a:buNone/>
            </a:pPr>
            <a:r>
              <a:rPr i="0" lang="en-US" sz="20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The brain is a </a:t>
            </a:r>
            <a:r>
              <a:rPr i="0" lang="en-US" sz="200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prediction machine</a:t>
            </a:r>
            <a:r>
              <a:rPr i="0" lang="en-US" sz="20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 It’s constantly guessing what should happen next. </a:t>
            </a:r>
            <a:endParaRPr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"/>
          <p:cNvSpPr txBox="1"/>
          <p:nvPr/>
        </p:nvSpPr>
        <p:spPr>
          <a:xfrm>
            <a:off x="1122174" y="3045250"/>
            <a:ext cx="5661600" cy="153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600"/>
              <a:buFont typeface="Inter"/>
              <a:buNone/>
            </a:pPr>
            <a:r>
              <a:rPr b="0" i="0" lang="en-US" sz="20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When reality deviates slightly from expectation, attention spikes. That mismatch creates a brief moment: </a:t>
            </a:r>
            <a:endParaRPr b="0" i="0" sz="2000" u="none" cap="none" strike="noStrike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600"/>
              <a:buFont typeface="Inter"/>
              <a:buNone/>
            </a:pPr>
            <a:r>
              <a:t/>
            </a:r>
            <a:endParaRPr sz="16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D4ED8"/>
              </a:buClr>
              <a:buSzPts val="1800"/>
              <a:buFont typeface="Inter"/>
              <a:buNone/>
            </a:pPr>
            <a:r>
              <a:rPr b="1" i="1" lang="en-US" sz="2100" u="none" cap="none" strike="noStrike">
                <a:solidFill>
                  <a:srgbClr val="1D4ED8"/>
                </a:solidFill>
                <a:latin typeface="Inter"/>
                <a:ea typeface="Inter"/>
                <a:cs typeface="Inter"/>
                <a:sym typeface="Inter"/>
              </a:rPr>
              <a:t>"Wait… what?"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4"/>
          <p:cNvSpPr txBox="1"/>
          <p:nvPr/>
        </p:nvSpPr>
        <p:spPr>
          <a:xfrm>
            <a:off x="2853751" y="6280857"/>
            <a:ext cx="5389500" cy="5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00" u="none" cap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 Source: Schultz (1997) — dopamine &amp; prediction error</a:t>
            </a:r>
            <a:endParaRPr b="0" i="1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4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lang="en-US" sz="42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Prediction Error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4"/>
          <p:cNvSpPr txBox="1"/>
          <p:nvPr/>
        </p:nvSpPr>
        <p:spPr>
          <a:xfrm rot="-935215">
            <a:off x="9973274" y="4644818"/>
            <a:ext cx="1567548" cy="669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Inter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14" title="IMG_127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3597" y="749256"/>
            <a:ext cx="1866400" cy="322018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78000"/>
              </a:srgbClr>
            </a:outerShdw>
          </a:effectLst>
        </p:spPr>
      </p:pic>
      <p:grpSp>
        <p:nvGrpSpPr>
          <p:cNvPr id="218" name="Google Shape;218;p14"/>
          <p:cNvGrpSpPr/>
          <p:nvPr/>
        </p:nvGrpSpPr>
        <p:grpSpPr>
          <a:xfrm>
            <a:off x="835974" y="495075"/>
            <a:ext cx="10998076" cy="5277390"/>
            <a:chOff x="835974" y="495075"/>
            <a:chExt cx="10998076" cy="5277390"/>
          </a:xfrm>
        </p:grpSpPr>
        <p:pic>
          <p:nvPicPr>
            <p:cNvPr id="219" name="Google Shape;219;p14" title="f64513fb-2331-4651-b491-4ec1c73a8e8c.jpg"/>
            <p:cNvPicPr preferRelativeResize="0"/>
            <p:nvPr/>
          </p:nvPicPr>
          <p:blipFill rotWithShape="1">
            <a:blip r:embed="rId5">
              <a:alphaModFix/>
            </a:blip>
            <a:srcRect b="0" l="0" r="38526" t="54307"/>
            <a:stretch/>
          </p:blipFill>
          <p:spPr>
            <a:xfrm>
              <a:off x="7373601" y="4140135"/>
              <a:ext cx="1689900" cy="52579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20" name="Google Shape;220;p14"/>
            <p:cNvGrpSpPr/>
            <p:nvPr/>
          </p:nvGrpSpPr>
          <p:grpSpPr>
            <a:xfrm>
              <a:off x="835974" y="495075"/>
              <a:ext cx="10998076" cy="5277390"/>
              <a:chOff x="835974" y="495075"/>
              <a:chExt cx="10998076" cy="5277390"/>
            </a:xfrm>
          </p:grpSpPr>
          <p:pic>
            <p:nvPicPr>
              <p:cNvPr id="221" name="Google Shape;221;p14" title="8393756c-d5c8-467b-91d8-e772d7876442.gif"/>
              <p:cNvPicPr preferRelativeResize="0"/>
              <p:nvPr/>
            </p:nvPicPr>
            <p:blipFill rotWithShape="1">
              <a:blip r:embed="rId6">
                <a:alphaModFix/>
              </a:blip>
              <a:srcRect b="8870" l="0" r="0" t="5514"/>
              <a:stretch/>
            </p:blipFill>
            <p:spPr>
              <a:xfrm>
                <a:off x="9446116" y="495075"/>
                <a:ext cx="2387934" cy="443232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2" name="Google Shape;222;p14"/>
              <p:cNvSpPr txBox="1"/>
              <p:nvPr/>
            </p:nvSpPr>
            <p:spPr>
              <a:xfrm>
                <a:off x="835974" y="5019765"/>
                <a:ext cx="5743500" cy="752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B45309"/>
                  </a:buClr>
                  <a:buSzPts val="2100"/>
                  <a:buFont typeface="Inter"/>
                  <a:buNone/>
                </a:pPr>
                <a:r>
                  <a:rPr b="1" i="1" lang="en-US" sz="1900">
                    <a:solidFill>
                      <a:srgbClr val="B45309"/>
                    </a:solidFill>
                    <a:latin typeface="Inter"/>
                    <a:ea typeface="Inter"/>
                    <a:cs typeface="Inter"/>
                    <a:sym typeface="Inter"/>
                  </a:rPr>
                  <a:t>“What the! Those two things don’t go together.”</a:t>
                </a:r>
                <a:endParaRPr b="0" i="0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4"/>
              <p:cNvSpPr/>
              <p:nvPr/>
            </p:nvSpPr>
            <p:spPr>
              <a:xfrm rot="-6771929">
                <a:off x="7319609" y="4217055"/>
                <a:ext cx="392981" cy="1738951"/>
              </a:xfrm>
              <a:prstGeom prst="downArrow">
                <a:avLst>
                  <a:gd fmla="val 50000" name="adj1"/>
                  <a:gd fmla="val 50000" name="adj2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descr="preencoded.png" id="224" name="Google Shape;224;p14"/>
          <p:cNvPicPr preferRelativeResize="0"/>
          <p:nvPr/>
        </p:nvPicPr>
        <p:blipFill rotWithShape="1">
          <a:blip r:embed="rId7">
            <a:alphaModFix/>
          </a:blip>
          <a:srcRect b="-10" l="0" r="0" t="0"/>
          <a:stretch/>
        </p:blipFill>
        <p:spPr>
          <a:xfrm rot="-935517">
            <a:off x="9929054" y="4495979"/>
            <a:ext cx="1661845" cy="9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4"/>
          <p:cNvSpPr txBox="1"/>
          <p:nvPr/>
        </p:nvSpPr>
        <p:spPr>
          <a:xfrm rot="-935215">
            <a:off x="9973274" y="4644818"/>
            <a:ext cx="1567548" cy="669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Inter"/>
              <a:buNone/>
            </a:pPr>
            <a:r>
              <a:rPr b="1" lang="en-US" sz="18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Behavioral Psychology Concept #1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1" name="Google Shape;231;p15"/>
          <p:cNvPicPr preferRelativeResize="0"/>
          <p:nvPr/>
        </p:nvPicPr>
        <p:blipFill rotWithShape="1">
          <a:blip r:embed="rId3">
            <a:alphaModFix/>
          </a:blip>
          <a:srcRect b="0" l="0" r="-10" t="0"/>
          <a:stretch/>
        </p:blipFill>
        <p:spPr>
          <a:xfrm>
            <a:off x="835974" y="1513450"/>
            <a:ext cx="6331499" cy="328962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5"/>
          <p:cNvSpPr txBox="1"/>
          <p:nvPr/>
        </p:nvSpPr>
        <p:spPr>
          <a:xfrm>
            <a:off x="1224243" y="3807813"/>
            <a:ext cx="54117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2100"/>
              <a:buFont typeface="Inter"/>
              <a:buNone/>
            </a:pPr>
            <a:r>
              <a:rPr b="1" i="1" lang="en-US" sz="21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“People correct things on the internet.”</a:t>
            </a:r>
            <a:endParaRPr b="0" i="0" sz="21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5"/>
          <p:cNvSpPr txBox="1"/>
          <p:nvPr/>
        </p:nvSpPr>
        <p:spPr>
          <a:xfrm>
            <a:off x="1224257" y="2239537"/>
            <a:ext cx="5411700" cy="13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600"/>
              <a:buFont typeface="Inter"/>
              <a:buNone/>
            </a:pPr>
            <a:r>
              <a:rPr b="0" i="0" lang="en-US" sz="20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The principle states that the fastest way to get the right answer online is not to ask a question</a:t>
            </a:r>
            <a:r>
              <a:rPr lang="en-US" sz="20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 It</a:t>
            </a:r>
            <a:r>
              <a:rPr b="0" i="0" lang="en-US" sz="20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’s to</a:t>
            </a:r>
            <a:r>
              <a:rPr b="0" i="0" lang="en-US" sz="20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i="0" lang="en-US" sz="20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post something incorrect</a:t>
            </a:r>
            <a:r>
              <a:rPr b="0" i="0" lang="en-US" sz="20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r>
              <a:rPr b="0" i="0" lang="en-US" sz="20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People feel compelled to fix it.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5"/>
          <p:cNvSpPr txBox="1"/>
          <p:nvPr/>
        </p:nvSpPr>
        <p:spPr>
          <a:xfrm>
            <a:off x="2826125" y="6411225"/>
            <a:ext cx="52332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30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Source: P</a:t>
            </a:r>
            <a:r>
              <a:rPr i="1" lang="en-US" sz="130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redictive Processing frameworks (Clark, 2013) </a:t>
            </a:r>
            <a:endParaRPr i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5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Cunningham’s Law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5"/>
          <p:cNvSpPr txBox="1"/>
          <p:nvPr/>
        </p:nvSpPr>
        <p:spPr>
          <a:xfrm>
            <a:off x="1122179" y="1741347"/>
            <a:ext cx="47823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900"/>
              <a:buFont typeface="Inter"/>
              <a:buNone/>
            </a:pPr>
            <a:r>
              <a:rPr b="1" lang="en-US" sz="2100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What It Is: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7" name="Google Shape;237;p15"/>
          <p:cNvGrpSpPr/>
          <p:nvPr/>
        </p:nvGrpSpPr>
        <p:grpSpPr>
          <a:xfrm>
            <a:off x="1180606" y="591571"/>
            <a:ext cx="9600869" cy="5127009"/>
            <a:chOff x="1180606" y="591571"/>
            <a:chExt cx="9600869" cy="5127009"/>
          </a:xfrm>
        </p:grpSpPr>
        <p:pic>
          <p:nvPicPr>
            <p:cNvPr id="238" name="Google Shape;238;p15" title="94fd1c61-04a0-4f17-8b97-862def60a7cc.gif"/>
            <p:cNvPicPr preferRelativeResize="0"/>
            <p:nvPr/>
          </p:nvPicPr>
          <p:blipFill rotWithShape="1">
            <a:blip r:embed="rId4">
              <a:alphaModFix/>
            </a:blip>
            <a:srcRect b="7809" l="0" r="0" t="8228"/>
            <a:stretch/>
          </p:blipFill>
          <p:spPr>
            <a:xfrm>
              <a:off x="8059325" y="591571"/>
              <a:ext cx="2722150" cy="4955103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71000"/>
                </a:srgbClr>
              </a:outerShdw>
            </a:effectLst>
          </p:spPr>
        </p:pic>
        <p:sp>
          <p:nvSpPr>
            <p:cNvPr id="239" name="Google Shape;239;p15"/>
            <p:cNvSpPr txBox="1"/>
            <p:nvPr/>
          </p:nvSpPr>
          <p:spPr>
            <a:xfrm>
              <a:off x="1180606" y="4965880"/>
              <a:ext cx="5499000" cy="75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B45309"/>
                </a:buClr>
                <a:buSzPts val="2100"/>
                <a:buFont typeface="Inter"/>
                <a:buNone/>
              </a:pPr>
              <a:r>
                <a:rPr b="1" i="1" lang="en-US" sz="1900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“Ahhh stop you’re going to cut your finger!”</a:t>
              </a:r>
              <a:endPara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5"/>
            <p:cNvSpPr/>
            <p:nvPr/>
          </p:nvSpPr>
          <p:spPr>
            <a:xfrm rot="-6771929">
              <a:off x="7319609" y="4217055"/>
              <a:ext cx="392981" cy="1738951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preencoded.png" id="241" name="Google Shape;241;p15"/>
          <p:cNvPicPr preferRelativeResize="0"/>
          <p:nvPr/>
        </p:nvPicPr>
        <p:blipFill rotWithShape="1">
          <a:blip r:embed="rId5">
            <a:alphaModFix/>
          </a:blip>
          <a:srcRect b="-10" l="0" r="0" t="0"/>
          <a:stretch/>
        </p:blipFill>
        <p:spPr>
          <a:xfrm rot="-935517">
            <a:off x="9929054" y="4495979"/>
            <a:ext cx="1661845" cy="9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5"/>
          <p:cNvSpPr txBox="1"/>
          <p:nvPr/>
        </p:nvSpPr>
        <p:spPr>
          <a:xfrm rot="-935215">
            <a:off x="9973274" y="4644818"/>
            <a:ext cx="1567548" cy="669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Inter"/>
              <a:buNone/>
            </a:pPr>
            <a:r>
              <a:rPr b="1" lang="en-US" sz="18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Behavioral</a:t>
            </a:r>
            <a:r>
              <a:rPr b="1" lang="en-US" sz="18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18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Psychology</a:t>
            </a:r>
            <a:r>
              <a:rPr b="1" lang="en-US" sz="18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18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Concept #2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8" name="Google Shape;248;p16"/>
          <p:cNvPicPr preferRelativeResize="0"/>
          <p:nvPr/>
        </p:nvPicPr>
        <p:blipFill rotWithShape="1">
          <a:blip r:embed="rId3">
            <a:alphaModFix/>
          </a:blip>
          <a:srcRect b="0" l="0" r="-10" t="0"/>
          <a:stretch/>
        </p:blipFill>
        <p:spPr>
          <a:xfrm>
            <a:off x="835974" y="1513450"/>
            <a:ext cx="6331499" cy="3289626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6"/>
          <p:cNvSpPr txBox="1"/>
          <p:nvPr/>
        </p:nvSpPr>
        <p:spPr>
          <a:xfrm>
            <a:off x="1134555" y="1592458"/>
            <a:ext cx="4098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nter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6"/>
          <p:cNvSpPr txBox="1"/>
          <p:nvPr/>
        </p:nvSpPr>
        <p:spPr>
          <a:xfrm>
            <a:off x="1134548" y="2050025"/>
            <a:ext cx="5798100" cy="13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827"/>
              </a:buClr>
              <a:buSzPts val="1800"/>
              <a:buFont typeface="Inter"/>
              <a:buNone/>
            </a:pPr>
            <a:r>
              <a:rPr lang="en-US" sz="20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Information is processed as it enters the sensory organs (eyes, ears, etc.) without conscious effort, often driven by low-level features like color, movement, or contrast.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6"/>
          <p:cNvSpPr txBox="1"/>
          <p:nvPr/>
        </p:nvSpPr>
        <p:spPr>
          <a:xfrm>
            <a:off x="6659360" y="1592458"/>
            <a:ext cx="4098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nter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6"/>
          <p:cNvSpPr txBox="1"/>
          <p:nvPr/>
        </p:nvSpPr>
        <p:spPr>
          <a:xfrm>
            <a:off x="2827424" y="6447106"/>
            <a:ext cx="7925100" cy="2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300"/>
              <a:buFont typeface="Inter"/>
              <a:buNone/>
            </a:pPr>
            <a:r>
              <a:rPr i="1" lang="en-US" sz="1200" u="none" cap="none" strike="noStrike">
                <a:solidFill>
                  <a:srgbClr val="4A86E8"/>
                </a:solidFill>
                <a:latin typeface="Inter"/>
                <a:ea typeface="Inter"/>
                <a:cs typeface="Inter"/>
                <a:sym typeface="Inter"/>
              </a:rPr>
              <a:t>Sources: Corbetta &amp; Shulman (2002); Itti &amp; Koch (2001)</a:t>
            </a:r>
            <a:endParaRPr i="1" sz="12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3" name="Google Shape;253;p16"/>
          <p:cNvGrpSpPr/>
          <p:nvPr/>
        </p:nvGrpSpPr>
        <p:grpSpPr>
          <a:xfrm>
            <a:off x="1527775" y="720263"/>
            <a:ext cx="9224750" cy="5083137"/>
            <a:chOff x="1527775" y="720263"/>
            <a:chExt cx="9224750" cy="5083137"/>
          </a:xfrm>
        </p:grpSpPr>
        <p:pic>
          <p:nvPicPr>
            <p:cNvPr id="254" name="Google Shape;254;p16" title="42efa3db-3a9e-4982-a3a5-dd9c66969ae0.gif"/>
            <p:cNvPicPr preferRelativeResize="0"/>
            <p:nvPr/>
          </p:nvPicPr>
          <p:blipFill rotWithShape="1">
            <a:blip r:embed="rId4">
              <a:alphaModFix/>
            </a:blip>
            <a:srcRect b="8221" l="0" r="0" t="7026"/>
            <a:stretch/>
          </p:blipFill>
          <p:spPr>
            <a:xfrm>
              <a:off x="8098617" y="720263"/>
              <a:ext cx="2653908" cy="487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16"/>
            <p:cNvSpPr/>
            <p:nvPr/>
          </p:nvSpPr>
          <p:spPr>
            <a:xfrm rot="-6771929">
              <a:off x="7319609" y="4217055"/>
              <a:ext cx="392981" cy="1738951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 txBox="1"/>
            <p:nvPr/>
          </p:nvSpPr>
          <p:spPr>
            <a:xfrm>
              <a:off x="1527775" y="5050700"/>
              <a:ext cx="5181900" cy="75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rgbClr val="B45309"/>
                </a:buClr>
                <a:buSzPts val="2100"/>
                <a:buFont typeface="Inter"/>
                <a:buNone/>
              </a:pPr>
              <a:r>
                <a:rPr b="1" i="1" lang="en-US" sz="1900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“Why is she doing her makeup but talking about work?!”</a:t>
              </a:r>
              <a:endPara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p16"/>
          <p:cNvSpPr/>
          <p:nvPr/>
        </p:nvSpPr>
        <p:spPr>
          <a:xfrm>
            <a:off x="1529614" y="3424075"/>
            <a:ext cx="1452600" cy="11439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62725" lIns="62725" spcFirstLastPara="1" rIns="62725" wrap="square" tIns="62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6"/>
          <p:cNvSpPr/>
          <p:nvPr/>
        </p:nvSpPr>
        <p:spPr>
          <a:xfrm>
            <a:off x="1529614" y="3424086"/>
            <a:ext cx="21000" cy="1143900"/>
          </a:xfrm>
          <a:prstGeom prst="rect">
            <a:avLst/>
          </a:prstGeom>
          <a:solidFill>
            <a:srgbClr val="2563EB"/>
          </a:solidFill>
          <a:ln cap="flat" cmpd="sng" w="8725">
            <a:solidFill>
              <a:srgbClr val="2563E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725" lIns="62725" spcFirstLastPara="1" rIns="62725" wrap="square" tIns="62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6"/>
          <p:cNvSpPr txBox="1"/>
          <p:nvPr/>
        </p:nvSpPr>
        <p:spPr>
          <a:xfrm>
            <a:off x="1680043" y="3505600"/>
            <a:ext cx="12009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7"/>
              <a:buFont typeface="Open Sans"/>
              <a:buNone/>
            </a:pPr>
            <a:r>
              <a:rPr b="0" i="0" lang="en-US" sz="164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👋</a:t>
            </a:r>
            <a:endParaRPr b="0" i="0" sz="164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6"/>
          <p:cNvSpPr txBox="1"/>
          <p:nvPr/>
        </p:nvSpPr>
        <p:spPr>
          <a:xfrm>
            <a:off x="1691965" y="4078550"/>
            <a:ext cx="1290300" cy="1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40AF"/>
              </a:buClr>
              <a:buSzPts val="823"/>
              <a:buFont typeface="Open Sans"/>
              <a:buNone/>
            </a:pPr>
            <a:r>
              <a:rPr b="1" i="0" lang="en-US" sz="1872" u="none" cap="none" strike="noStrike">
                <a:solidFill>
                  <a:srgbClr val="1E40AF"/>
                </a:solidFill>
                <a:latin typeface="Open Sans"/>
                <a:ea typeface="Open Sans"/>
                <a:cs typeface="Open Sans"/>
                <a:sym typeface="Open Sans"/>
              </a:rPr>
              <a:t>Hands Moving</a:t>
            </a:r>
            <a:endParaRPr b="0" i="0" sz="187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3166173" y="3424075"/>
            <a:ext cx="1574100" cy="11439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62725" lIns="62725" spcFirstLastPara="1" rIns="62725" wrap="square" tIns="62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6"/>
          <p:cNvSpPr/>
          <p:nvPr/>
        </p:nvSpPr>
        <p:spPr>
          <a:xfrm>
            <a:off x="3166183" y="3424086"/>
            <a:ext cx="21000" cy="1143900"/>
          </a:xfrm>
          <a:prstGeom prst="rect">
            <a:avLst/>
          </a:prstGeom>
          <a:solidFill>
            <a:srgbClr val="2563EB"/>
          </a:solidFill>
          <a:ln cap="flat" cmpd="sng" w="8725">
            <a:solidFill>
              <a:srgbClr val="2563E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725" lIns="62725" spcFirstLastPara="1" rIns="62725" wrap="square" tIns="62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6"/>
          <p:cNvSpPr txBox="1"/>
          <p:nvPr/>
        </p:nvSpPr>
        <p:spPr>
          <a:xfrm>
            <a:off x="3317112" y="3515376"/>
            <a:ext cx="16242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7"/>
              <a:buFont typeface="Open Sans"/>
              <a:buNone/>
            </a:pPr>
            <a:r>
              <a:rPr b="0" i="0" lang="en-US" sz="164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🔄</a:t>
            </a:r>
            <a:endParaRPr b="0" i="0" sz="164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6"/>
          <p:cNvSpPr txBox="1"/>
          <p:nvPr/>
        </p:nvSpPr>
        <p:spPr>
          <a:xfrm>
            <a:off x="3328512" y="4078542"/>
            <a:ext cx="1624200" cy="1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40AF"/>
              </a:buClr>
              <a:buSzPts val="823"/>
              <a:buFont typeface="Open Sans"/>
              <a:buNone/>
            </a:pPr>
            <a:r>
              <a:rPr b="1" i="0" lang="en-US" sz="1872" u="none" cap="none" strike="noStrike">
                <a:solidFill>
                  <a:srgbClr val="1E40AF"/>
                </a:solidFill>
                <a:latin typeface="Open Sans"/>
                <a:ea typeface="Open Sans"/>
                <a:cs typeface="Open Sans"/>
                <a:sym typeface="Open Sans"/>
              </a:rPr>
              <a:t>Objects Changing</a:t>
            </a:r>
            <a:endParaRPr b="0" i="0" sz="187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6"/>
          <p:cNvSpPr/>
          <p:nvPr/>
        </p:nvSpPr>
        <p:spPr>
          <a:xfrm>
            <a:off x="4864648" y="3424086"/>
            <a:ext cx="1843200" cy="11439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62725" lIns="62725" spcFirstLastPara="1" rIns="62725" wrap="square" tIns="62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6"/>
          <p:cNvSpPr/>
          <p:nvPr/>
        </p:nvSpPr>
        <p:spPr>
          <a:xfrm>
            <a:off x="4877027" y="3424086"/>
            <a:ext cx="21000" cy="1143900"/>
          </a:xfrm>
          <a:prstGeom prst="rect">
            <a:avLst/>
          </a:prstGeom>
          <a:solidFill>
            <a:srgbClr val="2563EB"/>
          </a:solidFill>
          <a:ln cap="flat" cmpd="sng" w="8725">
            <a:solidFill>
              <a:srgbClr val="2563EB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2725" lIns="62725" spcFirstLastPara="1" rIns="62725" wrap="square" tIns="62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6"/>
          <p:cNvSpPr txBox="1"/>
          <p:nvPr/>
        </p:nvSpPr>
        <p:spPr>
          <a:xfrm>
            <a:off x="5016077" y="3515376"/>
            <a:ext cx="16242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7"/>
              <a:buFont typeface="Open Sans"/>
              <a:buNone/>
            </a:pPr>
            <a:r>
              <a:rPr b="0" i="0" lang="en-US" sz="164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⚡</a:t>
            </a:r>
            <a:endParaRPr b="0" i="0" sz="164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6"/>
          <p:cNvSpPr txBox="1"/>
          <p:nvPr/>
        </p:nvSpPr>
        <p:spPr>
          <a:xfrm>
            <a:off x="5060836" y="3831353"/>
            <a:ext cx="16242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40AF"/>
              </a:buClr>
              <a:buSzPts val="823"/>
              <a:buFont typeface="Open Sans"/>
              <a:buNone/>
            </a:pPr>
            <a:r>
              <a:rPr b="1" lang="en-US" sz="1872">
                <a:solidFill>
                  <a:srgbClr val="1E40AF"/>
                </a:solidFill>
                <a:latin typeface="Open Sans"/>
                <a:ea typeface="Open Sans"/>
                <a:cs typeface="Open Sans"/>
                <a:sym typeface="Open Sans"/>
              </a:rPr>
              <a:t>Loud Noises</a:t>
            </a:r>
            <a:endParaRPr b="0" i="0" sz="187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9" name="Google Shape;269;p16"/>
          <p:cNvPicPr preferRelativeResize="0"/>
          <p:nvPr/>
        </p:nvPicPr>
        <p:blipFill rotWithShape="1">
          <a:blip r:embed="rId5">
            <a:alphaModFix/>
          </a:blip>
          <a:srcRect b="-10" l="0" r="0" t="0"/>
          <a:stretch/>
        </p:blipFill>
        <p:spPr>
          <a:xfrm rot="-935517">
            <a:off x="9929054" y="4495979"/>
            <a:ext cx="1661845" cy="98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6"/>
          <p:cNvSpPr txBox="1"/>
          <p:nvPr/>
        </p:nvSpPr>
        <p:spPr>
          <a:xfrm rot="-935215">
            <a:off x="9973274" y="4644818"/>
            <a:ext cx="1567548" cy="669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Inter"/>
              <a:buNone/>
            </a:pPr>
            <a:r>
              <a:rPr b="1" lang="en-US" sz="18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Behavioral Psychology Concept #3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6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Bottom-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Up Attention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1122179" y="1741347"/>
            <a:ext cx="47823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900"/>
              <a:buFont typeface="Inter"/>
              <a:buNone/>
            </a:pPr>
            <a:r>
              <a:rPr b="1" lang="en-US" sz="2100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What It Is: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8" name="Google Shape;278;p17"/>
          <p:cNvPicPr preferRelativeResize="0"/>
          <p:nvPr/>
        </p:nvPicPr>
        <p:blipFill rotWithShape="1">
          <a:blip r:embed="rId3">
            <a:alphaModFix/>
          </a:blip>
          <a:srcRect b="0" l="-14" r="-14" t="0"/>
          <a:stretch/>
        </p:blipFill>
        <p:spPr>
          <a:xfrm>
            <a:off x="952805" y="1443649"/>
            <a:ext cx="10325404" cy="9427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9" name="Google Shape;279;p17"/>
          <p:cNvPicPr preferRelativeResize="0"/>
          <p:nvPr/>
        </p:nvPicPr>
        <p:blipFill rotWithShape="1">
          <a:blip r:embed="rId3">
            <a:alphaModFix/>
          </a:blip>
          <a:srcRect b="0" l="-14" r="-14" t="0"/>
          <a:stretch/>
        </p:blipFill>
        <p:spPr>
          <a:xfrm>
            <a:off x="952805" y="2538186"/>
            <a:ext cx="10325404" cy="9427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0" name="Google Shape;280;p17"/>
          <p:cNvPicPr preferRelativeResize="0"/>
          <p:nvPr/>
        </p:nvPicPr>
        <p:blipFill rotWithShape="1">
          <a:blip r:embed="rId3">
            <a:alphaModFix/>
          </a:blip>
          <a:srcRect b="0" l="-14" r="-14" t="0"/>
          <a:stretch/>
        </p:blipFill>
        <p:spPr>
          <a:xfrm>
            <a:off x="952805" y="3633637"/>
            <a:ext cx="10325404" cy="9427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1" name="Google Shape;281;p17"/>
          <p:cNvPicPr preferRelativeResize="0"/>
          <p:nvPr/>
        </p:nvPicPr>
        <p:blipFill rotWithShape="1">
          <a:blip r:embed="rId3">
            <a:alphaModFix/>
          </a:blip>
          <a:srcRect b="0" l="-14" r="-14" t="0"/>
          <a:stretch/>
        </p:blipFill>
        <p:spPr>
          <a:xfrm>
            <a:off x="952805" y="4729088"/>
            <a:ext cx="10325404" cy="942746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7"/>
          <p:cNvSpPr txBox="1"/>
          <p:nvPr/>
        </p:nvSpPr>
        <p:spPr>
          <a:xfrm>
            <a:off x="571500" y="4967747"/>
            <a:ext cx="838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Inter"/>
              <a:buNone/>
            </a:pPr>
            <a:r>
              <a:t/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1333195" y="1814896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7"/>
          <p:cNvSpPr txBox="1"/>
          <p:nvPr/>
        </p:nvSpPr>
        <p:spPr>
          <a:xfrm>
            <a:off x="1714500" y="1557949"/>
            <a:ext cx="92445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lang="en-US" sz="30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Know Your Audience — who's looking</a:t>
            </a:r>
            <a:endParaRPr b="1" sz="3000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1333195" y="2910347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7"/>
          <p:cNvSpPr/>
          <p:nvPr/>
        </p:nvSpPr>
        <p:spPr>
          <a:xfrm>
            <a:off x="1333195" y="4005798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7"/>
          <p:cNvSpPr/>
          <p:nvPr/>
        </p:nvSpPr>
        <p:spPr>
          <a:xfrm>
            <a:off x="1333195" y="5101249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7"/>
          <p:cNvSpPr txBox="1"/>
          <p:nvPr/>
        </p:nvSpPr>
        <p:spPr>
          <a:xfrm>
            <a:off x="1714500" y="2633749"/>
            <a:ext cx="92445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lang="en-US" sz="30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Know Your Brand — who you are</a:t>
            </a:r>
            <a:endParaRPr b="1" sz="3000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9" name="Google Shape;289;p17"/>
          <p:cNvSpPr txBox="1"/>
          <p:nvPr/>
        </p:nvSpPr>
        <p:spPr>
          <a:xfrm>
            <a:off x="1714500" y="3728674"/>
            <a:ext cx="92445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lang="en-US" sz="30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Know Your Reputation — where you stand</a:t>
            </a:r>
            <a:endParaRPr b="1" sz="3000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0" name="Google Shape;290;p17"/>
          <p:cNvSpPr txBox="1"/>
          <p:nvPr/>
        </p:nvSpPr>
        <p:spPr>
          <a:xfrm>
            <a:off x="1714500" y="4823599"/>
            <a:ext cx="9244500" cy="7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2100"/>
              <a:buFont typeface="Inter"/>
              <a:buNone/>
            </a:pPr>
            <a:r>
              <a:rPr b="1" lang="en-US" sz="30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Know Your Platform — where it lands</a:t>
            </a:r>
            <a:endParaRPr b="1" sz="3000">
              <a:solidFill>
                <a:srgbClr val="1F2937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1" name="Google Shape;291;p17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How to Do This in Multifamily (On Brand)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97" name="Google Shape;297;p18"/>
          <p:cNvPicPr preferRelativeResize="0"/>
          <p:nvPr/>
        </p:nvPicPr>
        <p:blipFill rotWithShape="1">
          <a:blip r:embed="rId3">
            <a:alphaModFix/>
          </a:blip>
          <a:srcRect b="0" l="-3" r="-3" t="0"/>
          <a:stretch/>
        </p:blipFill>
        <p:spPr>
          <a:xfrm>
            <a:off x="835850" y="1331025"/>
            <a:ext cx="5181899" cy="44007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8" name="Google Shape;298;p18"/>
          <p:cNvPicPr preferRelativeResize="0"/>
          <p:nvPr/>
        </p:nvPicPr>
        <p:blipFill rotWithShape="1">
          <a:blip r:embed="rId3">
            <a:alphaModFix/>
          </a:blip>
          <a:srcRect b="0" l="-3" r="-3" t="0"/>
          <a:stretch/>
        </p:blipFill>
        <p:spPr>
          <a:xfrm>
            <a:off x="6360650" y="1331025"/>
            <a:ext cx="5181899" cy="440074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8"/>
          <p:cNvSpPr/>
          <p:nvPr/>
        </p:nvSpPr>
        <p:spPr>
          <a:xfrm>
            <a:off x="1217150" y="4334698"/>
            <a:ext cx="4381800" cy="1143000"/>
          </a:xfrm>
          <a:prstGeom prst="roundRect">
            <a:avLst>
              <a:gd fmla="val 16000" name="adj"/>
            </a:avLst>
          </a:prstGeom>
          <a:solidFill>
            <a:srgbClr val="DCFCE7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8"/>
          <p:cNvSpPr/>
          <p:nvPr/>
        </p:nvSpPr>
        <p:spPr>
          <a:xfrm>
            <a:off x="6741955" y="4334628"/>
            <a:ext cx="4381800" cy="1143000"/>
          </a:xfrm>
          <a:prstGeom prst="roundRect">
            <a:avLst>
              <a:gd fmla="val 16000" name="adj"/>
            </a:avLst>
          </a:prstGeom>
          <a:solidFill>
            <a:srgbClr val="DCFCE7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8"/>
          <p:cNvSpPr txBox="1"/>
          <p:nvPr/>
        </p:nvSpPr>
        <p:spPr>
          <a:xfrm>
            <a:off x="1217150" y="1720773"/>
            <a:ext cx="4572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🧠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8"/>
          <p:cNvSpPr txBox="1"/>
          <p:nvPr/>
        </p:nvSpPr>
        <p:spPr>
          <a:xfrm>
            <a:off x="1693552" y="1759178"/>
            <a:ext cx="40197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64E3B"/>
              </a:buClr>
              <a:buSzPts val="1900"/>
              <a:buFont typeface="Inter"/>
              <a:buNone/>
            </a:pPr>
            <a:r>
              <a:rPr b="1" lang="en-US" sz="1900">
                <a:solidFill>
                  <a:srgbClr val="064E3B"/>
                </a:solidFill>
                <a:latin typeface="Inter"/>
                <a:ea typeface="Inter"/>
                <a:cs typeface="Inter"/>
                <a:sym typeface="Inter"/>
              </a:rPr>
              <a:t>Understand Your Audience’s Consumption Habits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8"/>
          <p:cNvSpPr txBox="1"/>
          <p:nvPr/>
        </p:nvSpPr>
        <p:spPr>
          <a:xfrm>
            <a:off x="1217150" y="2429018"/>
            <a:ext cx="4475100" cy="18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64E3B"/>
              </a:buClr>
              <a:buSzPts val="1900"/>
              <a:buFont typeface="Inter"/>
              <a:buNone/>
            </a:pPr>
            <a:r>
              <a:rPr b="1" lang="en-US" sz="1900">
                <a:solidFill>
                  <a:srgbClr val="064E3B"/>
                </a:solidFill>
                <a:latin typeface="Inter"/>
                <a:ea typeface="Inter"/>
                <a:cs typeface="Inter"/>
                <a:sym typeface="Inter"/>
              </a:rPr>
              <a:t>Follow your audience’s consumption and production habits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600"/>
              <a:buFont typeface="Inter"/>
              <a:buNone/>
            </a:pPr>
            <a:r>
              <a:rPr b="0" i="1" lang="en-US" sz="1600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(</a:t>
            </a:r>
            <a:r>
              <a:rPr i="1" lang="en-US" sz="1600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Match the frequency of your audience’s behaviors)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8"/>
          <p:cNvSpPr txBox="1"/>
          <p:nvPr/>
        </p:nvSpPr>
        <p:spPr>
          <a:xfrm>
            <a:off x="6741955" y="1720773"/>
            <a:ext cx="4572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Inter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🤝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8"/>
          <p:cNvSpPr txBox="1"/>
          <p:nvPr/>
        </p:nvSpPr>
        <p:spPr>
          <a:xfrm>
            <a:off x="7218357" y="1759178"/>
            <a:ext cx="40197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64E3B"/>
              </a:buClr>
              <a:buSzPts val="1900"/>
              <a:buFont typeface="Inter"/>
              <a:buNone/>
            </a:pPr>
            <a:r>
              <a:rPr b="1" lang="en-US" sz="1900">
                <a:solidFill>
                  <a:srgbClr val="064E3B"/>
                </a:solidFill>
                <a:latin typeface="Inter"/>
                <a:ea typeface="Inter"/>
                <a:cs typeface="Inter"/>
                <a:sym typeface="Inter"/>
              </a:rPr>
              <a:t>Consider Your Brand When Creating Content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8"/>
          <p:cNvSpPr txBox="1"/>
          <p:nvPr/>
        </p:nvSpPr>
        <p:spPr>
          <a:xfrm>
            <a:off x="6741955" y="2429018"/>
            <a:ext cx="4475100" cy="18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64E3B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064E3B"/>
                </a:solidFill>
                <a:latin typeface="Inter"/>
                <a:ea typeface="Inter"/>
                <a:cs typeface="Inter"/>
                <a:sym typeface="Inter"/>
              </a:rPr>
              <a:t>Invite </a:t>
            </a:r>
            <a:r>
              <a:rPr b="1" lang="en-US" sz="1900">
                <a:solidFill>
                  <a:srgbClr val="064E3B"/>
                </a:solidFill>
                <a:latin typeface="Inter"/>
                <a:ea typeface="Inter"/>
                <a:cs typeface="Inter"/>
                <a:sym typeface="Inter"/>
              </a:rPr>
              <a:t>community engagement</a:t>
            </a:r>
            <a:r>
              <a:rPr b="0" i="0" lang="en-US" sz="1900" u="none" cap="none" strike="noStrike">
                <a:solidFill>
                  <a:srgbClr val="047857"/>
                </a:solidFill>
                <a:latin typeface="Inter"/>
                <a:ea typeface="Inter"/>
                <a:cs typeface="Inter"/>
                <a:sym typeface="Inter"/>
              </a:rPr>
              <a:t> driven by curiosity or humor.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600"/>
              <a:buFont typeface="Inter"/>
              <a:buNone/>
            </a:pPr>
            <a:r>
              <a:rPr b="0" i="1" lang="en-US" sz="1600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(The goal is healthy community debate,</a:t>
            </a:r>
            <a:r>
              <a:rPr i="1" lang="en-US" sz="1600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 or </a:t>
            </a:r>
            <a:r>
              <a:rPr b="0" i="1" lang="en-US" sz="1600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a si</a:t>
            </a:r>
            <a:r>
              <a:rPr i="1" lang="en-US" sz="1600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mple double-take,</a:t>
            </a:r>
            <a:r>
              <a:rPr b="0" i="1" lang="en-US" sz="1600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 not toxic conflict.)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8"/>
          <p:cNvSpPr txBox="1"/>
          <p:nvPr/>
        </p:nvSpPr>
        <p:spPr>
          <a:xfrm>
            <a:off x="6936263" y="4608972"/>
            <a:ext cx="4086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64E3B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064E3B"/>
                </a:solidFill>
                <a:latin typeface="Inter"/>
                <a:ea typeface="Inter"/>
                <a:cs typeface="Inter"/>
                <a:sym typeface="Inter"/>
              </a:rPr>
              <a:t>Tap into relatable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47857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047857"/>
                </a:solidFill>
                <a:latin typeface="Inter"/>
                <a:ea typeface="Inter"/>
                <a:cs typeface="Inter"/>
                <a:sym typeface="Inter"/>
              </a:rPr>
              <a:t> apartment-life moments instantly.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8"/>
          <p:cNvSpPr txBox="1"/>
          <p:nvPr/>
        </p:nvSpPr>
        <p:spPr>
          <a:xfrm>
            <a:off x="1364750" y="4608897"/>
            <a:ext cx="4086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64E3B"/>
              </a:buClr>
              <a:buSzPts val="2100"/>
              <a:buFont typeface="Inter"/>
              <a:buNone/>
            </a:pPr>
            <a:r>
              <a:rPr b="1" lang="en-US" sz="2100">
                <a:solidFill>
                  <a:srgbClr val="064E3B"/>
                </a:solidFill>
                <a:latin typeface="Inter"/>
                <a:ea typeface="Inter"/>
                <a:cs typeface="Inter"/>
                <a:sym typeface="Inter"/>
              </a:rPr>
              <a:t>3-5:1 Ratio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47857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04785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800">
                <a:solidFill>
                  <a:srgbClr val="047857"/>
                </a:solidFill>
                <a:latin typeface="Inter"/>
                <a:ea typeface="Inter"/>
                <a:cs typeface="Inter"/>
                <a:sym typeface="Inter"/>
              </a:rPr>
              <a:t>Safe-bait posting</a:t>
            </a:r>
            <a:r>
              <a:rPr b="0" i="0" lang="en-US" sz="1800" u="none" cap="none" strike="noStrike">
                <a:solidFill>
                  <a:srgbClr val="04785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8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Safe Bait™ Do’s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15" name="Google Shape;315;p19"/>
          <p:cNvPicPr preferRelativeResize="0"/>
          <p:nvPr/>
        </p:nvPicPr>
        <p:blipFill rotWithShape="1">
          <a:blip r:embed="rId3">
            <a:alphaModFix/>
          </a:blip>
          <a:srcRect b="-6" l="0" r="0" t="-6"/>
          <a:stretch/>
        </p:blipFill>
        <p:spPr>
          <a:xfrm>
            <a:off x="1333200" y="1652605"/>
            <a:ext cx="9581999" cy="384370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9"/>
          <p:cNvSpPr txBox="1"/>
          <p:nvPr/>
        </p:nvSpPr>
        <p:spPr>
          <a:xfrm>
            <a:off x="1809598" y="2035530"/>
            <a:ext cx="457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nter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⚠️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9"/>
          <p:cNvSpPr txBox="1"/>
          <p:nvPr/>
        </p:nvSpPr>
        <p:spPr>
          <a:xfrm>
            <a:off x="2286000" y="2073935"/>
            <a:ext cx="67821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1239"/>
              </a:buClr>
              <a:buSzPts val="2100"/>
              <a:buFont typeface="Inter"/>
              <a:buNone/>
            </a:pPr>
            <a:r>
              <a:rPr b="1" i="0" lang="en-US" sz="2100" u="none" cap="none" strike="noStrike">
                <a:solidFill>
                  <a:srgbClr val="9F1239"/>
                </a:solidFill>
                <a:latin typeface="Inter"/>
                <a:ea typeface="Inter"/>
                <a:cs typeface="Inter"/>
                <a:sym typeface="Inter"/>
              </a:rPr>
              <a:t>The Rage Bait Danger Zone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9"/>
          <p:cNvSpPr txBox="1"/>
          <p:nvPr/>
        </p:nvSpPr>
        <p:spPr>
          <a:xfrm>
            <a:off x="1809598" y="2949930"/>
            <a:ext cx="362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9"/>
          <p:cNvSpPr txBox="1"/>
          <p:nvPr/>
        </p:nvSpPr>
        <p:spPr>
          <a:xfrm>
            <a:off x="2286000" y="2911525"/>
            <a:ext cx="81153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E123C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BE123C"/>
                </a:solidFill>
                <a:latin typeface="Inter"/>
                <a:ea typeface="Inter"/>
                <a:cs typeface="Inter"/>
                <a:sym typeface="Inter"/>
              </a:rPr>
              <a:t>DON'T:</a:t>
            </a:r>
            <a:r>
              <a:rPr b="0" i="0" lang="en-US" sz="19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Tie your property to cultural wars or politics 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9"/>
          <p:cNvSpPr txBox="1"/>
          <p:nvPr/>
        </p:nvSpPr>
        <p:spPr>
          <a:xfrm>
            <a:off x="1809598" y="3807637"/>
            <a:ext cx="362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9"/>
          <p:cNvSpPr txBox="1"/>
          <p:nvPr/>
        </p:nvSpPr>
        <p:spPr>
          <a:xfrm>
            <a:off x="2286000" y="3769232"/>
            <a:ext cx="80943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E123C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BE123C"/>
                </a:solidFill>
                <a:latin typeface="Inter"/>
                <a:ea typeface="Inter"/>
                <a:cs typeface="Inter"/>
                <a:sym typeface="Inter"/>
              </a:rPr>
              <a:t>DON'T:</a:t>
            </a:r>
            <a:r>
              <a:rPr b="0" i="0" lang="en-US" sz="19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Joke about rent, late fees, maintenance, safety, or policy enforcement 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9"/>
          <p:cNvSpPr txBox="1"/>
          <p:nvPr/>
        </p:nvSpPr>
        <p:spPr>
          <a:xfrm>
            <a:off x="1809598" y="4854625"/>
            <a:ext cx="362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9"/>
          <p:cNvSpPr txBox="1"/>
          <p:nvPr/>
        </p:nvSpPr>
        <p:spPr>
          <a:xfrm>
            <a:off x="2286000" y="4817135"/>
            <a:ext cx="81153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E123C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BE123C"/>
                </a:solidFill>
                <a:latin typeface="Inter"/>
                <a:ea typeface="Inter"/>
                <a:cs typeface="Inter"/>
                <a:sym typeface="Inter"/>
              </a:rPr>
              <a:t>DON'T:</a:t>
            </a:r>
            <a:r>
              <a:rPr b="0" i="0" lang="en-US" sz="1900" u="none" cap="none" strike="noStrik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Mock residents or create real-world harm 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9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Safe Bait™ Don’ts (This is Rage Bait)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30" name="Google Shape;330;p20"/>
          <p:cNvPicPr preferRelativeResize="0"/>
          <p:nvPr/>
        </p:nvPicPr>
        <p:blipFill rotWithShape="1">
          <a:blip r:embed="rId3">
            <a:alphaModFix/>
          </a:blip>
          <a:srcRect b="-4" l="0" r="0" t="-4"/>
          <a:stretch/>
        </p:blipFill>
        <p:spPr>
          <a:xfrm>
            <a:off x="952803" y="2387463"/>
            <a:ext cx="4790223" cy="1276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31" name="Google Shape;331;p20"/>
          <p:cNvPicPr preferRelativeResize="0"/>
          <p:nvPr/>
        </p:nvPicPr>
        <p:blipFill rotWithShape="1">
          <a:blip r:embed="rId4">
            <a:alphaModFix/>
          </a:blip>
          <a:srcRect b="-20" l="0" r="0" t="-20"/>
          <a:stretch/>
        </p:blipFill>
        <p:spPr>
          <a:xfrm>
            <a:off x="952800" y="4846401"/>
            <a:ext cx="10325398" cy="81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0"/>
          <p:cNvSpPr/>
          <p:nvPr/>
        </p:nvSpPr>
        <p:spPr>
          <a:xfrm>
            <a:off x="1333195" y="2929707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0"/>
          <p:cNvSpPr txBox="1"/>
          <p:nvPr/>
        </p:nvSpPr>
        <p:spPr>
          <a:xfrm>
            <a:off x="1714500" y="2634813"/>
            <a:ext cx="38103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A landlord chronicled an eviction as content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it backfired and damaged trust.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0"/>
          <p:cNvSpPr/>
          <p:nvPr/>
        </p:nvSpPr>
        <p:spPr>
          <a:xfrm>
            <a:off x="1333195" y="5195426"/>
            <a:ext cx="152700" cy="152700"/>
          </a:xfrm>
          <a:prstGeom prst="ellipse">
            <a:avLst/>
          </a:prstGeom>
          <a:solidFill>
            <a:srgbClr val="DC2626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0"/>
          <p:cNvSpPr txBox="1"/>
          <p:nvPr/>
        </p:nvSpPr>
        <p:spPr>
          <a:xfrm>
            <a:off x="1714500" y="5081126"/>
            <a:ext cx="98298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2626"/>
              </a:buClr>
              <a:buSzPts val="1600"/>
              <a:buFont typeface="Inter"/>
              <a:buNone/>
            </a:pPr>
            <a:r>
              <a:rPr b="1" i="0" lang="en-US" sz="1600" u="none" cap="none" strike="noStrik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Lesson:</a:t>
            </a: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 Never create content from sensitive resident situations.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6" name="Google Shape;33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0949" y="1504500"/>
            <a:ext cx="4278505" cy="3230275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14300" rotWithShape="0" algn="bl" dir="16200000" dist="38100">
              <a:srgbClr val="000000">
                <a:alpha val="70000"/>
              </a:srgbClr>
            </a:outerShdw>
          </a:effectLst>
        </p:spPr>
      </p:pic>
      <p:sp>
        <p:nvSpPr>
          <p:cNvPr id="337" name="Google Shape;337;p20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Case To Avoid: 'Landlord Eviction' </a:t>
            </a:r>
            <a:endParaRPr b="1" sz="42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   TikTok Series</a:t>
            </a:r>
            <a:endParaRPr b="1" sz="42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21" title="Pause GIF Image (5).gif"/>
          <p:cNvPicPr preferRelativeResize="0"/>
          <p:nvPr/>
        </p:nvPicPr>
        <p:blipFill rotWithShape="1">
          <a:blip r:embed="rId3">
            <a:alphaModFix/>
          </a:blip>
          <a:srcRect b="9537" l="0" r="0" t="7102"/>
          <a:stretch/>
        </p:blipFill>
        <p:spPr>
          <a:xfrm>
            <a:off x="978525" y="1412084"/>
            <a:ext cx="2271000" cy="4150167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1"/>
          <p:cNvSpPr txBox="1"/>
          <p:nvPr/>
        </p:nvSpPr>
        <p:spPr>
          <a:xfrm>
            <a:off x="3422581" y="1458134"/>
            <a:ext cx="26130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900"/>
              <a:buFont typeface="Inter"/>
              <a:buNone/>
            </a:pPr>
            <a:r>
              <a:rPr b="1" lang="en-US" sz="23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Safe Bait™ Post</a:t>
            </a:r>
            <a:endParaRPr sz="8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5" name="Google Shape;345;p21"/>
          <p:cNvSpPr txBox="1"/>
          <p:nvPr/>
        </p:nvSpPr>
        <p:spPr>
          <a:xfrm>
            <a:off x="6235725" y="1458134"/>
            <a:ext cx="26130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900"/>
              <a:buFont typeface="Inter"/>
              <a:buNone/>
            </a:pPr>
            <a:r>
              <a:rPr b="1" lang="en-US" sz="23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Regular</a:t>
            </a:r>
            <a:r>
              <a:rPr b="1" lang="en-US" sz="2300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Post</a:t>
            </a:r>
            <a:endParaRPr sz="8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6" name="Google Shape;346;p21"/>
          <p:cNvSpPr txBox="1"/>
          <p:nvPr/>
        </p:nvSpPr>
        <p:spPr>
          <a:xfrm>
            <a:off x="3422581" y="2054322"/>
            <a:ext cx="26130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11150" lvl="0" marL="45720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300"/>
              <a:buFont typeface="Inter"/>
              <a:buChar char="-"/>
            </a:pPr>
            <a:r>
              <a:rPr lang="en-US" sz="13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Sabrina Carpenter lookalike</a:t>
            </a:r>
            <a:endParaRPr sz="13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1150" lvl="0" marL="45720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300"/>
              <a:buFont typeface="Inter"/>
              <a:buChar char="-"/>
            </a:pPr>
            <a:r>
              <a:rPr lang="en-US" sz="13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Bizarre dog statue in every shot</a:t>
            </a:r>
            <a:endParaRPr sz="13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1150" lvl="0" marL="457200" rtl="0" algn="ctr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300"/>
              <a:buFont typeface="Inter"/>
              <a:buChar char="-"/>
            </a:pPr>
            <a:r>
              <a:rPr lang="en-US" sz="13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Open Cabinets and fridge</a:t>
            </a:r>
            <a:endParaRPr sz="13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47" name="Google Shape;347;p21" title="Pause GIF Image (6).gif"/>
          <p:cNvPicPr preferRelativeResize="0"/>
          <p:nvPr/>
        </p:nvPicPr>
        <p:blipFill rotWithShape="1">
          <a:blip r:embed="rId4">
            <a:alphaModFix/>
          </a:blip>
          <a:srcRect b="9600" l="0" r="0" t="6111"/>
          <a:stretch/>
        </p:blipFill>
        <p:spPr>
          <a:xfrm>
            <a:off x="9048900" y="1435116"/>
            <a:ext cx="2271100" cy="4150343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1"/>
          <p:cNvSpPr txBox="1"/>
          <p:nvPr/>
        </p:nvSpPr>
        <p:spPr>
          <a:xfrm>
            <a:off x="6406738" y="2054909"/>
            <a:ext cx="2271000" cy="7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900"/>
              <a:buFont typeface="Inter"/>
              <a:buNone/>
            </a:pPr>
            <a:r>
              <a:rPr lang="en-US" sz="13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-Informational video</a:t>
            </a:r>
            <a:endParaRPr sz="13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3900"/>
              <a:buFont typeface="Inter"/>
              <a:buNone/>
            </a:pPr>
            <a:r>
              <a:rPr lang="en-US" sz="13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-Captions that add value</a:t>
            </a:r>
            <a:endParaRPr sz="13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9" name="Google Shape;349;p21"/>
          <p:cNvSpPr txBox="1"/>
          <p:nvPr/>
        </p:nvSpPr>
        <p:spPr>
          <a:xfrm>
            <a:off x="3657181" y="3025722"/>
            <a:ext cx="21438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7.5k Views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1"/>
          <p:cNvSpPr txBox="1"/>
          <p:nvPr/>
        </p:nvSpPr>
        <p:spPr>
          <a:xfrm>
            <a:off x="6470338" y="3025734"/>
            <a:ext cx="21438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529 Views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1"/>
          <p:cNvSpPr txBox="1"/>
          <p:nvPr/>
        </p:nvSpPr>
        <p:spPr>
          <a:xfrm>
            <a:off x="6470338" y="3511734"/>
            <a:ext cx="21438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0 Shares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1"/>
          <p:cNvSpPr txBox="1"/>
          <p:nvPr/>
        </p:nvSpPr>
        <p:spPr>
          <a:xfrm>
            <a:off x="3657181" y="3511722"/>
            <a:ext cx="21438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49 Shares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1"/>
          <p:cNvSpPr txBox="1"/>
          <p:nvPr/>
        </p:nvSpPr>
        <p:spPr>
          <a:xfrm>
            <a:off x="6470338" y="3997734"/>
            <a:ext cx="21438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15 Likes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1"/>
          <p:cNvSpPr txBox="1"/>
          <p:nvPr/>
        </p:nvSpPr>
        <p:spPr>
          <a:xfrm>
            <a:off x="3657181" y="3997722"/>
            <a:ext cx="21438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91B1B"/>
              </a:buClr>
              <a:buSzPts val="1800"/>
              <a:buFont typeface="Inter"/>
              <a:buNone/>
            </a:pPr>
            <a:r>
              <a:rPr b="1" lang="en-US" sz="180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rPr>
              <a:t>140 Likes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1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Safe Bait™ Case Study: The Sally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61" name="Google Shape;361;p22"/>
          <p:cNvPicPr preferRelativeResize="0"/>
          <p:nvPr/>
        </p:nvPicPr>
        <p:blipFill rotWithShape="1">
          <a:blip r:embed="rId3">
            <a:alphaModFix/>
          </a:blip>
          <a:srcRect b="0" l="-60" r="-60" t="0"/>
          <a:stretch/>
        </p:blipFill>
        <p:spPr>
          <a:xfrm>
            <a:off x="1111105" y="2237988"/>
            <a:ext cx="991452" cy="51013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2"/>
          <p:cNvSpPr txBox="1"/>
          <p:nvPr/>
        </p:nvSpPr>
        <p:spPr>
          <a:xfrm>
            <a:off x="1064991" y="2237988"/>
            <a:ext cx="10809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891"/>
              <a:buFont typeface="Inter"/>
              <a:buNone/>
            </a:pPr>
            <a:r>
              <a:rPr b="1" i="0" lang="en-US" sz="1891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r>
              <a:rPr b="1" i="0" lang="en-US" sz="2049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 1 </a:t>
            </a:r>
            <a:endParaRPr b="0" i="0" sz="204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2"/>
          <p:cNvSpPr txBox="1"/>
          <p:nvPr/>
        </p:nvSpPr>
        <p:spPr>
          <a:xfrm>
            <a:off x="1397876" y="2343185"/>
            <a:ext cx="3603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891"/>
              <a:buFont typeface="Inter"/>
              <a:buNone/>
            </a:pPr>
            <a:r>
              <a:rPr b="1" i="0" lang="en-US" sz="1891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b="0" i="0" sz="189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2"/>
          <p:cNvSpPr txBox="1"/>
          <p:nvPr/>
        </p:nvSpPr>
        <p:spPr>
          <a:xfrm>
            <a:off x="2341766" y="1956363"/>
            <a:ext cx="8960100" cy="11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364"/>
              <a:buFont typeface="Inter"/>
              <a:buNone/>
            </a:pP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Is </a:t>
            </a: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Safe Bait ™</a:t>
            </a: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actually a safe strategy for us?</a:t>
            </a:r>
            <a:endParaRPr b="1" sz="28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364"/>
              <a:buFont typeface="Inter"/>
              <a:buNone/>
            </a:pPr>
            <a:r>
              <a:rPr lang="en-US" sz="24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Know Your Audience + Know Your Brand</a:t>
            </a:r>
            <a:endParaRPr sz="24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preencoded.png" id="365" name="Google Shape;365;p22"/>
          <p:cNvPicPr preferRelativeResize="0"/>
          <p:nvPr/>
        </p:nvPicPr>
        <p:blipFill rotWithShape="1">
          <a:blip r:embed="rId3">
            <a:alphaModFix/>
          </a:blip>
          <a:srcRect b="0" l="-60" r="-60" t="0"/>
          <a:stretch/>
        </p:blipFill>
        <p:spPr>
          <a:xfrm>
            <a:off x="1111105" y="3375379"/>
            <a:ext cx="991452" cy="510138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2"/>
          <p:cNvSpPr txBox="1"/>
          <p:nvPr/>
        </p:nvSpPr>
        <p:spPr>
          <a:xfrm>
            <a:off x="1064991" y="3375379"/>
            <a:ext cx="10809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891"/>
              <a:buFont typeface="Inter"/>
              <a:buNone/>
            </a:pPr>
            <a:r>
              <a:rPr b="1" i="0" lang="en-US" sz="1891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r>
              <a:rPr b="1" i="0" lang="en-US" sz="2049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 2 </a:t>
            </a:r>
            <a:endParaRPr b="0" i="0" sz="204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2"/>
          <p:cNvSpPr txBox="1"/>
          <p:nvPr/>
        </p:nvSpPr>
        <p:spPr>
          <a:xfrm>
            <a:off x="1370497" y="3479136"/>
            <a:ext cx="3603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891"/>
              <a:buFont typeface="Inter"/>
              <a:buNone/>
            </a:pPr>
            <a:r>
              <a:rPr b="1" i="0" lang="en-US" sz="1891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b="0" i="0" sz="189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68" name="Google Shape;368;p22"/>
          <p:cNvPicPr preferRelativeResize="0"/>
          <p:nvPr/>
        </p:nvPicPr>
        <p:blipFill rotWithShape="1">
          <a:blip r:embed="rId3">
            <a:alphaModFix/>
          </a:blip>
          <a:srcRect b="0" l="-60" r="-60" t="0"/>
          <a:stretch/>
        </p:blipFill>
        <p:spPr>
          <a:xfrm>
            <a:off x="1111105" y="4639668"/>
            <a:ext cx="991452" cy="510138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2"/>
          <p:cNvSpPr txBox="1"/>
          <p:nvPr/>
        </p:nvSpPr>
        <p:spPr>
          <a:xfrm>
            <a:off x="1064991" y="4639668"/>
            <a:ext cx="10809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891"/>
              <a:buFont typeface="Inter"/>
              <a:buNone/>
            </a:pPr>
            <a:r>
              <a:rPr b="1" i="0" lang="en-US" sz="1891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r>
              <a:rPr b="1" i="0" lang="en-US" sz="2049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 3 </a:t>
            </a:r>
            <a:endParaRPr b="0" i="0" sz="204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2"/>
          <p:cNvSpPr txBox="1"/>
          <p:nvPr/>
        </p:nvSpPr>
        <p:spPr>
          <a:xfrm>
            <a:off x="1369055" y="4744865"/>
            <a:ext cx="3603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891"/>
              <a:buFont typeface="Inter"/>
              <a:buNone/>
            </a:pPr>
            <a:r>
              <a:rPr b="1" i="0" lang="en-US" sz="1891" u="none" cap="none" strike="noStrike">
                <a:solidFill>
                  <a:srgbClr val="059669"/>
                </a:solidFill>
                <a:latin typeface="Inter"/>
                <a:ea typeface="Inter"/>
                <a:cs typeface="Inter"/>
                <a:sym typeface="Inter"/>
              </a:rPr>
              <a:t>✓</a:t>
            </a:r>
            <a:endParaRPr b="0" i="0" sz="189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2"/>
          <p:cNvSpPr txBox="1"/>
          <p:nvPr/>
        </p:nvSpPr>
        <p:spPr>
          <a:xfrm>
            <a:off x="1111100" y="1600275"/>
            <a:ext cx="9574800" cy="5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26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Before you post, answer three questions honestly.</a:t>
            </a:r>
            <a:endParaRPr i="1" sz="26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Clr>
                <a:srgbClr val="374151"/>
              </a:buClr>
              <a:buSzPts val="2364"/>
              <a:buFont typeface="Inter"/>
              <a:buNone/>
            </a:pPr>
            <a:r>
              <a:t/>
            </a:r>
            <a:endParaRPr sz="2364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2" name="Google Shape;372;p22"/>
          <p:cNvSpPr txBox="1"/>
          <p:nvPr/>
        </p:nvSpPr>
        <p:spPr>
          <a:xfrm>
            <a:off x="2341766" y="3145051"/>
            <a:ext cx="8960100" cy="11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364"/>
              <a:buFont typeface="Inter"/>
              <a:buNone/>
            </a:pP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How often should we post Safe Bait ™?</a:t>
            </a:r>
            <a:endParaRPr b="1" sz="28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364"/>
              <a:buFont typeface="Inter"/>
              <a:buNone/>
            </a:pPr>
            <a:r>
              <a:rPr lang="en-US" sz="24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Your audience's content diet</a:t>
            </a:r>
            <a:endParaRPr sz="24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3" name="Google Shape;373;p22"/>
          <p:cNvSpPr txBox="1"/>
          <p:nvPr/>
        </p:nvSpPr>
        <p:spPr>
          <a:xfrm>
            <a:off x="2341766" y="4356419"/>
            <a:ext cx="8960100" cy="11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364"/>
              <a:buFont typeface="Inter"/>
              <a:buNone/>
            </a:pPr>
            <a:r>
              <a:rPr b="1" lang="en-US" sz="28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What tone should our Safe Bait ™ take?</a:t>
            </a:r>
            <a:endParaRPr b="1" sz="28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364"/>
              <a:buFont typeface="Inter"/>
              <a:buNone/>
            </a:pPr>
            <a:r>
              <a:rPr lang="en-US" sz="24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Your version of playful</a:t>
            </a:r>
            <a:endParaRPr sz="2400">
              <a:solidFill>
                <a:srgbClr val="37415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4" name="Google Shape;374;p22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Safe Bait™ Brand Discernment Checklist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80" name="Google Shape;380;p23"/>
          <p:cNvPicPr preferRelativeResize="0"/>
          <p:nvPr/>
        </p:nvPicPr>
        <p:blipFill rotWithShape="1">
          <a:blip r:embed="rId3">
            <a:alphaModFix/>
          </a:blip>
          <a:srcRect b="-400" l="0" r="0" t="-400"/>
          <a:stretch/>
        </p:blipFill>
        <p:spPr>
          <a:xfrm>
            <a:off x="2381098" y="1941452"/>
            <a:ext cx="7429500" cy="384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1" name="Google Shape;381;p23"/>
          <p:cNvPicPr preferRelativeResize="0"/>
          <p:nvPr/>
        </p:nvPicPr>
        <p:blipFill rotWithShape="1">
          <a:blip r:embed="rId4">
            <a:alphaModFix/>
          </a:blip>
          <a:srcRect b="-5" l="0" r="0" t="-5"/>
          <a:stretch/>
        </p:blipFill>
        <p:spPr>
          <a:xfrm>
            <a:off x="761695" y="2227659"/>
            <a:ext cx="3276296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2" name="Google Shape;382;p23"/>
          <p:cNvPicPr preferRelativeResize="0"/>
          <p:nvPr/>
        </p:nvPicPr>
        <p:blipFill rotWithShape="1">
          <a:blip r:embed="rId5">
            <a:alphaModFix/>
          </a:blip>
          <a:srcRect b="-5" l="0" r="0" t="-5"/>
          <a:stretch/>
        </p:blipFill>
        <p:spPr>
          <a:xfrm>
            <a:off x="4476902" y="2227659"/>
            <a:ext cx="3276296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3" name="Google Shape;383;p23"/>
          <p:cNvPicPr preferRelativeResize="0"/>
          <p:nvPr/>
        </p:nvPicPr>
        <p:blipFill rotWithShape="1">
          <a:blip r:embed="rId6">
            <a:alphaModFix/>
          </a:blip>
          <a:srcRect b="-5" l="0" r="0" t="-5"/>
          <a:stretch/>
        </p:blipFill>
        <p:spPr>
          <a:xfrm>
            <a:off x="8191195" y="2227659"/>
            <a:ext cx="3276296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4" name="Google Shape;384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76602" y="1636957"/>
            <a:ext cx="609905" cy="6099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5" name="Google Shape;385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90895" y="1636957"/>
            <a:ext cx="609905" cy="6099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86" name="Google Shape;386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506102" y="1636957"/>
            <a:ext cx="609905" cy="60990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3"/>
          <p:cNvSpPr txBox="1"/>
          <p:nvPr/>
        </p:nvSpPr>
        <p:spPr>
          <a:xfrm>
            <a:off x="2038198" y="1770459"/>
            <a:ext cx="6858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3"/>
          <p:cNvSpPr txBox="1"/>
          <p:nvPr/>
        </p:nvSpPr>
        <p:spPr>
          <a:xfrm>
            <a:off x="2152498" y="2512952"/>
            <a:ext cx="6483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Inter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3"/>
          <p:cNvSpPr txBox="1"/>
          <p:nvPr/>
        </p:nvSpPr>
        <p:spPr>
          <a:xfrm>
            <a:off x="837600" y="3075450"/>
            <a:ext cx="3049500" cy="21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E3A8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400"/>
              <a:buFont typeface="Inter"/>
              <a:buChar char="●"/>
            </a:pPr>
            <a:r>
              <a:rPr b="1" lang="en-US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Set clear success metrics with proper tracking tools. (comments, saves, conversions)</a:t>
            </a:r>
            <a:endParaRPr b="1">
              <a:solidFill>
                <a:srgbClr val="1E3A8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E3A8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400"/>
              <a:buFont typeface="Inter"/>
              <a:buChar char="●"/>
            </a:pPr>
            <a:r>
              <a:rPr b="1" lang="en-US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Establish a Brand Discernment Checklist </a:t>
            </a:r>
            <a:endParaRPr b="1">
              <a:solidFill>
                <a:srgbClr val="1E3A8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E3A8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400"/>
              <a:buFont typeface="Inter"/>
              <a:buChar char="●"/>
            </a:pPr>
            <a:r>
              <a:rPr b="1" lang="en-US">
                <a:solidFill>
                  <a:srgbClr val="1E3A8A"/>
                </a:solidFill>
                <a:latin typeface="Inter"/>
                <a:ea typeface="Inter"/>
                <a:cs typeface="Inter"/>
                <a:sym typeface="Inter"/>
              </a:rPr>
              <a:t>Encourage Bad Ideas</a:t>
            </a:r>
            <a:endParaRPr b="1" sz="1600">
              <a:solidFill>
                <a:srgbClr val="1E3A8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1E3A8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0" name="Google Shape;390;p23"/>
          <p:cNvSpPr txBox="1"/>
          <p:nvPr/>
        </p:nvSpPr>
        <p:spPr>
          <a:xfrm>
            <a:off x="5753405" y="1770459"/>
            <a:ext cx="6858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3"/>
          <p:cNvSpPr txBox="1"/>
          <p:nvPr/>
        </p:nvSpPr>
        <p:spPr>
          <a:xfrm>
            <a:off x="5867705" y="2512952"/>
            <a:ext cx="6483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Inter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3"/>
          <p:cNvSpPr txBox="1"/>
          <p:nvPr/>
        </p:nvSpPr>
        <p:spPr>
          <a:xfrm>
            <a:off x="4514375" y="3274652"/>
            <a:ext cx="3201900" cy="19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5803D"/>
              </a:buClr>
              <a:buSzPts val="1400"/>
              <a:buFont typeface="Inter"/>
              <a:buChar char="●"/>
            </a:pPr>
            <a:r>
              <a:rPr b="1" lang="en-US">
                <a:solidFill>
                  <a:srgbClr val="15803D"/>
                </a:solidFill>
                <a:latin typeface="Inter"/>
                <a:ea typeface="Inter"/>
                <a:cs typeface="Inter"/>
                <a:sym typeface="Inter"/>
              </a:rPr>
              <a:t>Commit to a 3–6 month testing window</a:t>
            </a:r>
            <a:endParaRPr b="1">
              <a:solidFill>
                <a:srgbClr val="15803D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5803D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5803D"/>
              </a:buClr>
              <a:buSzPts val="1400"/>
              <a:buFont typeface="Inter"/>
              <a:buChar char="●"/>
            </a:pPr>
            <a:r>
              <a:rPr b="1" lang="en-US">
                <a:solidFill>
                  <a:srgbClr val="15803D"/>
                </a:solidFill>
                <a:latin typeface="Inter"/>
                <a:ea typeface="Inter"/>
                <a:cs typeface="Inter"/>
                <a:sym typeface="Inter"/>
              </a:rPr>
              <a:t>Define posting cadence and the 3:1 Safety Ratio </a:t>
            </a:r>
            <a:endParaRPr b="1">
              <a:solidFill>
                <a:srgbClr val="15803D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15803D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5803D"/>
              </a:buClr>
              <a:buSzPts val="1400"/>
              <a:buFont typeface="Inter"/>
              <a:buChar char="●"/>
            </a:pPr>
            <a:r>
              <a:rPr b="1" lang="en-US">
                <a:solidFill>
                  <a:srgbClr val="15803D"/>
                </a:solidFill>
                <a:latin typeface="Inter"/>
                <a:ea typeface="Inter"/>
                <a:cs typeface="Inter"/>
                <a:sym typeface="Inter"/>
              </a:rPr>
              <a:t>Hold a weekly creative review to evaluate ideas, trends, and early performance</a:t>
            </a:r>
            <a:endParaRPr b="1">
              <a:solidFill>
                <a:srgbClr val="15803D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15803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3" name="Google Shape;393;p23"/>
          <p:cNvSpPr txBox="1"/>
          <p:nvPr/>
        </p:nvSpPr>
        <p:spPr>
          <a:xfrm>
            <a:off x="9467698" y="1770459"/>
            <a:ext cx="6858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3"/>
          <p:cNvSpPr txBox="1"/>
          <p:nvPr/>
        </p:nvSpPr>
        <p:spPr>
          <a:xfrm>
            <a:off x="8343000" y="2962047"/>
            <a:ext cx="29361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2400E"/>
              </a:buClr>
              <a:buSzPts val="1400"/>
              <a:buFont typeface="Calibri"/>
              <a:buChar char="●"/>
            </a:pPr>
            <a:r>
              <a:rPr b="1" lang="en-US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Empower teams to create, test, and iterate quickly</a:t>
            </a:r>
            <a:endParaRPr b="1">
              <a:solidFill>
                <a:srgbClr val="92400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2400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2400E"/>
              </a:buClr>
              <a:buSzPts val="1400"/>
              <a:buFont typeface="Calibri"/>
              <a:buChar char="●"/>
            </a:pPr>
            <a:r>
              <a:rPr b="1" lang="en-US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Encourage a fail forward mindset by sharing wins and failures equally</a:t>
            </a:r>
            <a:endParaRPr b="1">
              <a:solidFill>
                <a:srgbClr val="92400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2400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92400E"/>
              </a:buClr>
              <a:buSzPts val="1400"/>
              <a:buFont typeface="Calibri"/>
              <a:buChar char="●"/>
            </a:pPr>
            <a:r>
              <a:rPr b="1" lang="en-US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Continuously refine based on current universal trends and culture</a:t>
            </a:r>
            <a:endParaRPr b="1">
              <a:solidFill>
                <a:srgbClr val="92400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5" name="Google Shape;395;p23"/>
          <p:cNvSpPr txBox="1"/>
          <p:nvPr/>
        </p:nvSpPr>
        <p:spPr>
          <a:xfrm>
            <a:off x="875100" y="2641815"/>
            <a:ext cx="30495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Define the Guardrails</a:t>
            </a:r>
            <a:endParaRPr b="1" i="1" sz="2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6" name="Google Shape;396;p23"/>
          <p:cNvSpPr txBox="1"/>
          <p:nvPr/>
        </p:nvSpPr>
        <p:spPr>
          <a:xfrm>
            <a:off x="4666650" y="2646440"/>
            <a:ext cx="30495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Standardize the Strategy</a:t>
            </a:r>
            <a:endParaRPr b="1" i="1" sz="2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7" name="Google Shape;397;p23"/>
          <p:cNvSpPr txBox="1"/>
          <p:nvPr/>
        </p:nvSpPr>
        <p:spPr>
          <a:xfrm>
            <a:off x="8305500" y="2669177"/>
            <a:ext cx="3163800" cy="5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Build a Test-and-</a:t>
            </a:r>
            <a:endParaRPr b="1" i="1" sz="2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Learn Culture</a:t>
            </a:r>
            <a:endParaRPr b="1" i="1" sz="2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8" name="Google Shape;398;p23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Leadership Enablement: 3-Step Process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04" name="Google Shape;404;p24"/>
          <p:cNvPicPr preferRelativeResize="0"/>
          <p:nvPr/>
        </p:nvPicPr>
        <p:blipFill rotWithShape="1">
          <a:blip r:embed="rId3">
            <a:alphaModFix/>
          </a:blip>
          <a:srcRect b="0" l="-14" r="-14" t="0"/>
          <a:stretch/>
        </p:blipFill>
        <p:spPr>
          <a:xfrm>
            <a:off x="952805" y="1632356"/>
            <a:ext cx="10325404" cy="9427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05" name="Google Shape;405;p24"/>
          <p:cNvPicPr preferRelativeResize="0"/>
          <p:nvPr/>
        </p:nvPicPr>
        <p:blipFill rotWithShape="1">
          <a:blip r:embed="rId3">
            <a:alphaModFix/>
          </a:blip>
          <a:srcRect b="0" l="-14" r="-14" t="0"/>
          <a:stretch/>
        </p:blipFill>
        <p:spPr>
          <a:xfrm>
            <a:off x="952805" y="2639186"/>
            <a:ext cx="10325404" cy="9427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06" name="Google Shape;406;p24"/>
          <p:cNvPicPr preferRelativeResize="0"/>
          <p:nvPr/>
        </p:nvPicPr>
        <p:blipFill rotWithShape="1">
          <a:blip r:embed="rId3">
            <a:alphaModFix/>
          </a:blip>
          <a:srcRect b="0" l="-14" r="-14" t="0"/>
          <a:stretch/>
        </p:blipFill>
        <p:spPr>
          <a:xfrm>
            <a:off x="952805" y="3646016"/>
            <a:ext cx="10325404" cy="9427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07" name="Google Shape;407;p24"/>
          <p:cNvPicPr preferRelativeResize="0"/>
          <p:nvPr/>
        </p:nvPicPr>
        <p:blipFill rotWithShape="1">
          <a:blip r:embed="rId3">
            <a:alphaModFix/>
          </a:blip>
          <a:srcRect b="0" l="-14" r="-14" t="0"/>
          <a:stretch/>
        </p:blipFill>
        <p:spPr>
          <a:xfrm>
            <a:off x="952805" y="4665226"/>
            <a:ext cx="10325404" cy="942746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4"/>
          <p:cNvSpPr/>
          <p:nvPr/>
        </p:nvSpPr>
        <p:spPr>
          <a:xfrm>
            <a:off x="1333195" y="2013661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4"/>
          <p:cNvSpPr txBox="1"/>
          <p:nvPr/>
        </p:nvSpPr>
        <p:spPr>
          <a:xfrm>
            <a:off x="1714513" y="2762639"/>
            <a:ext cx="8475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900"/>
              <a:buFont typeface="Inter"/>
              <a:buNone/>
            </a:pP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Safe Bait™</a:t>
            </a: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 leverages universal trends, low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-stakes tension and 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behavioral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psychology</a:t>
            </a: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4"/>
          <p:cNvSpPr/>
          <p:nvPr/>
        </p:nvSpPr>
        <p:spPr>
          <a:xfrm>
            <a:off x="1333195" y="3020491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4"/>
          <p:cNvSpPr txBox="1"/>
          <p:nvPr/>
        </p:nvSpPr>
        <p:spPr>
          <a:xfrm>
            <a:off x="1703988" y="3940917"/>
            <a:ext cx="84966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Protect 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your</a:t>
            </a: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 brand with discernment checklist + 3:1 Safety Ratio.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4"/>
          <p:cNvSpPr/>
          <p:nvPr/>
        </p:nvSpPr>
        <p:spPr>
          <a:xfrm>
            <a:off x="1333195" y="4027321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4"/>
          <p:cNvSpPr/>
          <p:nvPr/>
        </p:nvSpPr>
        <p:spPr>
          <a:xfrm>
            <a:off x="1333195" y="5046531"/>
            <a:ext cx="152700" cy="152700"/>
          </a:xfrm>
          <a:prstGeom prst="ellipse">
            <a:avLst/>
          </a:prstGeom>
          <a:solidFill>
            <a:srgbClr val="EF4444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4"/>
          <p:cNvSpPr txBox="1"/>
          <p:nvPr/>
        </p:nvSpPr>
        <p:spPr>
          <a:xfrm>
            <a:off x="1714500" y="4960577"/>
            <a:ext cx="85596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Enable teams with clear goals, templates, and coaching.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4"/>
          <p:cNvSpPr txBox="1"/>
          <p:nvPr/>
        </p:nvSpPr>
        <p:spPr>
          <a:xfrm>
            <a:off x="1756538" y="1742009"/>
            <a:ext cx="84756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900"/>
              <a:buFont typeface="Inter"/>
              <a:buNone/>
            </a:pP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Safe Bait™</a:t>
            </a:r>
            <a:r>
              <a:rPr b="1" i="0" lang="en-US" sz="1900" u="none" cap="none" strike="noStrike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sparks 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curiosity</a:t>
            </a:r>
            <a:r>
              <a:rPr b="1" lang="en-US" sz="1900">
                <a:solidFill>
                  <a:srgbClr val="1F2937"/>
                </a:solidFill>
                <a:latin typeface="Inter"/>
                <a:ea typeface="Inter"/>
                <a:cs typeface="Inter"/>
                <a:sym typeface="Inter"/>
              </a:rPr>
              <a:t> and humor.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4"/>
          <p:cNvSpPr txBox="1"/>
          <p:nvPr/>
        </p:nvSpPr>
        <p:spPr>
          <a:xfrm>
            <a:off x="952800" y="556725"/>
            <a:ext cx="110673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4200"/>
              <a:buFont typeface="Inter"/>
              <a:buNone/>
            </a:pPr>
            <a:r>
              <a:rPr b="1" i="0" lang="en-US" sz="4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#</a:t>
            </a:r>
            <a:r>
              <a:rPr b="1" i="0" lang="en-US" sz="42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20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Your Takeaways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22" name="Google Shape;42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8207" y="1569952"/>
            <a:ext cx="2533802" cy="25338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23" name="Google Shape;423;p25"/>
          <p:cNvPicPr preferRelativeResize="0"/>
          <p:nvPr/>
        </p:nvPicPr>
        <p:blipFill rotWithShape="1">
          <a:blip r:embed="rId4">
            <a:alphaModFix/>
          </a:blip>
          <a:srcRect b="0" l="-17" r="-17" t="0"/>
          <a:stretch/>
        </p:blipFill>
        <p:spPr>
          <a:xfrm>
            <a:off x="2286000" y="4264027"/>
            <a:ext cx="7658100" cy="87599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5"/>
          <p:cNvSpPr/>
          <p:nvPr/>
        </p:nvSpPr>
        <p:spPr>
          <a:xfrm>
            <a:off x="5048402" y="1761062"/>
            <a:ext cx="2133300" cy="2133300"/>
          </a:xfrm>
          <a:prstGeom prst="roundRect">
            <a:avLst>
              <a:gd fmla="val 4592" name="adj"/>
            </a:avLst>
          </a:prstGeom>
          <a:solidFill>
            <a:srgbClr val="F8FAFC"/>
          </a:solidFill>
          <a:ln cap="flat" cmpd="sng" w="254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5"/>
          <p:cNvSpPr txBox="1"/>
          <p:nvPr/>
        </p:nvSpPr>
        <p:spPr>
          <a:xfrm>
            <a:off x="-95098" y="523472"/>
            <a:ext cx="123828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827"/>
              </a:buClr>
              <a:buSzPts val="5700"/>
              <a:buFont typeface="Inter"/>
              <a:buNone/>
            </a:pPr>
            <a:r>
              <a:rPr b="1" i="0" lang="en-US" sz="5700" u="none" cap="none" strike="noStrike">
                <a:solidFill>
                  <a:srgbClr val="111827"/>
                </a:solidFill>
                <a:latin typeface="Inter"/>
                <a:ea typeface="Inter"/>
                <a:cs typeface="Inter"/>
                <a:sym typeface="Inter"/>
              </a:rPr>
              <a:t>Thank You! </a:t>
            </a:r>
            <a:endParaRPr b="0" i="0" sz="5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5"/>
          <p:cNvSpPr txBox="1"/>
          <p:nvPr/>
        </p:nvSpPr>
        <p:spPr>
          <a:xfrm>
            <a:off x="-95098" y="5448312"/>
            <a:ext cx="123828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800"/>
              <a:buFont typeface="Inter"/>
              <a:buNone/>
            </a:pPr>
            <a:r>
              <a:rPr b="1" lang="en-US" sz="28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Just kidding, it’s the brand discernment checklist.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5"/>
          <p:cNvSpPr txBox="1"/>
          <p:nvPr/>
        </p:nvSpPr>
        <p:spPr>
          <a:xfrm>
            <a:off x="4190695" y="1856159"/>
            <a:ext cx="5532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Inter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5"/>
          <p:cNvSpPr txBox="1"/>
          <p:nvPr/>
        </p:nvSpPr>
        <p:spPr>
          <a:xfrm>
            <a:off x="5006340" y="2522757"/>
            <a:ext cx="2179800" cy="9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PLACE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QR CODE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Inter"/>
              <a:buNone/>
            </a:pPr>
            <a:r>
              <a:rPr b="1" i="0" lang="en-US" sz="180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HERE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5"/>
          <p:cNvSpPr txBox="1"/>
          <p:nvPr/>
        </p:nvSpPr>
        <p:spPr>
          <a:xfrm>
            <a:off x="2133295" y="4406693"/>
            <a:ext cx="79251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2400E"/>
              </a:buClr>
              <a:buSzPts val="1900"/>
              <a:buFont typeface="Inter"/>
              <a:buNone/>
            </a:pPr>
            <a:r>
              <a:rPr b="1" i="0" lang="en-US" sz="1900" u="none" cap="none" strike="noStrike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 Scan the QR code to </a:t>
            </a:r>
            <a:r>
              <a:rPr b="1" lang="en-US" sz="1900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venmo us for our time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5"/>
          <p:cNvSpPr txBox="1"/>
          <p:nvPr/>
        </p:nvSpPr>
        <p:spPr>
          <a:xfrm>
            <a:off x="2162545" y="4702193"/>
            <a:ext cx="79251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2400E"/>
              </a:buClr>
              <a:buSzPts val="1900"/>
              <a:buFont typeface="Inter"/>
              <a:buNone/>
            </a:pPr>
            <a:r>
              <a:rPr b="1" i="1" lang="en-US" sz="1600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rPr>
              <a:t>*Example of rage bait but SER4IOUSLY venmo us</a:t>
            </a:r>
            <a:endParaRPr b="0" i="1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1" name="Google Shape;431;p25" title="frame (2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4489" y="1849987"/>
            <a:ext cx="2022723" cy="2022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