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8288000" cy="10287000"/>
  <p:notesSz cx="6858000" cy="9144000"/>
  <p:embeddedFontLst>
    <p:embeddedFont>
      <p:font typeface="Open Sans Bold" charset="1" panose="00000000000000000000"/>
      <p:regular r:id="rId28"/>
    </p:embeddedFont>
    <p:embeddedFont>
      <p:font typeface="Open Sans" charset="1" panose="00000000000000000000"/>
      <p:regular r:id="rId29"/>
    </p:embeddedFont>
    <p:embeddedFont>
      <p:font typeface="Libre Baskerville Italics" charset="1" panose="02000000000000000000"/>
      <p:regular r:id="rId30"/>
    </p:embeddedFont>
    <p:embeddedFont>
      <p:font typeface="Open Sans Bold Italics" charset="1" panose="00000000000000000000"/>
      <p:regular r:id="rId31"/>
    </p:embeddedFont>
    <p:embeddedFont>
      <p:font typeface="Open Sans Italics" charset="1" panose="0000000000000000000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notesMasters/notesMaster1.xml" Type="http://schemas.openxmlformats.org/officeDocument/2006/relationships/notesMaster"/><Relationship Id="rId34" Target="theme/theme2.xml" Type="http://schemas.openxmlformats.org/officeDocument/2006/relationships/theme"/><Relationship Id="rId35" Target="notesSlides/notesSlide1.xml" Type="http://schemas.openxmlformats.org/officeDocument/2006/relationships/notesSlide"/><Relationship Id="rId36" Target="notesSlides/notesSlide2.xml" Type="http://schemas.openxmlformats.org/officeDocument/2006/relationships/notesSlide"/><Relationship Id="rId37" Target="notesSlides/notesSlide3.xml" Type="http://schemas.openxmlformats.org/officeDocument/2006/relationships/notesSlide"/><Relationship Id="rId38" Target="notesSlides/notesSlide4.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45%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93% see mental health as an important component of their overall health and wellbeing</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mission</a:t>
            </a:r>
          </a:p>
          <a:p>
            <a:r>
              <a:rPr lang="en-US"/>
              <a:t>Together as a Coalition, we are committed to better understanding our residents, encouraging open dialogues and raising public awareness about the importance of mental wellness and its impact on students as they work to realize their full potential along their college journey and beyond.</a:t>
            </a:r>
          </a:p>
          <a:p>
            <a:r>
              <a:rPr lang="en-US"/>
              <a:t/>
            </a:r>
          </a:p>
          <a:p>
            <a:r>
              <a:rPr lang="en-US"/>
              <a:t>Testing, measuring, and refining how wellness and belonging show up in everyday residential experiences.​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 meaningful connections → 20% higher renewal. Connection is retention.​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jpeg" Type="http://schemas.openxmlformats.org/officeDocument/2006/relationships/image"/><Relationship Id="rId4" Target="../media/image8.jpe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0.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2.png" Type="http://schemas.openxmlformats.org/officeDocument/2006/relationships/image"/><Relationship Id="rId4" Target="../media/image1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2.jpeg" Type="http://schemas.openxmlformats.org/officeDocument/2006/relationships/image"/><Relationship Id="rId4" Target="https://youtu.be/1FCalBD73Qg" TargetMode="External" Type="http://schemas.openxmlformats.org/officeDocument/2006/relationships/video"/></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3.jpeg" Type="http://schemas.openxmlformats.org/officeDocument/2006/relationships/image"/><Relationship Id="rId4" Target="../media/image14.jpeg" Type="http://schemas.openxmlformats.org/officeDocument/2006/relationships/image"/><Relationship Id="rId5" Target="../media/image15.jpeg" Type="http://schemas.openxmlformats.org/officeDocument/2006/relationships/image"/><Relationship Id="rId6" Target="../media/image16.jpeg" Type="http://schemas.openxmlformats.org/officeDocument/2006/relationships/image"/><Relationship Id="rId7" Target="../media/image17.jpeg" Type="http://schemas.openxmlformats.org/officeDocument/2006/relationships/image"/><Relationship Id="rId8" Target="../media/image1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https://youtu.be/1FCalBD73Qg" TargetMode="External" Type="http://schemas.openxmlformats.org/officeDocument/2006/relationships/hyperlink"/><Relationship Id="rId4" Target="../media/image19.png" Type="http://schemas.openxmlformats.org/officeDocument/2006/relationships/image"/><Relationship Id="rId5" Target="../media/image20.png" Type="http://schemas.openxmlformats.org/officeDocument/2006/relationships/image"/><Relationship Id="rId6" Target="../media/image21.jpeg" Type="http://schemas.openxmlformats.org/officeDocument/2006/relationships/image"/><Relationship Id="rId7" Target="../media/image22.jpeg" Type="http://schemas.openxmlformats.org/officeDocument/2006/relationships/image"/><Relationship Id="rId8" Target="../media/image23.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png" Type="http://schemas.openxmlformats.org/officeDocument/2006/relationships/image"/><Relationship Id="rId11" Target="../media/image31.png" Type="http://schemas.openxmlformats.org/officeDocument/2006/relationships/image"/><Relationship Id="rId2" Target="../notesSlides/notesSlide4.xml" Type="http://schemas.openxmlformats.org/officeDocument/2006/relationships/notesSlide"/><Relationship Id="rId3" Target="../media/image2.png" Type="http://schemas.openxmlformats.org/officeDocument/2006/relationships/image"/><Relationship Id="rId4" Target="../media/image24.png" Type="http://schemas.openxmlformats.org/officeDocument/2006/relationships/image"/><Relationship Id="rId5" Target="../media/image25.png" Type="http://schemas.openxmlformats.org/officeDocument/2006/relationships/image"/><Relationship Id="rId6" Target="../media/image26.png" Type="http://schemas.openxmlformats.org/officeDocument/2006/relationships/image"/><Relationship Id="rId7" Target="../media/image27.png" Type="http://schemas.openxmlformats.org/officeDocument/2006/relationships/image"/><Relationship Id="rId8" Target="../media/image28.png" Type="http://schemas.openxmlformats.org/officeDocument/2006/relationships/image"/><Relationship Id="rId9" Target="../media/image29.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2.png" Type="http://schemas.openxmlformats.org/officeDocument/2006/relationships/image"/><Relationship Id="rId4" Target="../media/image33.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4.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jpeg" Type="http://schemas.openxmlformats.org/officeDocument/2006/relationships/image"/><Relationship Id="rId4" Target="../media/image8.jpeg" Type="http://schemas.openxmlformats.org/officeDocument/2006/relationships/image"/><Relationship Id="rId5" Target="../media/image35.png" Type="http://schemas.openxmlformats.org/officeDocument/2006/relationships/image"/><Relationship Id="rId6" Target="../media/image36.png" Type="http://schemas.openxmlformats.org/officeDocument/2006/relationships/image"/><Relationship Id="rId7" Target="../media/image37.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7687" r="0" b="-60090"/>
            </a:stretch>
          </a:blipFill>
        </p:spPr>
      </p:sp>
      <p:grpSp>
        <p:nvGrpSpPr>
          <p:cNvPr name="Group 3" id="3"/>
          <p:cNvGrpSpPr/>
          <p:nvPr/>
        </p:nvGrpSpPr>
        <p:grpSpPr>
          <a:xfrm rot="0">
            <a:off x="552283" y="547449"/>
            <a:ext cx="17183434" cy="9192102"/>
            <a:chOff x="0" y="0"/>
            <a:chExt cx="54334112" cy="29065474"/>
          </a:xfrm>
        </p:grpSpPr>
        <p:sp>
          <p:nvSpPr>
            <p:cNvPr name="Freeform 4" id="4"/>
            <p:cNvSpPr/>
            <p:nvPr/>
          </p:nvSpPr>
          <p:spPr>
            <a:xfrm flipH="false" flipV="false" rot="0">
              <a:off x="0" y="0"/>
              <a:ext cx="54334110" cy="29065475"/>
            </a:xfrm>
            <a:custGeom>
              <a:avLst/>
              <a:gdLst/>
              <a:ahLst/>
              <a:cxnLst/>
              <a:rect r="r" b="b" t="t" l="l"/>
              <a:pathLst>
                <a:path h="29065475" w="54334110">
                  <a:moveTo>
                    <a:pt x="0" y="0"/>
                  </a:moveTo>
                  <a:lnTo>
                    <a:pt x="54334110" y="0"/>
                  </a:lnTo>
                  <a:lnTo>
                    <a:pt x="54334110" y="29065475"/>
                  </a:lnTo>
                  <a:lnTo>
                    <a:pt x="0" y="29065475"/>
                  </a:lnTo>
                  <a:close/>
                </a:path>
              </a:pathLst>
            </a:custGeom>
            <a:solidFill>
              <a:srgbClr val="3B6491">
                <a:alpha val="76863"/>
              </a:srgbClr>
            </a:solidFill>
          </p:spPr>
        </p:sp>
      </p:grpSp>
      <p:sp>
        <p:nvSpPr>
          <p:cNvPr name="TextBox 5" id="5"/>
          <p:cNvSpPr txBox="true"/>
          <p:nvPr/>
        </p:nvSpPr>
        <p:spPr>
          <a:xfrm rot="0">
            <a:off x="552283" y="4015491"/>
            <a:ext cx="17183434" cy="1457738"/>
          </a:xfrm>
          <a:prstGeom prst="rect">
            <a:avLst/>
          </a:prstGeom>
        </p:spPr>
        <p:txBody>
          <a:bodyPr anchor="t" rtlCol="false" tIns="0" lIns="0" bIns="0" rIns="0">
            <a:spAutoFit/>
          </a:bodyPr>
          <a:lstStyle/>
          <a:p>
            <a:pPr algn="ctr">
              <a:lnSpc>
                <a:spcPts val="12052"/>
              </a:lnSpc>
            </a:pPr>
            <a:r>
              <a:rPr lang="en-US" b="true" sz="8608">
                <a:solidFill>
                  <a:srgbClr val="FFFFFF"/>
                </a:solidFill>
                <a:latin typeface="Open Sans Bold"/>
                <a:ea typeface="Open Sans Bold"/>
                <a:cs typeface="Open Sans Bold"/>
                <a:sym typeface="Open Sans Bold"/>
              </a:rPr>
              <a:t>THE BELONGING BLUEPRINT</a:t>
            </a:r>
          </a:p>
        </p:txBody>
      </p:sp>
      <p:grpSp>
        <p:nvGrpSpPr>
          <p:cNvPr name="Group 6" id="6"/>
          <p:cNvGrpSpPr/>
          <p:nvPr/>
        </p:nvGrpSpPr>
        <p:grpSpPr>
          <a:xfrm rot="0">
            <a:off x="7124287" y="1231511"/>
            <a:ext cx="4039426" cy="2041686"/>
            <a:chOff x="0" y="0"/>
            <a:chExt cx="5385902" cy="2722247"/>
          </a:xfrm>
        </p:grpSpPr>
        <p:sp>
          <p:nvSpPr>
            <p:cNvPr name="Freeform 7" id="7"/>
            <p:cNvSpPr/>
            <p:nvPr/>
          </p:nvSpPr>
          <p:spPr>
            <a:xfrm flipH="false" flipV="false" rot="0">
              <a:off x="0" y="0"/>
              <a:ext cx="5326210" cy="1697027"/>
            </a:xfrm>
            <a:custGeom>
              <a:avLst/>
              <a:gdLst/>
              <a:ahLst/>
              <a:cxnLst/>
              <a:rect r="r" b="b" t="t" l="l"/>
              <a:pathLst>
                <a:path h="1697027" w="5326210">
                  <a:moveTo>
                    <a:pt x="0" y="0"/>
                  </a:moveTo>
                  <a:lnTo>
                    <a:pt x="5326210" y="0"/>
                  </a:lnTo>
                  <a:lnTo>
                    <a:pt x="5326210" y="1697027"/>
                  </a:lnTo>
                  <a:lnTo>
                    <a:pt x="0" y="1697027"/>
                  </a:lnTo>
                  <a:lnTo>
                    <a:pt x="0" y="0"/>
                  </a:lnTo>
                  <a:close/>
                </a:path>
              </a:pathLst>
            </a:custGeom>
            <a:blipFill>
              <a:blip r:embed="rId3"/>
              <a:stretch>
                <a:fillRect l="0" t="0" r="0" b="0"/>
              </a:stretch>
            </a:blipFill>
          </p:spPr>
        </p:sp>
        <p:sp>
          <p:nvSpPr>
            <p:cNvPr name="Freeform 8" id="8"/>
            <p:cNvSpPr/>
            <p:nvPr/>
          </p:nvSpPr>
          <p:spPr>
            <a:xfrm flipH="false" flipV="false" rot="0">
              <a:off x="2642246" y="2027926"/>
              <a:ext cx="2683964" cy="694322"/>
            </a:xfrm>
            <a:custGeom>
              <a:avLst/>
              <a:gdLst/>
              <a:ahLst/>
              <a:cxnLst/>
              <a:rect r="r" b="b" t="t" l="l"/>
              <a:pathLst>
                <a:path h="694322" w="2683964">
                  <a:moveTo>
                    <a:pt x="0" y="0"/>
                  </a:moveTo>
                  <a:lnTo>
                    <a:pt x="2683964" y="0"/>
                  </a:lnTo>
                  <a:lnTo>
                    <a:pt x="2683964" y="694321"/>
                  </a:lnTo>
                  <a:lnTo>
                    <a:pt x="0" y="694321"/>
                  </a:lnTo>
                  <a:lnTo>
                    <a:pt x="0" y="0"/>
                  </a:lnTo>
                  <a:close/>
                </a:path>
              </a:pathLst>
            </a:custGeom>
            <a:blipFill>
              <a:blip r:embed="rId4"/>
              <a:stretch>
                <a:fillRect l="0" t="0" r="0" b="0"/>
              </a:stretch>
            </a:blipFill>
          </p:spPr>
        </p:sp>
        <p:sp>
          <p:nvSpPr>
            <p:cNvPr name="TextBox 9" id="9"/>
            <p:cNvSpPr txBox="true"/>
            <p:nvPr/>
          </p:nvSpPr>
          <p:spPr>
            <a:xfrm rot="0">
              <a:off x="2663105" y="1650248"/>
              <a:ext cx="2722797" cy="323882"/>
            </a:xfrm>
            <a:prstGeom prst="rect">
              <a:avLst/>
            </a:prstGeom>
          </p:spPr>
          <p:txBody>
            <a:bodyPr anchor="t" rtlCol="false" tIns="0" lIns="0" bIns="0" rIns="0">
              <a:spAutoFit/>
            </a:bodyPr>
            <a:lstStyle/>
            <a:p>
              <a:pPr algn="ctr">
                <a:lnSpc>
                  <a:spcPts val="2061"/>
                </a:lnSpc>
              </a:pPr>
              <a:r>
                <a:rPr lang="en-US" sz="1472" spc="451">
                  <a:solidFill>
                    <a:srgbClr val="FFFFFF"/>
                  </a:solidFill>
                  <a:latin typeface="Open Sans"/>
                  <a:ea typeface="Open Sans"/>
                  <a:cs typeface="Open Sans"/>
                  <a:sym typeface="Open Sans"/>
                </a:rPr>
                <a:t>PRESENTED BY</a:t>
              </a:r>
            </a:p>
          </p:txBody>
        </p:sp>
      </p:grpSp>
      <p:sp>
        <p:nvSpPr>
          <p:cNvPr name="TextBox 10" id="10"/>
          <p:cNvSpPr txBox="true"/>
          <p:nvPr/>
        </p:nvSpPr>
        <p:spPr>
          <a:xfrm rot="0">
            <a:off x="5762097" y="10153905"/>
            <a:ext cx="6038197" cy="341511"/>
          </a:xfrm>
          <a:prstGeom prst="rect">
            <a:avLst/>
          </a:prstGeom>
        </p:spPr>
        <p:txBody>
          <a:bodyPr anchor="t" rtlCol="false" tIns="0" lIns="0" bIns="0" rIns="0">
            <a:spAutoFit/>
          </a:bodyPr>
          <a:lstStyle/>
          <a:p>
            <a:pPr algn="ctr">
              <a:lnSpc>
                <a:spcPts val="2876"/>
              </a:lnSpc>
            </a:pPr>
            <a:r>
              <a:rPr lang="en-US" sz="2054" i="true" spc="143">
                <a:solidFill>
                  <a:srgbClr val="000000"/>
                </a:solidFill>
                <a:latin typeface="Libre Baskerville Italics"/>
                <a:ea typeface="Libre Baskerville Italics"/>
                <a:cs typeface="Libre Baskerville Italics"/>
                <a:sym typeface="Libre Baskerville Italics"/>
              </a:rPr>
              <a:t>www.reallygreatsite.com</a:t>
            </a:r>
          </a:p>
        </p:txBody>
      </p:sp>
      <p:sp>
        <p:nvSpPr>
          <p:cNvPr name="TextBox 11" id="11"/>
          <p:cNvSpPr txBox="true"/>
          <p:nvPr/>
        </p:nvSpPr>
        <p:spPr>
          <a:xfrm rot="0">
            <a:off x="1385489" y="5981704"/>
            <a:ext cx="15517022" cy="1099820"/>
          </a:xfrm>
          <a:prstGeom prst="rect">
            <a:avLst/>
          </a:prstGeom>
        </p:spPr>
        <p:txBody>
          <a:bodyPr anchor="t" rtlCol="false" tIns="0" lIns="0" bIns="0" rIns="0">
            <a:spAutoFit/>
          </a:bodyPr>
          <a:lstStyle/>
          <a:p>
            <a:pPr algn="ctr" marL="0" indent="0" lvl="0">
              <a:lnSpc>
                <a:spcPts val="4480"/>
              </a:lnSpc>
              <a:spcBef>
                <a:spcPct val="0"/>
              </a:spcBef>
            </a:pPr>
            <a:r>
              <a:rPr lang="en-US" sz="3200" strike="noStrike" u="none">
                <a:solidFill>
                  <a:srgbClr val="FFFFFF"/>
                </a:solidFill>
                <a:latin typeface="Open Sans"/>
                <a:ea typeface="Open Sans"/>
                <a:cs typeface="Open Sans"/>
                <a:sym typeface="Open Sans"/>
              </a:rPr>
              <a:t>DATA-DRIVEN EXPERIENCES TO SUPPORT MENTAL WELLNESS</a:t>
            </a:r>
          </a:p>
          <a:p>
            <a:pPr algn="ctr" marL="0" indent="0" lvl="0">
              <a:lnSpc>
                <a:spcPts val="4480"/>
              </a:lnSpc>
              <a:spcBef>
                <a:spcPct val="0"/>
              </a:spcBef>
            </a:pPr>
            <a:r>
              <a:rPr lang="en-US" sz="3200" strike="noStrike" u="none">
                <a:solidFill>
                  <a:srgbClr val="FFFFFF"/>
                </a:solidFill>
                <a:latin typeface="Open Sans"/>
                <a:ea typeface="Open Sans"/>
                <a:cs typeface="Open Sans"/>
                <a:sym typeface="Open Sans"/>
              </a:rPr>
              <a:t>FOR THE NEXT GENERATION OF RENTERS</a:t>
            </a:r>
          </a:p>
        </p:txBody>
      </p:sp>
      <p:sp>
        <p:nvSpPr>
          <p:cNvPr name="AutoShape 12" id="12"/>
          <p:cNvSpPr/>
          <p:nvPr/>
        </p:nvSpPr>
        <p:spPr>
          <a:xfrm>
            <a:off x="1937311" y="5756042"/>
            <a:ext cx="14413378" cy="0"/>
          </a:xfrm>
          <a:prstGeom prst="line">
            <a:avLst/>
          </a:prstGeom>
          <a:ln cap="flat" w="38100">
            <a:solidFill>
              <a:srgbClr val="FFFFFF"/>
            </a:solidFill>
            <a:prstDash val="solid"/>
            <a:headEnd type="none" len="sm" w="sm"/>
            <a:tailEnd type="none" len="sm" w="sm"/>
          </a:ln>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grpSp>
        <p:nvGrpSpPr>
          <p:cNvPr name="Group 2" id="2"/>
          <p:cNvGrpSpPr/>
          <p:nvPr/>
        </p:nvGrpSpPr>
        <p:grpSpPr>
          <a:xfrm rot="0">
            <a:off x="-190414" y="865650"/>
            <a:ext cx="18691820" cy="577389"/>
            <a:chOff x="0" y="0"/>
            <a:chExt cx="73329023" cy="2265129"/>
          </a:xfrm>
        </p:grpSpPr>
        <p:sp>
          <p:nvSpPr>
            <p:cNvPr name="Freeform 3" id="3"/>
            <p:cNvSpPr/>
            <p:nvPr/>
          </p:nvSpPr>
          <p:spPr>
            <a:xfrm flipH="false" flipV="false" rot="0">
              <a:off x="0" y="0"/>
              <a:ext cx="73329025" cy="2265129"/>
            </a:xfrm>
            <a:custGeom>
              <a:avLst/>
              <a:gdLst/>
              <a:ahLst/>
              <a:cxnLst/>
              <a:rect r="r" b="b" t="t" l="l"/>
              <a:pathLst>
                <a:path h="2265129" w="73329025">
                  <a:moveTo>
                    <a:pt x="0" y="0"/>
                  </a:moveTo>
                  <a:lnTo>
                    <a:pt x="73329025" y="0"/>
                  </a:lnTo>
                  <a:lnTo>
                    <a:pt x="73329025" y="2265129"/>
                  </a:lnTo>
                  <a:lnTo>
                    <a:pt x="0" y="2265129"/>
                  </a:lnTo>
                  <a:close/>
                </a:path>
              </a:pathLst>
            </a:custGeom>
            <a:solidFill>
              <a:srgbClr val="F1EEEC"/>
            </a:solidFill>
          </p:spPr>
        </p:sp>
      </p:grpSp>
      <p:sp>
        <p:nvSpPr>
          <p:cNvPr name="AutoShape 4" id="4"/>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5" id="5"/>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2"/>
            <a:stretch>
              <a:fillRect l="0" t="0" r="0" b="0"/>
            </a:stretch>
          </a:blipFill>
        </p:spPr>
      </p:sp>
      <p:grpSp>
        <p:nvGrpSpPr>
          <p:cNvPr name="Group 6" id="6"/>
          <p:cNvGrpSpPr/>
          <p:nvPr/>
        </p:nvGrpSpPr>
        <p:grpSpPr>
          <a:xfrm rot="0">
            <a:off x="1029506" y="6713283"/>
            <a:ext cx="16228988" cy="1604379"/>
            <a:chOff x="0" y="0"/>
            <a:chExt cx="21638651" cy="2139172"/>
          </a:xfrm>
        </p:grpSpPr>
        <p:grpSp>
          <p:nvGrpSpPr>
            <p:cNvPr name="Group 7" id="7"/>
            <p:cNvGrpSpPr/>
            <p:nvPr/>
          </p:nvGrpSpPr>
          <p:grpSpPr>
            <a:xfrm rot="0">
              <a:off x="879926" y="469900"/>
              <a:ext cx="20758725" cy="1264396"/>
              <a:chOff x="0" y="0"/>
              <a:chExt cx="4100489" cy="249757"/>
            </a:xfrm>
          </p:grpSpPr>
          <p:sp>
            <p:nvSpPr>
              <p:cNvPr name="Freeform 8" id="8"/>
              <p:cNvSpPr/>
              <p:nvPr/>
            </p:nvSpPr>
            <p:spPr>
              <a:xfrm flipH="false" flipV="false" rot="0">
                <a:off x="0" y="0"/>
                <a:ext cx="4100489" cy="249757"/>
              </a:xfrm>
              <a:custGeom>
                <a:avLst/>
                <a:gdLst/>
                <a:ahLst/>
                <a:cxnLst/>
                <a:rect r="r" b="b" t="t" l="l"/>
                <a:pathLst>
                  <a:path h="249757" w="4100489">
                    <a:moveTo>
                      <a:pt x="25360" y="0"/>
                    </a:moveTo>
                    <a:lnTo>
                      <a:pt x="4075128" y="0"/>
                    </a:lnTo>
                    <a:cubicBezTo>
                      <a:pt x="4089135" y="0"/>
                      <a:pt x="4100489" y="11354"/>
                      <a:pt x="4100489" y="25360"/>
                    </a:cubicBezTo>
                    <a:lnTo>
                      <a:pt x="4100489" y="224397"/>
                    </a:lnTo>
                    <a:cubicBezTo>
                      <a:pt x="4100489" y="238403"/>
                      <a:pt x="4089135" y="249757"/>
                      <a:pt x="4075128" y="249757"/>
                    </a:cubicBezTo>
                    <a:lnTo>
                      <a:pt x="25360" y="249757"/>
                    </a:lnTo>
                    <a:cubicBezTo>
                      <a:pt x="11354" y="249757"/>
                      <a:pt x="0" y="238403"/>
                      <a:pt x="0" y="224397"/>
                    </a:cubicBezTo>
                    <a:lnTo>
                      <a:pt x="0" y="25360"/>
                    </a:lnTo>
                    <a:cubicBezTo>
                      <a:pt x="0" y="11354"/>
                      <a:pt x="11354" y="0"/>
                      <a:pt x="25360" y="0"/>
                    </a:cubicBezTo>
                    <a:close/>
                  </a:path>
                </a:pathLst>
              </a:custGeom>
              <a:solidFill>
                <a:srgbClr val="798FB0"/>
              </a:solidFill>
              <a:ln cap="rnd">
                <a:noFill/>
                <a:prstDash val="solid"/>
                <a:round/>
              </a:ln>
            </p:spPr>
          </p:sp>
          <p:sp>
            <p:nvSpPr>
              <p:cNvPr name="TextBox 9" id="9"/>
              <p:cNvSpPr txBox="true"/>
              <p:nvPr/>
            </p:nvSpPr>
            <p:spPr>
              <a:xfrm>
                <a:off x="0" y="-38100"/>
                <a:ext cx="4100489" cy="287857"/>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0" id="10"/>
            <p:cNvGrpSpPr/>
            <p:nvPr/>
          </p:nvGrpSpPr>
          <p:grpSpPr>
            <a:xfrm rot="0">
              <a:off x="0" y="0"/>
              <a:ext cx="2139172" cy="2139172"/>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w="85725" cap="rnd">
                <a:solidFill>
                  <a:srgbClr val="798FB0"/>
                </a:solidFill>
                <a:prstDash val="solid"/>
                <a:round/>
              </a:ln>
            </p:spPr>
          </p:sp>
          <p:sp>
            <p:nvSpPr>
              <p:cNvPr name="TextBox 12" id="12"/>
              <p:cNvSpPr txBox="true"/>
              <p:nvPr/>
            </p:nvSpPr>
            <p:spPr>
              <a:xfrm>
                <a:off x="76200" y="38100"/>
                <a:ext cx="660400" cy="698500"/>
              </a:xfrm>
              <a:prstGeom prst="rect">
                <a:avLst/>
              </a:prstGeom>
            </p:spPr>
            <p:txBody>
              <a:bodyPr anchor="ctr" rtlCol="false" tIns="50800" lIns="50800" bIns="50800" rIns="50800"/>
              <a:lstStyle/>
              <a:p>
                <a:pPr algn="ctr" marL="0" indent="0" lvl="0">
                  <a:lnSpc>
                    <a:spcPts val="2799"/>
                  </a:lnSpc>
                  <a:spcBef>
                    <a:spcPct val="0"/>
                  </a:spcBef>
                </a:pPr>
              </a:p>
            </p:txBody>
          </p:sp>
        </p:grpSp>
        <p:sp>
          <p:nvSpPr>
            <p:cNvPr name="Freeform 13" id="13"/>
            <p:cNvSpPr/>
            <p:nvPr/>
          </p:nvSpPr>
          <p:spPr>
            <a:xfrm flipH="true" flipV="false" rot="0">
              <a:off x="596473" y="399692"/>
              <a:ext cx="946226" cy="1339789"/>
            </a:xfrm>
            <a:custGeom>
              <a:avLst/>
              <a:gdLst/>
              <a:ahLst/>
              <a:cxnLst/>
              <a:rect r="r" b="b" t="t" l="l"/>
              <a:pathLst>
                <a:path h="1339789" w="946226">
                  <a:moveTo>
                    <a:pt x="946226" y="0"/>
                  </a:moveTo>
                  <a:lnTo>
                    <a:pt x="0" y="0"/>
                  </a:lnTo>
                  <a:lnTo>
                    <a:pt x="0" y="1339788"/>
                  </a:lnTo>
                  <a:lnTo>
                    <a:pt x="946226" y="1339788"/>
                  </a:lnTo>
                  <a:lnTo>
                    <a:pt x="946226" y="0"/>
                  </a:lnTo>
                  <a:close/>
                </a:path>
              </a:pathLst>
            </a:custGeom>
            <a:blipFill>
              <a:blip r:embed="rId3">
                <a:extLst>
                  <a:ext uri="{96DAC541-7B7A-43D3-8B79-37D633B846F1}">
                    <asvg:svgBlip xmlns:asvg="http://schemas.microsoft.com/office/drawing/2016/SVG/main" r:embed="rId4"/>
                  </a:ext>
                </a:extLst>
              </a:blip>
              <a:stretch>
                <a:fillRect l="0" t="0" r="0" b="0"/>
              </a:stretch>
            </a:blipFill>
            <a:ln cap="rnd">
              <a:noFill/>
              <a:prstDash val="solid"/>
              <a:round/>
            </a:ln>
          </p:spPr>
        </p:sp>
      </p:grpSp>
      <p:grpSp>
        <p:nvGrpSpPr>
          <p:cNvPr name="Group 14" id="14"/>
          <p:cNvGrpSpPr/>
          <p:nvPr/>
        </p:nvGrpSpPr>
        <p:grpSpPr>
          <a:xfrm rot="0">
            <a:off x="2730078" y="3706408"/>
            <a:ext cx="12827843" cy="2953385"/>
            <a:chOff x="0" y="0"/>
            <a:chExt cx="3378527" cy="777846"/>
          </a:xfrm>
        </p:grpSpPr>
        <p:sp>
          <p:nvSpPr>
            <p:cNvPr name="Freeform 15" id="15"/>
            <p:cNvSpPr/>
            <p:nvPr/>
          </p:nvSpPr>
          <p:spPr>
            <a:xfrm flipH="false" flipV="false" rot="0">
              <a:off x="0" y="0"/>
              <a:ext cx="3378527" cy="777846"/>
            </a:xfrm>
            <a:custGeom>
              <a:avLst/>
              <a:gdLst/>
              <a:ahLst/>
              <a:cxnLst/>
              <a:rect r="r" b="b" t="t" l="l"/>
              <a:pathLst>
                <a:path h="777846" w="3378527">
                  <a:moveTo>
                    <a:pt x="30780" y="0"/>
                  </a:moveTo>
                  <a:lnTo>
                    <a:pt x="3347747" y="0"/>
                  </a:lnTo>
                  <a:cubicBezTo>
                    <a:pt x="3364746" y="0"/>
                    <a:pt x="3378527" y="13781"/>
                    <a:pt x="3378527" y="30780"/>
                  </a:cubicBezTo>
                  <a:lnTo>
                    <a:pt x="3378527" y="747067"/>
                  </a:lnTo>
                  <a:cubicBezTo>
                    <a:pt x="3378527" y="764066"/>
                    <a:pt x="3364746" y="777846"/>
                    <a:pt x="3347747" y="777846"/>
                  </a:cubicBezTo>
                  <a:lnTo>
                    <a:pt x="30780" y="777846"/>
                  </a:lnTo>
                  <a:cubicBezTo>
                    <a:pt x="13781" y="777846"/>
                    <a:pt x="0" y="764066"/>
                    <a:pt x="0" y="747067"/>
                  </a:cubicBezTo>
                  <a:lnTo>
                    <a:pt x="0" y="30780"/>
                  </a:lnTo>
                  <a:cubicBezTo>
                    <a:pt x="0" y="13781"/>
                    <a:pt x="13781" y="0"/>
                    <a:pt x="30780" y="0"/>
                  </a:cubicBezTo>
                  <a:close/>
                </a:path>
              </a:pathLst>
            </a:custGeom>
            <a:solidFill>
              <a:srgbClr val="798FB0"/>
            </a:solidFill>
          </p:spPr>
        </p:sp>
        <p:sp>
          <p:nvSpPr>
            <p:cNvPr name="TextBox 16" id="16"/>
            <p:cNvSpPr txBox="true"/>
            <p:nvPr/>
          </p:nvSpPr>
          <p:spPr>
            <a:xfrm>
              <a:off x="0" y="-38100"/>
              <a:ext cx="3378527" cy="815946"/>
            </a:xfrm>
            <a:prstGeom prst="rect">
              <a:avLst/>
            </a:prstGeom>
          </p:spPr>
          <p:txBody>
            <a:bodyPr anchor="ctr" rtlCol="false" tIns="50800" lIns="50800" bIns="50800" rIns="50800"/>
            <a:lstStyle/>
            <a:p>
              <a:pPr algn="ctr">
                <a:lnSpc>
                  <a:spcPts val="2799"/>
                </a:lnSpc>
              </a:pPr>
            </a:p>
          </p:txBody>
        </p:sp>
      </p:grpSp>
      <p:sp>
        <p:nvSpPr>
          <p:cNvPr name="TextBox 17" id="17"/>
          <p:cNvSpPr txBox="true"/>
          <p:nvPr/>
        </p:nvSpPr>
        <p:spPr>
          <a:xfrm rot="0">
            <a:off x="2730078" y="1778544"/>
            <a:ext cx="12827843" cy="1609102"/>
          </a:xfrm>
          <a:prstGeom prst="rect">
            <a:avLst/>
          </a:prstGeom>
        </p:spPr>
        <p:txBody>
          <a:bodyPr anchor="t" rtlCol="false" tIns="0" lIns="0" bIns="0" rIns="0">
            <a:spAutoFit/>
          </a:bodyPr>
          <a:lstStyle/>
          <a:p>
            <a:pPr algn="ctr">
              <a:lnSpc>
                <a:spcPts val="13159"/>
              </a:lnSpc>
            </a:pPr>
            <a:r>
              <a:rPr lang="en-US" b="true" sz="9399">
                <a:solidFill>
                  <a:srgbClr val="FFFFFF"/>
                </a:solidFill>
                <a:latin typeface="Open Sans Bold"/>
                <a:ea typeface="Open Sans Bold"/>
                <a:cs typeface="Open Sans Bold"/>
                <a:sym typeface="Open Sans Bold"/>
              </a:rPr>
              <a:t>THE WAKE UP CALL</a:t>
            </a:r>
          </a:p>
        </p:txBody>
      </p:sp>
      <p:sp>
        <p:nvSpPr>
          <p:cNvPr name="TextBox 18" id="18"/>
          <p:cNvSpPr txBox="true"/>
          <p:nvPr/>
        </p:nvSpPr>
        <p:spPr>
          <a:xfrm rot="0">
            <a:off x="3090132" y="5153025"/>
            <a:ext cx="12107737" cy="887887"/>
          </a:xfrm>
          <a:prstGeom prst="rect">
            <a:avLst/>
          </a:prstGeom>
        </p:spPr>
        <p:txBody>
          <a:bodyPr anchor="t" rtlCol="false" tIns="0" lIns="0" bIns="0" rIns="0">
            <a:spAutoFit/>
          </a:bodyPr>
          <a:lstStyle/>
          <a:p>
            <a:pPr algn="ctr">
              <a:lnSpc>
                <a:spcPts val="3584"/>
              </a:lnSpc>
            </a:pPr>
            <a:r>
              <a:rPr lang="en-US" sz="2938" spc="105">
                <a:solidFill>
                  <a:srgbClr val="FFFFFF"/>
                </a:solidFill>
                <a:latin typeface="Open Sans"/>
                <a:ea typeface="Open Sans"/>
                <a:cs typeface="Open Sans"/>
                <a:sym typeface="Open Sans"/>
              </a:rPr>
              <a:t>Our residents aren’t just customers. </a:t>
            </a:r>
          </a:p>
          <a:p>
            <a:pPr algn="ctr">
              <a:lnSpc>
                <a:spcPts val="3584"/>
              </a:lnSpc>
            </a:pPr>
            <a:r>
              <a:rPr lang="en-US" sz="2938" spc="105">
                <a:solidFill>
                  <a:srgbClr val="FFFFFF"/>
                </a:solidFill>
                <a:latin typeface="Open Sans"/>
                <a:ea typeface="Open Sans"/>
                <a:cs typeface="Open Sans"/>
                <a:sym typeface="Open Sans"/>
              </a:rPr>
              <a:t>They’re people navigating real life - in the homes we manage. </a:t>
            </a:r>
          </a:p>
        </p:txBody>
      </p:sp>
      <p:sp>
        <p:nvSpPr>
          <p:cNvPr name="TextBox 19" id="19"/>
          <p:cNvSpPr txBox="true"/>
          <p:nvPr/>
        </p:nvSpPr>
        <p:spPr>
          <a:xfrm rot="0">
            <a:off x="4376018" y="3902975"/>
            <a:ext cx="9535964" cy="1066040"/>
          </a:xfrm>
          <a:prstGeom prst="rect">
            <a:avLst/>
          </a:prstGeom>
        </p:spPr>
        <p:txBody>
          <a:bodyPr anchor="t" rtlCol="false" tIns="0" lIns="0" bIns="0" rIns="0">
            <a:spAutoFit/>
          </a:bodyPr>
          <a:lstStyle/>
          <a:p>
            <a:pPr algn="ctr">
              <a:lnSpc>
                <a:spcPts val="9081"/>
              </a:lnSpc>
            </a:pPr>
            <a:r>
              <a:rPr lang="en-US" b="true" sz="5438" i="true" spc="195">
                <a:solidFill>
                  <a:srgbClr val="FFFFFF"/>
                </a:solidFill>
                <a:latin typeface="Open Sans Bold Italics"/>
                <a:ea typeface="Open Sans Bold Italics"/>
                <a:cs typeface="Open Sans Bold Italics"/>
                <a:sym typeface="Open Sans Bold Italics"/>
              </a:rPr>
              <a:t>We own the living room.</a:t>
            </a:r>
          </a:p>
        </p:txBody>
      </p:sp>
      <p:sp>
        <p:nvSpPr>
          <p:cNvPr name="TextBox 20" id="20"/>
          <p:cNvSpPr txBox="true"/>
          <p:nvPr/>
        </p:nvSpPr>
        <p:spPr>
          <a:xfrm rot="0">
            <a:off x="2540369" y="7270077"/>
            <a:ext cx="14718931" cy="420169"/>
          </a:xfrm>
          <a:prstGeom prst="rect">
            <a:avLst/>
          </a:prstGeom>
        </p:spPr>
        <p:txBody>
          <a:bodyPr anchor="t" rtlCol="false" tIns="0" lIns="0" bIns="0" rIns="0">
            <a:spAutoFit/>
          </a:bodyPr>
          <a:lstStyle/>
          <a:p>
            <a:pPr algn="ctr">
              <a:lnSpc>
                <a:spcPts val="3653"/>
              </a:lnSpc>
            </a:pPr>
            <a:r>
              <a:rPr lang="en-US" b="true" sz="2187" spc="78">
                <a:solidFill>
                  <a:srgbClr val="FFFFFF"/>
                </a:solidFill>
                <a:latin typeface="Open Sans Bold"/>
                <a:ea typeface="Open Sans Bold"/>
                <a:cs typeface="Open Sans Bold"/>
                <a:sym typeface="Open Sans Bold"/>
              </a:rPr>
              <a:t>Raise your hand if someone you know has stuggled with loneliness, isolation, or mental health.</a:t>
            </a:r>
          </a:p>
        </p:txBody>
      </p:sp>
      <p:sp>
        <p:nvSpPr>
          <p:cNvPr name="TextBox 21" id="21"/>
          <p:cNvSpPr txBox="true"/>
          <p:nvPr/>
        </p:nvSpPr>
        <p:spPr>
          <a:xfrm rot="0">
            <a:off x="14566530" y="8954645"/>
            <a:ext cx="3222451"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2</a:t>
            </a:r>
          </a:p>
        </p:txBody>
      </p:sp>
      <p:sp>
        <p:nvSpPr>
          <p:cNvPr name="TextBox 22" id="22"/>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grpSp>
        <p:nvGrpSpPr>
          <p:cNvPr name="Group 2" id="2"/>
          <p:cNvGrpSpPr/>
          <p:nvPr/>
        </p:nvGrpSpPr>
        <p:grpSpPr>
          <a:xfrm rot="0">
            <a:off x="-1020961" y="1823887"/>
            <a:ext cx="20648560" cy="6639225"/>
            <a:chOff x="0" y="0"/>
            <a:chExt cx="5438304" cy="1748603"/>
          </a:xfrm>
        </p:grpSpPr>
        <p:sp>
          <p:nvSpPr>
            <p:cNvPr name="Freeform 3" id="3"/>
            <p:cNvSpPr/>
            <p:nvPr/>
          </p:nvSpPr>
          <p:spPr>
            <a:xfrm flipH="false" flipV="false" rot="0">
              <a:off x="0" y="0"/>
              <a:ext cx="5438304" cy="1748603"/>
            </a:xfrm>
            <a:custGeom>
              <a:avLst/>
              <a:gdLst/>
              <a:ahLst/>
              <a:cxnLst/>
              <a:rect r="r" b="b" t="t" l="l"/>
              <a:pathLst>
                <a:path h="1748603" w="5438304">
                  <a:moveTo>
                    <a:pt x="19122" y="0"/>
                  </a:moveTo>
                  <a:lnTo>
                    <a:pt x="5419182" y="0"/>
                  </a:lnTo>
                  <a:cubicBezTo>
                    <a:pt x="5424253" y="0"/>
                    <a:pt x="5429117" y="2015"/>
                    <a:pt x="5432703" y="5601"/>
                  </a:cubicBezTo>
                  <a:cubicBezTo>
                    <a:pt x="5436289" y="9187"/>
                    <a:pt x="5438304" y="14050"/>
                    <a:pt x="5438304" y="19122"/>
                  </a:cubicBezTo>
                  <a:lnTo>
                    <a:pt x="5438304" y="1729481"/>
                  </a:lnTo>
                  <a:cubicBezTo>
                    <a:pt x="5438304" y="1734552"/>
                    <a:pt x="5436289" y="1739416"/>
                    <a:pt x="5432703" y="1743002"/>
                  </a:cubicBezTo>
                  <a:cubicBezTo>
                    <a:pt x="5429117" y="1746588"/>
                    <a:pt x="5424253" y="1748603"/>
                    <a:pt x="5419182" y="1748603"/>
                  </a:cubicBezTo>
                  <a:lnTo>
                    <a:pt x="19122" y="1748603"/>
                  </a:lnTo>
                  <a:cubicBezTo>
                    <a:pt x="14050" y="1748603"/>
                    <a:pt x="9187" y="1746588"/>
                    <a:pt x="5601" y="1743002"/>
                  </a:cubicBezTo>
                  <a:cubicBezTo>
                    <a:pt x="2015" y="1739416"/>
                    <a:pt x="0" y="1734552"/>
                    <a:pt x="0" y="1729481"/>
                  </a:cubicBezTo>
                  <a:lnTo>
                    <a:pt x="0" y="19122"/>
                  </a:lnTo>
                  <a:cubicBezTo>
                    <a:pt x="0" y="14050"/>
                    <a:pt x="2015" y="9187"/>
                    <a:pt x="5601" y="5601"/>
                  </a:cubicBezTo>
                  <a:cubicBezTo>
                    <a:pt x="9187" y="2015"/>
                    <a:pt x="14050" y="0"/>
                    <a:pt x="19122" y="0"/>
                  </a:cubicBezTo>
                  <a:close/>
                </a:path>
              </a:pathLst>
            </a:custGeom>
            <a:solidFill>
              <a:srgbClr val="798FB0"/>
            </a:solidFill>
          </p:spPr>
        </p:sp>
        <p:sp>
          <p:nvSpPr>
            <p:cNvPr name="TextBox 4" id="4"/>
            <p:cNvSpPr txBox="true"/>
            <p:nvPr/>
          </p:nvSpPr>
          <p:spPr>
            <a:xfrm>
              <a:off x="0" y="-38100"/>
              <a:ext cx="5438304" cy="1786703"/>
            </a:xfrm>
            <a:prstGeom prst="rect">
              <a:avLst/>
            </a:prstGeom>
          </p:spPr>
          <p:txBody>
            <a:bodyPr anchor="ctr" rtlCol="false" tIns="50800" lIns="50800" bIns="50800" rIns="50800"/>
            <a:lstStyle/>
            <a:p>
              <a:pPr algn="ctr">
                <a:lnSpc>
                  <a:spcPts val="2799"/>
                </a:lnSpc>
              </a:pPr>
            </a:p>
          </p:txBody>
        </p:sp>
      </p:grpSp>
      <p:grpSp>
        <p:nvGrpSpPr>
          <p:cNvPr name="Group 5" id="5"/>
          <p:cNvGrpSpPr/>
          <p:nvPr/>
        </p:nvGrpSpPr>
        <p:grpSpPr>
          <a:xfrm rot="0">
            <a:off x="6900160" y="2263229"/>
            <a:ext cx="4487680" cy="448768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4284" t="0" r="-29168" b="-9527"/>
              </a:stretch>
            </a:blipFill>
          </p:spPr>
        </p:sp>
      </p:grpSp>
      <p:grpSp>
        <p:nvGrpSpPr>
          <p:cNvPr name="Group 7" id="7"/>
          <p:cNvGrpSpPr/>
          <p:nvPr/>
        </p:nvGrpSpPr>
        <p:grpSpPr>
          <a:xfrm rot="0">
            <a:off x="12592539" y="2263229"/>
            <a:ext cx="4487680" cy="4487680"/>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15518" t="0" r="-18339" b="-33858"/>
              </a:stretch>
            </a:blipFill>
          </p:spPr>
        </p:sp>
      </p:grpSp>
      <p:grpSp>
        <p:nvGrpSpPr>
          <p:cNvPr name="Group 9" id="9"/>
          <p:cNvGrpSpPr/>
          <p:nvPr/>
        </p:nvGrpSpPr>
        <p:grpSpPr>
          <a:xfrm rot="0">
            <a:off x="1207782" y="2263229"/>
            <a:ext cx="4487680" cy="448768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0" t="0" r="0" b="0"/>
              </a:stretch>
            </a:blipFill>
          </p:spPr>
        </p:sp>
      </p:grpSp>
      <p:grpSp>
        <p:nvGrpSpPr>
          <p:cNvPr name="Group 11" id="11"/>
          <p:cNvGrpSpPr/>
          <p:nvPr/>
        </p:nvGrpSpPr>
        <p:grpSpPr>
          <a:xfrm rot="0">
            <a:off x="15404358" y="8745142"/>
            <a:ext cx="2524558" cy="1276011"/>
            <a:chOff x="0" y="0"/>
            <a:chExt cx="3366078" cy="1701349"/>
          </a:xfrm>
        </p:grpSpPr>
        <p:sp>
          <p:nvSpPr>
            <p:cNvPr name="Freeform 12" id="12"/>
            <p:cNvSpPr/>
            <p:nvPr/>
          </p:nvSpPr>
          <p:spPr>
            <a:xfrm flipH="false" flipV="false" rot="0">
              <a:off x="0" y="0"/>
              <a:ext cx="3328772" cy="1060607"/>
            </a:xfrm>
            <a:custGeom>
              <a:avLst/>
              <a:gdLst/>
              <a:ahLst/>
              <a:cxnLst/>
              <a:rect r="r" b="b" t="t" l="l"/>
              <a:pathLst>
                <a:path h="1060607" w="3328772">
                  <a:moveTo>
                    <a:pt x="0" y="0"/>
                  </a:moveTo>
                  <a:lnTo>
                    <a:pt x="3328772" y="0"/>
                  </a:lnTo>
                  <a:lnTo>
                    <a:pt x="3328772" y="1060607"/>
                  </a:lnTo>
                  <a:lnTo>
                    <a:pt x="0" y="1060607"/>
                  </a:lnTo>
                  <a:lnTo>
                    <a:pt x="0" y="0"/>
                  </a:lnTo>
                  <a:close/>
                </a:path>
              </a:pathLst>
            </a:custGeom>
            <a:blipFill>
              <a:blip r:embed="rId5"/>
              <a:stretch>
                <a:fillRect l="0" t="0" r="0" b="0"/>
              </a:stretch>
            </a:blipFill>
          </p:spPr>
        </p:sp>
        <p:sp>
          <p:nvSpPr>
            <p:cNvPr name="Freeform 13" id="13"/>
            <p:cNvSpPr/>
            <p:nvPr/>
          </p:nvSpPr>
          <p:spPr>
            <a:xfrm flipH="false" flipV="false" rot="0">
              <a:off x="1651349" y="1267412"/>
              <a:ext cx="1677423" cy="433937"/>
            </a:xfrm>
            <a:custGeom>
              <a:avLst/>
              <a:gdLst/>
              <a:ahLst/>
              <a:cxnLst/>
              <a:rect r="r" b="b" t="t" l="l"/>
              <a:pathLst>
                <a:path h="433937" w="1677423">
                  <a:moveTo>
                    <a:pt x="0" y="0"/>
                  </a:moveTo>
                  <a:lnTo>
                    <a:pt x="1677423" y="0"/>
                  </a:lnTo>
                  <a:lnTo>
                    <a:pt x="1677423" y="433937"/>
                  </a:lnTo>
                  <a:lnTo>
                    <a:pt x="0" y="433937"/>
                  </a:lnTo>
                  <a:lnTo>
                    <a:pt x="0" y="0"/>
                  </a:lnTo>
                  <a:close/>
                </a:path>
              </a:pathLst>
            </a:custGeom>
            <a:blipFill>
              <a:blip r:embed="rId6"/>
              <a:stretch>
                <a:fillRect l="0" t="0" r="0" b="0"/>
              </a:stretch>
            </a:blipFill>
          </p:spPr>
        </p:sp>
        <p:sp>
          <p:nvSpPr>
            <p:cNvPr name="TextBox 14" id="14"/>
            <p:cNvSpPr txBox="true"/>
            <p:nvPr/>
          </p:nvSpPr>
          <p:spPr>
            <a:xfrm rot="0">
              <a:off x="1664386" y="1030180"/>
              <a:ext cx="1701692" cy="203611"/>
            </a:xfrm>
            <a:prstGeom prst="rect">
              <a:avLst/>
            </a:prstGeom>
          </p:spPr>
          <p:txBody>
            <a:bodyPr anchor="t" rtlCol="false" tIns="0" lIns="0" bIns="0" rIns="0">
              <a:spAutoFit/>
            </a:bodyPr>
            <a:lstStyle/>
            <a:p>
              <a:pPr algn="ctr">
                <a:lnSpc>
                  <a:spcPts val="1288"/>
                </a:lnSpc>
              </a:pPr>
              <a:r>
                <a:rPr lang="en-US" sz="920" spc="282">
                  <a:solidFill>
                    <a:srgbClr val="FFFFFF"/>
                  </a:solidFill>
                  <a:latin typeface="Open Sans"/>
                  <a:ea typeface="Open Sans"/>
                  <a:cs typeface="Open Sans"/>
                  <a:sym typeface="Open Sans"/>
                </a:rPr>
                <a:t>PRESENTED BY</a:t>
              </a:r>
            </a:p>
          </p:txBody>
        </p:sp>
      </p:grpSp>
      <p:sp>
        <p:nvSpPr>
          <p:cNvPr name="TextBox 15" id="15"/>
          <p:cNvSpPr txBox="true"/>
          <p:nvPr/>
        </p:nvSpPr>
        <p:spPr>
          <a:xfrm rot="0">
            <a:off x="5762097" y="10153905"/>
            <a:ext cx="6038197" cy="341511"/>
          </a:xfrm>
          <a:prstGeom prst="rect">
            <a:avLst/>
          </a:prstGeom>
        </p:spPr>
        <p:txBody>
          <a:bodyPr anchor="t" rtlCol="false" tIns="0" lIns="0" bIns="0" rIns="0">
            <a:spAutoFit/>
          </a:bodyPr>
          <a:lstStyle/>
          <a:p>
            <a:pPr algn="ctr">
              <a:lnSpc>
                <a:spcPts val="2876"/>
              </a:lnSpc>
            </a:pPr>
            <a:r>
              <a:rPr lang="en-US" sz="2054" i="true" spc="143">
                <a:solidFill>
                  <a:srgbClr val="000000"/>
                </a:solidFill>
                <a:latin typeface="Libre Baskerville Italics"/>
                <a:ea typeface="Libre Baskerville Italics"/>
                <a:cs typeface="Libre Baskerville Italics"/>
                <a:sym typeface="Libre Baskerville Italics"/>
              </a:rPr>
              <a:t>www.reallygreatsite.com</a:t>
            </a:r>
          </a:p>
        </p:txBody>
      </p:sp>
      <p:sp>
        <p:nvSpPr>
          <p:cNvPr name="TextBox 16" id="16"/>
          <p:cNvSpPr txBox="true"/>
          <p:nvPr/>
        </p:nvSpPr>
        <p:spPr>
          <a:xfrm rot="0">
            <a:off x="6481118" y="7009464"/>
            <a:ext cx="5325765" cy="976207"/>
          </a:xfrm>
          <a:prstGeom prst="rect">
            <a:avLst/>
          </a:prstGeom>
        </p:spPr>
        <p:txBody>
          <a:bodyPr anchor="t" rtlCol="false" tIns="0" lIns="0" bIns="0" rIns="0">
            <a:spAutoFit/>
          </a:bodyPr>
          <a:lstStyle/>
          <a:p>
            <a:pPr algn="ctr">
              <a:lnSpc>
                <a:spcPts val="4853"/>
              </a:lnSpc>
            </a:pPr>
            <a:r>
              <a:rPr lang="en-US" b="true" sz="3466">
                <a:solidFill>
                  <a:srgbClr val="FFFFFF"/>
                </a:solidFill>
                <a:latin typeface="Open Sans Bold"/>
                <a:ea typeface="Open Sans Bold"/>
                <a:cs typeface="Open Sans Bold"/>
                <a:sym typeface="Open Sans Bold"/>
              </a:rPr>
              <a:t>KADI MANCUSO RICE</a:t>
            </a:r>
          </a:p>
          <a:p>
            <a:pPr algn="ctr">
              <a:lnSpc>
                <a:spcPts val="3033"/>
              </a:lnSpc>
            </a:pPr>
            <a:r>
              <a:rPr lang="en-US" sz="2166">
                <a:solidFill>
                  <a:srgbClr val="FFFFFF"/>
                </a:solidFill>
                <a:latin typeface="Open Sans"/>
                <a:ea typeface="Open Sans"/>
                <a:cs typeface="Open Sans"/>
                <a:sym typeface="Open Sans"/>
              </a:rPr>
              <a:t>VP, Leasing &amp; Marketing | Tailwind Group</a:t>
            </a:r>
          </a:p>
        </p:txBody>
      </p:sp>
      <p:sp>
        <p:nvSpPr>
          <p:cNvPr name="TextBox 17" id="17"/>
          <p:cNvSpPr txBox="true"/>
          <p:nvPr/>
        </p:nvSpPr>
        <p:spPr>
          <a:xfrm rot="0">
            <a:off x="12439285" y="7009464"/>
            <a:ext cx="4794188" cy="976207"/>
          </a:xfrm>
          <a:prstGeom prst="rect">
            <a:avLst/>
          </a:prstGeom>
        </p:spPr>
        <p:txBody>
          <a:bodyPr anchor="t" rtlCol="false" tIns="0" lIns="0" bIns="0" rIns="0">
            <a:spAutoFit/>
          </a:bodyPr>
          <a:lstStyle/>
          <a:p>
            <a:pPr algn="ctr">
              <a:lnSpc>
                <a:spcPts val="4853"/>
              </a:lnSpc>
            </a:pPr>
            <a:r>
              <a:rPr lang="en-US" b="true" sz="3466">
                <a:solidFill>
                  <a:srgbClr val="FFFFFF"/>
                </a:solidFill>
                <a:latin typeface="Open Sans Bold"/>
                <a:ea typeface="Open Sans Bold"/>
                <a:cs typeface="Open Sans Bold"/>
                <a:sym typeface="Open Sans Bold"/>
              </a:rPr>
              <a:t>PETER LYNCH</a:t>
            </a:r>
          </a:p>
          <a:p>
            <a:pPr algn="ctr">
              <a:lnSpc>
                <a:spcPts val="3033"/>
              </a:lnSpc>
            </a:pPr>
            <a:r>
              <a:rPr lang="en-US" sz="2166">
                <a:solidFill>
                  <a:srgbClr val="FFFFFF"/>
                </a:solidFill>
                <a:latin typeface="Open Sans"/>
                <a:ea typeface="Open Sans"/>
                <a:cs typeface="Open Sans"/>
                <a:sym typeface="Open Sans"/>
              </a:rPr>
              <a:t>Chief People Officer | Cardinal Group</a:t>
            </a:r>
          </a:p>
        </p:txBody>
      </p:sp>
      <p:sp>
        <p:nvSpPr>
          <p:cNvPr name="TextBox 18" id="18"/>
          <p:cNvSpPr txBox="true"/>
          <p:nvPr/>
        </p:nvSpPr>
        <p:spPr>
          <a:xfrm rot="0">
            <a:off x="921190" y="7009464"/>
            <a:ext cx="5060863" cy="976207"/>
          </a:xfrm>
          <a:prstGeom prst="rect">
            <a:avLst/>
          </a:prstGeom>
        </p:spPr>
        <p:txBody>
          <a:bodyPr anchor="t" rtlCol="false" tIns="0" lIns="0" bIns="0" rIns="0">
            <a:spAutoFit/>
          </a:bodyPr>
          <a:lstStyle/>
          <a:p>
            <a:pPr algn="ctr">
              <a:lnSpc>
                <a:spcPts val="4853"/>
              </a:lnSpc>
            </a:pPr>
            <a:r>
              <a:rPr lang="en-US" b="true" sz="3466">
                <a:solidFill>
                  <a:srgbClr val="FFFFFF"/>
                </a:solidFill>
                <a:latin typeface="Open Sans Bold"/>
                <a:ea typeface="Open Sans Bold"/>
                <a:cs typeface="Open Sans Bold"/>
                <a:sym typeface="Open Sans Bold"/>
              </a:rPr>
              <a:t>ANDREW BOWEN</a:t>
            </a:r>
          </a:p>
          <a:p>
            <a:pPr algn="ctr">
              <a:lnSpc>
                <a:spcPts val="3033"/>
              </a:lnSpc>
            </a:pPr>
            <a:r>
              <a:rPr lang="en-US" sz="2166">
                <a:solidFill>
                  <a:srgbClr val="FFFFFF"/>
                </a:solidFill>
                <a:latin typeface="Open Sans"/>
                <a:ea typeface="Open Sans"/>
                <a:cs typeface="Open Sans"/>
                <a:sym typeface="Open Sans"/>
              </a:rPr>
              <a:t>SVP, Strategic Partnerships | LeaseLock</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grpSp>
        <p:nvGrpSpPr>
          <p:cNvPr name="Group 2" id="2"/>
          <p:cNvGrpSpPr/>
          <p:nvPr/>
        </p:nvGrpSpPr>
        <p:grpSpPr>
          <a:xfrm rot="0">
            <a:off x="-190414" y="865650"/>
            <a:ext cx="18691820" cy="577389"/>
            <a:chOff x="0" y="0"/>
            <a:chExt cx="73329023" cy="2265129"/>
          </a:xfrm>
        </p:grpSpPr>
        <p:sp>
          <p:nvSpPr>
            <p:cNvPr name="Freeform 3" id="3"/>
            <p:cNvSpPr/>
            <p:nvPr/>
          </p:nvSpPr>
          <p:spPr>
            <a:xfrm flipH="false" flipV="false" rot="0">
              <a:off x="0" y="0"/>
              <a:ext cx="73329025" cy="2265129"/>
            </a:xfrm>
            <a:custGeom>
              <a:avLst/>
              <a:gdLst/>
              <a:ahLst/>
              <a:cxnLst/>
              <a:rect r="r" b="b" t="t" l="l"/>
              <a:pathLst>
                <a:path h="2265129" w="73329025">
                  <a:moveTo>
                    <a:pt x="0" y="0"/>
                  </a:moveTo>
                  <a:lnTo>
                    <a:pt x="73329025" y="0"/>
                  </a:lnTo>
                  <a:lnTo>
                    <a:pt x="73329025" y="2265129"/>
                  </a:lnTo>
                  <a:lnTo>
                    <a:pt x="0" y="2265129"/>
                  </a:lnTo>
                  <a:close/>
                </a:path>
              </a:pathLst>
            </a:custGeom>
            <a:solidFill>
              <a:srgbClr val="F1EEEC"/>
            </a:solidFill>
          </p:spPr>
        </p:sp>
      </p:grpSp>
      <p:sp>
        <p:nvSpPr>
          <p:cNvPr name="AutoShape 4" id="4"/>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5" id="5"/>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2"/>
            <a:stretch>
              <a:fillRect l="0" t="0" r="0" b="0"/>
            </a:stretch>
          </a:blipFill>
        </p:spPr>
      </p:sp>
      <p:grpSp>
        <p:nvGrpSpPr>
          <p:cNvPr name="Group 6" id="6"/>
          <p:cNvGrpSpPr/>
          <p:nvPr/>
        </p:nvGrpSpPr>
        <p:grpSpPr>
          <a:xfrm rot="0">
            <a:off x="4228106" y="3616626"/>
            <a:ext cx="10491733" cy="1247655"/>
            <a:chOff x="0" y="0"/>
            <a:chExt cx="2763255" cy="328600"/>
          </a:xfrm>
        </p:grpSpPr>
        <p:sp>
          <p:nvSpPr>
            <p:cNvPr name="Freeform 7" id="7"/>
            <p:cNvSpPr/>
            <p:nvPr/>
          </p:nvSpPr>
          <p:spPr>
            <a:xfrm flipH="false" flipV="false" rot="0">
              <a:off x="0" y="0"/>
              <a:ext cx="2763255" cy="328600"/>
            </a:xfrm>
            <a:custGeom>
              <a:avLst/>
              <a:gdLst/>
              <a:ahLst/>
              <a:cxnLst/>
              <a:rect r="r" b="b" t="t" l="l"/>
              <a:pathLst>
                <a:path h="328600" w="2763255">
                  <a:moveTo>
                    <a:pt x="37633" y="0"/>
                  </a:moveTo>
                  <a:lnTo>
                    <a:pt x="2725622" y="0"/>
                  </a:lnTo>
                  <a:cubicBezTo>
                    <a:pt x="2746406" y="0"/>
                    <a:pt x="2763255" y="16849"/>
                    <a:pt x="2763255" y="37633"/>
                  </a:cubicBezTo>
                  <a:lnTo>
                    <a:pt x="2763255" y="290967"/>
                  </a:lnTo>
                  <a:cubicBezTo>
                    <a:pt x="2763255" y="300948"/>
                    <a:pt x="2759290" y="310520"/>
                    <a:pt x="2752232" y="317578"/>
                  </a:cubicBezTo>
                  <a:cubicBezTo>
                    <a:pt x="2745175" y="324636"/>
                    <a:pt x="2735603" y="328600"/>
                    <a:pt x="2725622" y="328600"/>
                  </a:cubicBezTo>
                  <a:lnTo>
                    <a:pt x="37633" y="328600"/>
                  </a:lnTo>
                  <a:cubicBezTo>
                    <a:pt x="16849" y="328600"/>
                    <a:pt x="0" y="311751"/>
                    <a:pt x="0" y="290967"/>
                  </a:cubicBezTo>
                  <a:lnTo>
                    <a:pt x="0" y="37633"/>
                  </a:lnTo>
                  <a:cubicBezTo>
                    <a:pt x="0" y="16849"/>
                    <a:pt x="16849" y="0"/>
                    <a:pt x="37633" y="0"/>
                  </a:cubicBezTo>
                  <a:close/>
                </a:path>
              </a:pathLst>
            </a:custGeom>
            <a:solidFill>
              <a:srgbClr val="798FB0"/>
            </a:solidFill>
            <a:ln cap="rnd">
              <a:noFill/>
              <a:prstDash val="solid"/>
              <a:round/>
            </a:ln>
          </p:spPr>
        </p:sp>
        <p:sp>
          <p:nvSpPr>
            <p:cNvPr name="TextBox 8" id="8"/>
            <p:cNvSpPr txBox="true"/>
            <p:nvPr/>
          </p:nvSpPr>
          <p:spPr>
            <a:xfrm>
              <a:off x="0" y="-38100"/>
              <a:ext cx="2763255" cy="36670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9" id="9"/>
          <p:cNvGrpSpPr/>
          <p:nvPr/>
        </p:nvGrpSpPr>
        <p:grpSpPr>
          <a:xfrm rot="0">
            <a:off x="4228106" y="5368005"/>
            <a:ext cx="10491733" cy="1247655"/>
            <a:chOff x="0" y="0"/>
            <a:chExt cx="2763255" cy="328600"/>
          </a:xfrm>
        </p:grpSpPr>
        <p:sp>
          <p:nvSpPr>
            <p:cNvPr name="Freeform 10" id="10"/>
            <p:cNvSpPr/>
            <p:nvPr/>
          </p:nvSpPr>
          <p:spPr>
            <a:xfrm flipH="false" flipV="false" rot="0">
              <a:off x="0" y="0"/>
              <a:ext cx="2763255" cy="328600"/>
            </a:xfrm>
            <a:custGeom>
              <a:avLst/>
              <a:gdLst/>
              <a:ahLst/>
              <a:cxnLst/>
              <a:rect r="r" b="b" t="t" l="l"/>
              <a:pathLst>
                <a:path h="328600" w="2763255">
                  <a:moveTo>
                    <a:pt x="37633" y="0"/>
                  </a:moveTo>
                  <a:lnTo>
                    <a:pt x="2725622" y="0"/>
                  </a:lnTo>
                  <a:cubicBezTo>
                    <a:pt x="2746406" y="0"/>
                    <a:pt x="2763255" y="16849"/>
                    <a:pt x="2763255" y="37633"/>
                  </a:cubicBezTo>
                  <a:lnTo>
                    <a:pt x="2763255" y="290967"/>
                  </a:lnTo>
                  <a:cubicBezTo>
                    <a:pt x="2763255" y="300948"/>
                    <a:pt x="2759290" y="310520"/>
                    <a:pt x="2752232" y="317578"/>
                  </a:cubicBezTo>
                  <a:cubicBezTo>
                    <a:pt x="2745175" y="324636"/>
                    <a:pt x="2735603" y="328600"/>
                    <a:pt x="2725622" y="328600"/>
                  </a:cubicBezTo>
                  <a:lnTo>
                    <a:pt x="37633" y="328600"/>
                  </a:lnTo>
                  <a:cubicBezTo>
                    <a:pt x="16849" y="328600"/>
                    <a:pt x="0" y="311751"/>
                    <a:pt x="0" y="290967"/>
                  </a:cubicBezTo>
                  <a:lnTo>
                    <a:pt x="0" y="37633"/>
                  </a:lnTo>
                  <a:cubicBezTo>
                    <a:pt x="0" y="16849"/>
                    <a:pt x="16849" y="0"/>
                    <a:pt x="37633" y="0"/>
                  </a:cubicBezTo>
                  <a:close/>
                </a:path>
              </a:pathLst>
            </a:custGeom>
            <a:solidFill>
              <a:srgbClr val="798FB0"/>
            </a:solidFill>
            <a:ln cap="rnd">
              <a:noFill/>
              <a:prstDash val="solid"/>
              <a:round/>
            </a:ln>
          </p:spPr>
        </p:sp>
        <p:sp>
          <p:nvSpPr>
            <p:cNvPr name="TextBox 11" id="11"/>
            <p:cNvSpPr txBox="true"/>
            <p:nvPr/>
          </p:nvSpPr>
          <p:spPr>
            <a:xfrm>
              <a:off x="0" y="-38100"/>
              <a:ext cx="2763255" cy="36670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2" id="12"/>
          <p:cNvGrpSpPr/>
          <p:nvPr/>
        </p:nvGrpSpPr>
        <p:grpSpPr>
          <a:xfrm rot="0">
            <a:off x="4239602" y="7115259"/>
            <a:ext cx="10491733" cy="1247655"/>
            <a:chOff x="0" y="0"/>
            <a:chExt cx="2763255" cy="328600"/>
          </a:xfrm>
        </p:grpSpPr>
        <p:sp>
          <p:nvSpPr>
            <p:cNvPr name="Freeform 13" id="13"/>
            <p:cNvSpPr/>
            <p:nvPr/>
          </p:nvSpPr>
          <p:spPr>
            <a:xfrm flipH="false" flipV="false" rot="0">
              <a:off x="0" y="0"/>
              <a:ext cx="2763255" cy="328600"/>
            </a:xfrm>
            <a:custGeom>
              <a:avLst/>
              <a:gdLst/>
              <a:ahLst/>
              <a:cxnLst/>
              <a:rect r="r" b="b" t="t" l="l"/>
              <a:pathLst>
                <a:path h="328600" w="2763255">
                  <a:moveTo>
                    <a:pt x="37633" y="0"/>
                  </a:moveTo>
                  <a:lnTo>
                    <a:pt x="2725622" y="0"/>
                  </a:lnTo>
                  <a:cubicBezTo>
                    <a:pt x="2746406" y="0"/>
                    <a:pt x="2763255" y="16849"/>
                    <a:pt x="2763255" y="37633"/>
                  </a:cubicBezTo>
                  <a:lnTo>
                    <a:pt x="2763255" y="290967"/>
                  </a:lnTo>
                  <a:cubicBezTo>
                    <a:pt x="2763255" y="300948"/>
                    <a:pt x="2759290" y="310520"/>
                    <a:pt x="2752232" y="317578"/>
                  </a:cubicBezTo>
                  <a:cubicBezTo>
                    <a:pt x="2745175" y="324636"/>
                    <a:pt x="2735603" y="328600"/>
                    <a:pt x="2725622" y="328600"/>
                  </a:cubicBezTo>
                  <a:lnTo>
                    <a:pt x="37633" y="328600"/>
                  </a:lnTo>
                  <a:cubicBezTo>
                    <a:pt x="16849" y="328600"/>
                    <a:pt x="0" y="311751"/>
                    <a:pt x="0" y="290967"/>
                  </a:cubicBezTo>
                  <a:lnTo>
                    <a:pt x="0" y="37633"/>
                  </a:lnTo>
                  <a:cubicBezTo>
                    <a:pt x="0" y="16849"/>
                    <a:pt x="16849" y="0"/>
                    <a:pt x="37633" y="0"/>
                  </a:cubicBezTo>
                  <a:close/>
                </a:path>
              </a:pathLst>
            </a:custGeom>
            <a:solidFill>
              <a:srgbClr val="798FB0"/>
            </a:solidFill>
            <a:ln cap="rnd">
              <a:noFill/>
              <a:prstDash val="solid"/>
              <a:round/>
            </a:ln>
          </p:spPr>
        </p:sp>
        <p:sp>
          <p:nvSpPr>
            <p:cNvPr name="TextBox 14" id="14"/>
            <p:cNvSpPr txBox="true"/>
            <p:nvPr/>
          </p:nvSpPr>
          <p:spPr>
            <a:xfrm>
              <a:off x="0" y="-38100"/>
              <a:ext cx="2763255" cy="36670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5" id="15"/>
          <p:cNvGrpSpPr/>
          <p:nvPr/>
        </p:nvGrpSpPr>
        <p:grpSpPr>
          <a:xfrm rot="0">
            <a:off x="3568161" y="3413880"/>
            <a:ext cx="1604379" cy="1604379"/>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798FB0"/>
              </a:solidFill>
              <a:prstDash val="solid"/>
              <a:miter/>
            </a:ln>
          </p:spPr>
        </p:sp>
        <p:sp>
          <p:nvSpPr>
            <p:cNvPr name="TextBox 17" id="17"/>
            <p:cNvSpPr txBox="true"/>
            <p:nvPr/>
          </p:nvSpPr>
          <p:spPr>
            <a:xfrm>
              <a:off x="76200" y="38100"/>
              <a:ext cx="660400" cy="698500"/>
            </a:xfrm>
            <a:prstGeom prst="rect">
              <a:avLst/>
            </a:prstGeom>
          </p:spPr>
          <p:txBody>
            <a:bodyPr anchor="ctr" rtlCol="false" tIns="50800" lIns="50800" bIns="50800" rIns="50800"/>
            <a:lstStyle/>
            <a:p>
              <a:pPr algn="ctr">
                <a:lnSpc>
                  <a:spcPts val="2799"/>
                </a:lnSpc>
              </a:pPr>
            </a:p>
          </p:txBody>
        </p:sp>
      </p:grpSp>
      <p:grpSp>
        <p:nvGrpSpPr>
          <p:cNvPr name="Group 18" id="18"/>
          <p:cNvGrpSpPr/>
          <p:nvPr/>
        </p:nvGrpSpPr>
        <p:grpSpPr>
          <a:xfrm rot="0">
            <a:off x="3568161" y="5165258"/>
            <a:ext cx="1604379" cy="1604379"/>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798FB0"/>
              </a:solidFill>
              <a:prstDash val="solid"/>
              <a:miter/>
            </a:ln>
          </p:spPr>
        </p:sp>
        <p:sp>
          <p:nvSpPr>
            <p:cNvPr name="TextBox 20" id="20"/>
            <p:cNvSpPr txBox="true"/>
            <p:nvPr/>
          </p:nvSpPr>
          <p:spPr>
            <a:xfrm>
              <a:off x="76200" y="38100"/>
              <a:ext cx="660400" cy="698500"/>
            </a:xfrm>
            <a:prstGeom prst="rect">
              <a:avLst/>
            </a:prstGeom>
          </p:spPr>
          <p:txBody>
            <a:bodyPr anchor="ctr" rtlCol="false" tIns="50800" lIns="50800" bIns="50800" rIns="50800"/>
            <a:lstStyle/>
            <a:p>
              <a:pPr algn="ctr">
                <a:lnSpc>
                  <a:spcPts val="2799"/>
                </a:lnSpc>
              </a:pPr>
            </a:p>
          </p:txBody>
        </p:sp>
      </p:grpSp>
      <p:grpSp>
        <p:nvGrpSpPr>
          <p:cNvPr name="Group 21" id="21"/>
          <p:cNvGrpSpPr/>
          <p:nvPr/>
        </p:nvGrpSpPr>
        <p:grpSpPr>
          <a:xfrm rot="0">
            <a:off x="3579658" y="6912512"/>
            <a:ext cx="1604379" cy="1604379"/>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798FB0"/>
              </a:solidFill>
              <a:prstDash val="solid"/>
              <a:miter/>
            </a:ln>
          </p:spPr>
        </p:sp>
        <p:sp>
          <p:nvSpPr>
            <p:cNvPr name="TextBox 23" id="23"/>
            <p:cNvSpPr txBox="true"/>
            <p:nvPr/>
          </p:nvSpPr>
          <p:spPr>
            <a:xfrm>
              <a:off x="76200" y="38100"/>
              <a:ext cx="660400" cy="698500"/>
            </a:xfrm>
            <a:prstGeom prst="rect">
              <a:avLst/>
            </a:prstGeom>
          </p:spPr>
          <p:txBody>
            <a:bodyPr anchor="ctr" rtlCol="false" tIns="50800" lIns="50800" bIns="50800" rIns="50800"/>
            <a:lstStyle/>
            <a:p>
              <a:pPr algn="ctr">
                <a:lnSpc>
                  <a:spcPts val="2799"/>
                </a:lnSpc>
              </a:pPr>
            </a:p>
          </p:txBody>
        </p:sp>
      </p:grpSp>
      <p:sp>
        <p:nvSpPr>
          <p:cNvPr name="TextBox 24" id="24"/>
          <p:cNvSpPr txBox="true"/>
          <p:nvPr/>
        </p:nvSpPr>
        <p:spPr>
          <a:xfrm rot="0">
            <a:off x="2730078" y="1512934"/>
            <a:ext cx="12827843" cy="1609102"/>
          </a:xfrm>
          <a:prstGeom prst="rect">
            <a:avLst/>
          </a:prstGeom>
        </p:spPr>
        <p:txBody>
          <a:bodyPr anchor="t" rtlCol="false" tIns="0" lIns="0" bIns="0" rIns="0">
            <a:spAutoFit/>
          </a:bodyPr>
          <a:lstStyle/>
          <a:p>
            <a:pPr algn="ctr">
              <a:lnSpc>
                <a:spcPts val="13159"/>
              </a:lnSpc>
            </a:pPr>
            <a:r>
              <a:rPr lang="en-US" b="true" sz="9399">
                <a:solidFill>
                  <a:srgbClr val="FFFFFF"/>
                </a:solidFill>
                <a:latin typeface="Open Sans Bold"/>
                <a:ea typeface="Open Sans Bold"/>
                <a:cs typeface="Open Sans Bold"/>
                <a:sym typeface="Open Sans Bold"/>
              </a:rPr>
              <a:t>TODAY’S JOURNEY</a:t>
            </a:r>
          </a:p>
        </p:txBody>
      </p:sp>
      <p:sp>
        <p:nvSpPr>
          <p:cNvPr name="TextBox 25" id="25"/>
          <p:cNvSpPr txBox="true"/>
          <p:nvPr/>
        </p:nvSpPr>
        <p:spPr>
          <a:xfrm rot="0">
            <a:off x="3640977" y="3552494"/>
            <a:ext cx="1458748" cy="1193800"/>
          </a:xfrm>
          <a:prstGeom prst="rect">
            <a:avLst/>
          </a:prstGeom>
        </p:spPr>
        <p:txBody>
          <a:bodyPr anchor="t" rtlCol="false" tIns="0" lIns="0" bIns="0" rIns="0">
            <a:spAutoFit/>
          </a:bodyPr>
          <a:lstStyle/>
          <a:p>
            <a:pPr algn="ctr">
              <a:lnSpc>
                <a:spcPts val="9799"/>
              </a:lnSpc>
            </a:pPr>
            <a:r>
              <a:rPr lang="en-US" b="true" sz="6999">
                <a:solidFill>
                  <a:srgbClr val="3B6491"/>
                </a:solidFill>
                <a:latin typeface="Open Sans Bold"/>
                <a:ea typeface="Open Sans Bold"/>
                <a:cs typeface="Open Sans Bold"/>
                <a:sym typeface="Open Sans Bold"/>
              </a:rPr>
              <a:t>01</a:t>
            </a:r>
          </a:p>
        </p:txBody>
      </p:sp>
      <p:sp>
        <p:nvSpPr>
          <p:cNvPr name="TextBox 26" id="26"/>
          <p:cNvSpPr txBox="true"/>
          <p:nvPr/>
        </p:nvSpPr>
        <p:spPr>
          <a:xfrm rot="0">
            <a:off x="3640977" y="5303873"/>
            <a:ext cx="1458748" cy="1193800"/>
          </a:xfrm>
          <a:prstGeom prst="rect">
            <a:avLst/>
          </a:prstGeom>
        </p:spPr>
        <p:txBody>
          <a:bodyPr anchor="t" rtlCol="false" tIns="0" lIns="0" bIns="0" rIns="0">
            <a:spAutoFit/>
          </a:bodyPr>
          <a:lstStyle/>
          <a:p>
            <a:pPr algn="ctr">
              <a:lnSpc>
                <a:spcPts val="9799"/>
              </a:lnSpc>
            </a:pPr>
            <a:r>
              <a:rPr lang="en-US" b="true" sz="6999">
                <a:solidFill>
                  <a:srgbClr val="3B6491"/>
                </a:solidFill>
                <a:latin typeface="Open Sans Bold"/>
                <a:ea typeface="Open Sans Bold"/>
                <a:cs typeface="Open Sans Bold"/>
                <a:sym typeface="Open Sans Bold"/>
              </a:rPr>
              <a:t>02</a:t>
            </a:r>
          </a:p>
        </p:txBody>
      </p:sp>
      <p:sp>
        <p:nvSpPr>
          <p:cNvPr name="TextBox 27" id="27"/>
          <p:cNvSpPr txBox="true"/>
          <p:nvPr/>
        </p:nvSpPr>
        <p:spPr>
          <a:xfrm rot="0">
            <a:off x="3652473" y="7051127"/>
            <a:ext cx="1458748" cy="1193800"/>
          </a:xfrm>
          <a:prstGeom prst="rect">
            <a:avLst/>
          </a:prstGeom>
        </p:spPr>
        <p:txBody>
          <a:bodyPr anchor="t" rtlCol="false" tIns="0" lIns="0" bIns="0" rIns="0">
            <a:spAutoFit/>
          </a:bodyPr>
          <a:lstStyle/>
          <a:p>
            <a:pPr algn="ctr">
              <a:lnSpc>
                <a:spcPts val="9799"/>
              </a:lnSpc>
            </a:pPr>
            <a:r>
              <a:rPr lang="en-US" b="true" sz="6999">
                <a:solidFill>
                  <a:srgbClr val="3B6491"/>
                </a:solidFill>
                <a:latin typeface="Open Sans Bold"/>
                <a:ea typeface="Open Sans Bold"/>
                <a:cs typeface="Open Sans Bold"/>
                <a:sym typeface="Open Sans Bold"/>
              </a:rPr>
              <a:t>03</a:t>
            </a:r>
          </a:p>
        </p:txBody>
      </p:sp>
      <p:sp>
        <p:nvSpPr>
          <p:cNvPr name="TextBox 28" id="28"/>
          <p:cNvSpPr txBox="true"/>
          <p:nvPr/>
        </p:nvSpPr>
        <p:spPr>
          <a:xfrm rot="0">
            <a:off x="5374624" y="3678179"/>
            <a:ext cx="9180410" cy="587230"/>
          </a:xfrm>
          <a:prstGeom prst="rect">
            <a:avLst/>
          </a:prstGeom>
        </p:spPr>
        <p:txBody>
          <a:bodyPr anchor="t" rtlCol="false" tIns="0" lIns="0" bIns="0" rIns="0">
            <a:spAutoFit/>
          </a:bodyPr>
          <a:lstStyle/>
          <a:p>
            <a:pPr algn="l">
              <a:lnSpc>
                <a:spcPts val="5156"/>
              </a:lnSpc>
            </a:pPr>
            <a:r>
              <a:rPr lang="en-US" sz="3087" spc="111" b="true">
                <a:solidFill>
                  <a:srgbClr val="FFFFFF"/>
                </a:solidFill>
                <a:latin typeface="Open Sans Bold"/>
                <a:ea typeface="Open Sans Bold"/>
                <a:cs typeface="Open Sans Bold"/>
                <a:sym typeface="Open Sans Bold"/>
              </a:rPr>
              <a:t>THE WAKE UP CALL</a:t>
            </a:r>
          </a:p>
        </p:txBody>
      </p:sp>
      <p:sp>
        <p:nvSpPr>
          <p:cNvPr name="TextBox 29" id="29"/>
          <p:cNvSpPr txBox="true"/>
          <p:nvPr/>
        </p:nvSpPr>
        <p:spPr>
          <a:xfrm rot="0">
            <a:off x="5374624" y="5429558"/>
            <a:ext cx="9180410" cy="587230"/>
          </a:xfrm>
          <a:prstGeom prst="rect">
            <a:avLst/>
          </a:prstGeom>
        </p:spPr>
        <p:txBody>
          <a:bodyPr anchor="t" rtlCol="false" tIns="0" lIns="0" bIns="0" rIns="0">
            <a:spAutoFit/>
          </a:bodyPr>
          <a:lstStyle/>
          <a:p>
            <a:pPr algn="l">
              <a:lnSpc>
                <a:spcPts val="5156"/>
              </a:lnSpc>
            </a:pPr>
            <a:r>
              <a:rPr lang="en-US" sz="3087" spc="111" b="true">
                <a:solidFill>
                  <a:srgbClr val="FFFFFF"/>
                </a:solidFill>
                <a:latin typeface="Open Sans Bold"/>
                <a:ea typeface="Open Sans Bold"/>
                <a:cs typeface="Open Sans Bold"/>
                <a:sym typeface="Open Sans Bold"/>
              </a:rPr>
              <a:t>THE EVIDENCE</a:t>
            </a:r>
          </a:p>
        </p:txBody>
      </p:sp>
      <p:sp>
        <p:nvSpPr>
          <p:cNvPr name="TextBox 30" id="30"/>
          <p:cNvSpPr txBox="true"/>
          <p:nvPr/>
        </p:nvSpPr>
        <p:spPr>
          <a:xfrm rot="0">
            <a:off x="5386121" y="7177635"/>
            <a:ext cx="9180410" cy="587230"/>
          </a:xfrm>
          <a:prstGeom prst="rect">
            <a:avLst/>
          </a:prstGeom>
        </p:spPr>
        <p:txBody>
          <a:bodyPr anchor="t" rtlCol="false" tIns="0" lIns="0" bIns="0" rIns="0">
            <a:spAutoFit/>
          </a:bodyPr>
          <a:lstStyle/>
          <a:p>
            <a:pPr algn="l">
              <a:lnSpc>
                <a:spcPts val="5156"/>
              </a:lnSpc>
            </a:pPr>
            <a:r>
              <a:rPr lang="en-US" sz="3087" spc="111" b="true">
                <a:solidFill>
                  <a:srgbClr val="FFFFFF"/>
                </a:solidFill>
                <a:latin typeface="Open Sans Bold"/>
                <a:ea typeface="Open Sans Bold"/>
                <a:cs typeface="Open Sans Bold"/>
                <a:sym typeface="Open Sans Bold"/>
              </a:rPr>
              <a:t>THE PLAYBOOK</a:t>
            </a:r>
          </a:p>
        </p:txBody>
      </p:sp>
      <p:sp>
        <p:nvSpPr>
          <p:cNvPr name="TextBox 31" id="31"/>
          <p:cNvSpPr txBox="true"/>
          <p:nvPr/>
        </p:nvSpPr>
        <p:spPr>
          <a:xfrm rot="0">
            <a:off x="5374624" y="4189209"/>
            <a:ext cx="9180410" cy="421875"/>
          </a:xfrm>
          <a:prstGeom prst="rect">
            <a:avLst/>
          </a:prstGeom>
        </p:spPr>
        <p:txBody>
          <a:bodyPr anchor="t" rtlCol="false" tIns="0" lIns="0" bIns="0" rIns="0">
            <a:spAutoFit/>
          </a:bodyPr>
          <a:lstStyle/>
          <a:p>
            <a:pPr algn="l">
              <a:lnSpc>
                <a:spcPts val="3653"/>
              </a:lnSpc>
            </a:pPr>
            <a:r>
              <a:rPr lang="en-US" sz="2187" i="true" spc="78">
                <a:solidFill>
                  <a:srgbClr val="FFFFFF"/>
                </a:solidFill>
                <a:latin typeface="Open Sans Italics"/>
                <a:ea typeface="Open Sans Italics"/>
                <a:cs typeface="Open Sans Italics"/>
                <a:sym typeface="Open Sans Italics"/>
              </a:rPr>
              <a:t>Why this is a human problem – not just a student one.</a:t>
            </a:r>
          </a:p>
        </p:txBody>
      </p:sp>
      <p:sp>
        <p:nvSpPr>
          <p:cNvPr name="TextBox 32" id="32"/>
          <p:cNvSpPr txBox="true"/>
          <p:nvPr/>
        </p:nvSpPr>
        <p:spPr>
          <a:xfrm rot="0">
            <a:off x="5374624" y="5940588"/>
            <a:ext cx="9180410" cy="421875"/>
          </a:xfrm>
          <a:prstGeom prst="rect">
            <a:avLst/>
          </a:prstGeom>
        </p:spPr>
        <p:txBody>
          <a:bodyPr anchor="t" rtlCol="false" tIns="0" lIns="0" bIns="0" rIns="0">
            <a:spAutoFit/>
          </a:bodyPr>
          <a:lstStyle/>
          <a:p>
            <a:pPr algn="l">
              <a:lnSpc>
                <a:spcPts val="3653"/>
              </a:lnSpc>
            </a:pPr>
            <a:r>
              <a:rPr lang="en-US" sz="2187" i="true" spc="78">
                <a:solidFill>
                  <a:srgbClr val="FFFFFF"/>
                </a:solidFill>
                <a:latin typeface="Open Sans Italics"/>
                <a:ea typeface="Open Sans Italics"/>
                <a:cs typeface="Open Sans Italics"/>
                <a:sym typeface="Open Sans Italics"/>
              </a:rPr>
              <a:t>2025 Thriving College Student Index – what the data reveals.</a:t>
            </a:r>
          </a:p>
        </p:txBody>
      </p:sp>
      <p:sp>
        <p:nvSpPr>
          <p:cNvPr name="TextBox 33" id="33"/>
          <p:cNvSpPr txBox="true"/>
          <p:nvPr/>
        </p:nvSpPr>
        <p:spPr>
          <a:xfrm rot="0">
            <a:off x="5386121" y="7688665"/>
            <a:ext cx="9180410" cy="421875"/>
          </a:xfrm>
          <a:prstGeom prst="rect">
            <a:avLst/>
          </a:prstGeom>
        </p:spPr>
        <p:txBody>
          <a:bodyPr anchor="t" rtlCol="false" tIns="0" lIns="0" bIns="0" rIns="0">
            <a:spAutoFit/>
          </a:bodyPr>
          <a:lstStyle/>
          <a:p>
            <a:pPr algn="l">
              <a:lnSpc>
                <a:spcPts val="3653"/>
              </a:lnSpc>
            </a:pPr>
            <a:r>
              <a:rPr lang="en-US" sz="2187" i="true" spc="78">
                <a:solidFill>
                  <a:srgbClr val="FFFFFF"/>
                </a:solidFill>
                <a:latin typeface="Open Sans Italics"/>
                <a:ea typeface="Open Sans Italics"/>
                <a:cs typeface="Open Sans Italics"/>
                <a:sym typeface="Open Sans Italics"/>
              </a:rPr>
              <a:t>How operators are building belonging at scale – and the good news.</a:t>
            </a:r>
          </a:p>
        </p:txBody>
      </p:sp>
      <p:sp>
        <p:nvSpPr>
          <p:cNvPr name="TextBox 34" id="34"/>
          <p:cNvSpPr txBox="true"/>
          <p:nvPr/>
        </p:nvSpPr>
        <p:spPr>
          <a:xfrm rot="0">
            <a:off x="14566530" y="8954645"/>
            <a:ext cx="3222451"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4</a:t>
            </a:r>
          </a:p>
        </p:txBody>
      </p:sp>
      <p:sp>
        <p:nvSpPr>
          <p:cNvPr name="TextBox 35" id="35"/>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grpSp>
        <p:nvGrpSpPr>
          <p:cNvPr name="Group 2" id="2"/>
          <p:cNvGrpSpPr/>
          <p:nvPr/>
        </p:nvGrpSpPr>
        <p:grpSpPr>
          <a:xfrm rot="0">
            <a:off x="-190414" y="865650"/>
            <a:ext cx="18691820" cy="577389"/>
            <a:chOff x="0" y="0"/>
            <a:chExt cx="73329023" cy="2265129"/>
          </a:xfrm>
        </p:grpSpPr>
        <p:sp>
          <p:nvSpPr>
            <p:cNvPr name="Freeform 3" id="3"/>
            <p:cNvSpPr/>
            <p:nvPr/>
          </p:nvSpPr>
          <p:spPr>
            <a:xfrm flipH="false" flipV="false" rot="0">
              <a:off x="0" y="0"/>
              <a:ext cx="73329025" cy="2265129"/>
            </a:xfrm>
            <a:custGeom>
              <a:avLst/>
              <a:gdLst/>
              <a:ahLst/>
              <a:cxnLst/>
              <a:rect r="r" b="b" t="t" l="l"/>
              <a:pathLst>
                <a:path h="2265129" w="73329025">
                  <a:moveTo>
                    <a:pt x="0" y="0"/>
                  </a:moveTo>
                  <a:lnTo>
                    <a:pt x="73329025" y="0"/>
                  </a:lnTo>
                  <a:lnTo>
                    <a:pt x="73329025" y="2265129"/>
                  </a:lnTo>
                  <a:lnTo>
                    <a:pt x="0" y="2265129"/>
                  </a:lnTo>
                  <a:close/>
                </a:path>
              </a:pathLst>
            </a:custGeom>
            <a:solidFill>
              <a:srgbClr val="F1EEEC"/>
            </a:solidFill>
          </p:spPr>
        </p:sp>
      </p:grpSp>
      <p:sp>
        <p:nvSpPr>
          <p:cNvPr name="AutoShape 4" id="4"/>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5" id="5"/>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2"/>
            <a:stretch>
              <a:fillRect l="0" t="0" r="0" b="0"/>
            </a:stretch>
          </a:blipFill>
        </p:spPr>
      </p:sp>
      <p:sp>
        <p:nvSpPr>
          <p:cNvPr name="TextBox 6" id="6"/>
          <p:cNvSpPr txBox="true"/>
          <p:nvPr/>
        </p:nvSpPr>
        <p:spPr>
          <a:xfrm rot="0">
            <a:off x="14566530" y="8954645"/>
            <a:ext cx="3222607"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5</a:t>
            </a:r>
          </a:p>
        </p:txBody>
      </p:sp>
      <p:sp>
        <p:nvSpPr>
          <p:cNvPr name="TextBox 7" id="7"/>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sp>
        <p:nvSpPr>
          <p:cNvPr name="TextBox 8" id="8"/>
          <p:cNvSpPr txBox="true"/>
          <p:nvPr/>
        </p:nvSpPr>
        <p:spPr>
          <a:xfrm rot="0">
            <a:off x="1368913" y="1778544"/>
            <a:ext cx="15550174" cy="1401449"/>
          </a:xfrm>
          <a:prstGeom prst="rect">
            <a:avLst/>
          </a:prstGeom>
        </p:spPr>
        <p:txBody>
          <a:bodyPr anchor="t" rtlCol="false" tIns="0" lIns="0" bIns="0" rIns="0">
            <a:spAutoFit/>
          </a:bodyPr>
          <a:lstStyle/>
          <a:p>
            <a:pPr algn="ctr">
              <a:lnSpc>
                <a:spcPts val="11479"/>
              </a:lnSpc>
            </a:pPr>
            <a:r>
              <a:rPr lang="en-US" b="true" sz="8199">
                <a:solidFill>
                  <a:srgbClr val="FFFFFF"/>
                </a:solidFill>
                <a:latin typeface="Open Sans Bold"/>
                <a:ea typeface="Open Sans Bold"/>
                <a:cs typeface="Open Sans Bold"/>
                <a:sym typeface="Open Sans Bold"/>
              </a:rPr>
              <a:t>THE GAP WE CAN’T IGNORE</a:t>
            </a:r>
          </a:p>
        </p:txBody>
      </p:sp>
      <p:sp>
        <p:nvSpPr>
          <p:cNvPr name="TextBox 9" id="9"/>
          <p:cNvSpPr txBox="true"/>
          <p:nvPr/>
        </p:nvSpPr>
        <p:spPr>
          <a:xfrm rot="0">
            <a:off x="1980136" y="3220975"/>
            <a:ext cx="14327727" cy="402877"/>
          </a:xfrm>
          <a:prstGeom prst="rect">
            <a:avLst/>
          </a:prstGeom>
        </p:spPr>
        <p:txBody>
          <a:bodyPr anchor="t" rtlCol="false" tIns="0" lIns="0" bIns="0" rIns="0">
            <a:spAutoFit/>
          </a:bodyPr>
          <a:lstStyle/>
          <a:p>
            <a:pPr algn="ctr">
              <a:lnSpc>
                <a:spcPts val="3217"/>
              </a:lnSpc>
            </a:pPr>
            <a:r>
              <a:rPr lang="en-US" sz="2636" i="true" spc="94">
                <a:solidFill>
                  <a:srgbClr val="FFFFFF"/>
                </a:solidFill>
                <a:latin typeface="Open Sans Italics"/>
                <a:ea typeface="Open Sans Italics"/>
                <a:cs typeface="Open Sans Italics"/>
                <a:sym typeface="Open Sans Italics"/>
              </a:rPr>
              <a:t>Student housing is learning. Conventional multifamily hasn’t caught up – yet!</a:t>
            </a:r>
          </a:p>
        </p:txBody>
      </p:sp>
      <p:grpSp>
        <p:nvGrpSpPr>
          <p:cNvPr name="Group 10" id="10"/>
          <p:cNvGrpSpPr/>
          <p:nvPr/>
        </p:nvGrpSpPr>
        <p:grpSpPr>
          <a:xfrm rot="0">
            <a:off x="5411446" y="4284742"/>
            <a:ext cx="7488101" cy="4610285"/>
            <a:chOff x="0" y="0"/>
            <a:chExt cx="1972175" cy="1214231"/>
          </a:xfrm>
        </p:grpSpPr>
        <p:sp>
          <p:nvSpPr>
            <p:cNvPr name="Freeform 11" id="11"/>
            <p:cNvSpPr/>
            <p:nvPr/>
          </p:nvSpPr>
          <p:spPr>
            <a:xfrm flipH="false" flipV="false" rot="0">
              <a:off x="0" y="0"/>
              <a:ext cx="1972175" cy="1214231"/>
            </a:xfrm>
            <a:custGeom>
              <a:avLst/>
              <a:gdLst/>
              <a:ahLst/>
              <a:cxnLst/>
              <a:rect r="r" b="b" t="t" l="l"/>
              <a:pathLst>
                <a:path h="1214231" w="1972175">
                  <a:moveTo>
                    <a:pt x="52729" y="0"/>
                  </a:moveTo>
                  <a:lnTo>
                    <a:pt x="1919446" y="0"/>
                  </a:lnTo>
                  <a:cubicBezTo>
                    <a:pt x="1948567" y="0"/>
                    <a:pt x="1972175" y="23607"/>
                    <a:pt x="1972175" y="52729"/>
                  </a:cubicBezTo>
                  <a:lnTo>
                    <a:pt x="1972175" y="1161503"/>
                  </a:lnTo>
                  <a:cubicBezTo>
                    <a:pt x="1972175" y="1190624"/>
                    <a:pt x="1948567" y="1214231"/>
                    <a:pt x="1919446" y="1214231"/>
                  </a:cubicBezTo>
                  <a:lnTo>
                    <a:pt x="52729" y="1214231"/>
                  </a:lnTo>
                  <a:cubicBezTo>
                    <a:pt x="23607" y="1214231"/>
                    <a:pt x="0" y="1190624"/>
                    <a:pt x="0" y="1161503"/>
                  </a:cubicBezTo>
                  <a:lnTo>
                    <a:pt x="0" y="52729"/>
                  </a:lnTo>
                  <a:cubicBezTo>
                    <a:pt x="0" y="23607"/>
                    <a:pt x="23607" y="0"/>
                    <a:pt x="52729" y="0"/>
                  </a:cubicBezTo>
                  <a:close/>
                </a:path>
              </a:pathLst>
            </a:custGeom>
            <a:solidFill>
              <a:srgbClr val="FFFFFF"/>
            </a:solidFill>
            <a:ln cap="rnd">
              <a:noFill/>
              <a:prstDash val="solid"/>
              <a:round/>
            </a:ln>
          </p:spPr>
        </p:sp>
        <p:sp>
          <p:nvSpPr>
            <p:cNvPr name="TextBox 12" id="12"/>
            <p:cNvSpPr txBox="true"/>
            <p:nvPr/>
          </p:nvSpPr>
          <p:spPr>
            <a:xfrm>
              <a:off x="0" y="-38100"/>
              <a:ext cx="1972175" cy="12523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3" id="13"/>
          <p:cNvGrpSpPr/>
          <p:nvPr/>
        </p:nvGrpSpPr>
        <p:grpSpPr>
          <a:xfrm rot="0">
            <a:off x="5411446" y="4284742"/>
            <a:ext cx="7488101" cy="2102982"/>
            <a:chOff x="0" y="0"/>
            <a:chExt cx="1972175" cy="553872"/>
          </a:xfrm>
        </p:grpSpPr>
        <p:sp>
          <p:nvSpPr>
            <p:cNvPr name="Freeform 14" id="14"/>
            <p:cNvSpPr/>
            <p:nvPr/>
          </p:nvSpPr>
          <p:spPr>
            <a:xfrm flipH="false" flipV="false" rot="0">
              <a:off x="0" y="0"/>
              <a:ext cx="1972175" cy="553872"/>
            </a:xfrm>
            <a:custGeom>
              <a:avLst/>
              <a:gdLst/>
              <a:ahLst/>
              <a:cxnLst/>
              <a:rect r="r" b="b" t="t" l="l"/>
              <a:pathLst>
                <a:path h="553872" w="1972175">
                  <a:moveTo>
                    <a:pt x="52729" y="0"/>
                  </a:moveTo>
                  <a:lnTo>
                    <a:pt x="1919446" y="0"/>
                  </a:lnTo>
                  <a:cubicBezTo>
                    <a:pt x="1948567" y="0"/>
                    <a:pt x="1972175" y="23607"/>
                    <a:pt x="1972175" y="52729"/>
                  </a:cubicBezTo>
                  <a:lnTo>
                    <a:pt x="1972175" y="501143"/>
                  </a:lnTo>
                  <a:cubicBezTo>
                    <a:pt x="1972175" y="530264"/>
                    <a:pt x="1948567" y="553872"/>
                    <a:pt x="1919446" y="553872"/>
                  </a:cubicBezTo>
                  <a:lnTo>
                    <a:pt x="52729" y="553872"/>
                  </a:lnTo>
                  <a:cubicBezTo>
                    <a:pt x="23607" y="553872"/>
                    <a:pt x="0" y="530264"/>
                    <a:pt x="0" y="501143"/>
                  </a:cubicBezTo>
                  <a:lnTo>
                    <a:pt x="0" y="52729"/>
                  </a:lnTo>
                  <a:cubicBezTo>
                    <a:pt x="0" y="23607"/>
                    <a:pt x="23607" y="0"/>
                    <a:pt x="52729" y="0"/>
                  </a:cubicBezTo>
                  <a:close/>
                </a:path>
              </a:pathLst>
            </a:custGeom>
            <a:solidFill>
              <a:srgbClr val="798FB0"/>
            </a:solidFill>
          </p:spPr>
        </p:sp>
        <p:sp>
          <p:nvSpPr>
            <p:cNvPr name="TextBox 15" id="15"/>
            <p:cNvSpPr txBox="true"/>
            <p:nvPr/>
          </p:nvSpPr>
          <p:spPr>
            <a:xfrm>
              <a:off x="0" y="-38100"/>
              <a:ext cx="1972175" cy="591972"/>
            </a:xfrm>
            <a:prstGeom prst="rect">
              <a:avLst/>
            </a:prstGeom>
          </p:spPr>
          <p:txBody>
            <a:bodyPr anchor="ctr" rtlCol="false" tIns="50800" lIns="50800" bIns="50800" rIns="50800"/>
            <a:lstStyle/>
            <a:p>
              <a:pPr algn="ctr">
                <a:lnSpc>
                  <a:spcPts val="2799"/>
                </a:lnSpc>
              </a:pPr>
            </a:p>
          </p:txBody>
        </p:sp>
      </p:grpSp>
      <p:grpSp>
        <p:nvGrpSpPr>
          <p:cNvPr name="Group 16" id="16"/>
          <p:cNvGrpSpPr/>
          <p:nvPr/>
        </p:nvGrpSpPr>
        <p:grpSpPr>
          <a:xfrm rot="0">
            <a:off x="5411446" y="5257568"/>
            <a:ext cx="7488101" cy="1444027"/>
            <a:chOff x="0" y="0"/>
            <a:chExt cx="1972175" cy="380320"/>
          </a:xfrm>
        </p:grpSpPr>
        <p:sp>
          <p:nvSpPr>
            <p:cNvPr name="Freeform 17" id="17"/>
            <p:cNvSpPr/>
            <p:nvPr/>
          </p:nvSpPr>
          <p:spPr>
            <a:xfrm flipH="false" flipV="false" rot="0">
              <a:off x="0" y="0"/>
              <a:ext cx="1972175" cy="380320"/>
            </a:xfrm>
            <a:custGeom>
              <a:avLst/>
              <a:gdLst/>
              <a:ahLst/>
              <a:cxnLst/>
              <a:rect r="r" b="b" t="t" l="l"/>
              <a:pathLst>
                <a:path h="380320" w="1972175">
                  <a:moveTo>
                    <a:pt x="0" y="0"/>
                  </a:moveTo>
                  <a:lnTo>
                    <a:pt x="1972175" y="0"/>
                  </a:lnTo>
                  <a:lnTo>
                    <a:pt x="1972175" y="380320"/>
                  </a:lnTo>
                  <a:lnTo>
                    <a:pt x="0" y="380320"/>
                  </a:lnTo>
                  <a:close/>
                </a:path>
              </a:pathLst>
            </a:custGeom>
            <a:solidFill>
              <a:srgbClr val="FFFFFF"/>
            </a:solidFill>
          </p:spPr>
        </p:sp>
        <p:sp>
          <p:nvSpPr>
            <p:cNvPr name="TextBox 18" id="18"/>
            <p:cNvSpPr txBox="true"/>
            <p:nvPr/>
          </p:nvSpPr>
          <p:spPr>
            <a:xfrm>
              <a:off x="0" y="-38100"/>
              <a:ext cx="1972175" cy="418420"/>
            </a:xfrm>
            <a:prstGeom prst="rect">
              <a:avLst/>
            </a:prstGeom>
          </p:spPr>
          <p:txBody>
            <a:bodyPr anchor="ctr" rtlCol="false" tIns="50800" lIns="50800" bIns="50800" rIns="50800"/>
            <a:lstStyle/>
            <a:p>
              <a:pPr algn="ctr">
                <a:lnSpc>
                  <a:spcPts val="2799"/>
                </a:lnSpc>
              </a:pPr>
            </a:p>
          </p:txBody>
        </p:sp>
      </p:grpSp>
      <p:sp>
        <p:nvSpPr>
          <p:cNvPr name="TextBox 19" id="19"/>
          <p:cNvSpPr txBox="true"/>
          <p:nvPr/>
        </p:nvSpPr>
        <p:spPr>
          <a:xfrm rot="0">
            <a:off x="5968969" y="5331589"/>
            <a:ext cx="6373055" cy="3315760"/>
          </a:xfrm>
          <a:prstGeom prst="rect">
            <a:avLst/>
          </a:prstGeom>
        </p:spPr>
        <p:txBody>
          <a:bodyPr anchor="t" rtlCol="false" tIns="0" lIns="0" bIns="0" rIns="0">
            <a:spAutoFit/>
          </a:bodyPr>
          <a:lstStyle/>
          <a:p>
            <a:pPr algn="l" marL="494168" indent="-247084" lvl="1">
              <a:lnSpc>
                <a:spcPts val="4463"/>
              </a:lnSpc>
              <a:buFont typeface="Arial"/>
              <a:buChar char="•"/>
            </a:pPr>
            <a:r>
              <a:rPr lang="en-US" sz="2288">
                <a:solidFill>
                  <a:srgbClr val="3B6491"/>
                </a:solidFill>
                <a:latin typeface="Open Sans"/>
                <a:ea typeface="Open Sans"/>
                <a:cs typeface="Open Sans"/>
                <a:sym typeface="Open Sans"/>
              </a:rPr>
              <a:t>Mental health training for onsite teams</a:t>
            </a:r>
          </a:p>
          <a:p>
            <a:pPr algn="l" marL="494168" indent="-247084" lvl="1">
              <a:lnSpc>
                <a:spcPts val="4463"/>
              </a:lnSpc>
              <a:buFont typeface="Arial"/>
              <a:buChar char="•"/>
            </a:pPr>
            <a:r>
              <a:rPr lang="en-US" sz="2288">
                <a:solidFill>
                  <a:srgbClr val="3B6491"/>
                </a:solidFill>
                <a:latin typeface="Open Sans"/>
                <a:ea typeface="Open Sans"/>
                <a:cs typeface="Open Sans"/>
                <a:sym typeface="Open Sans"/>
              </a:rPr>
              <a:t>Crisis response protocols in place</a:t>
            </a:r>
          </a:p>
          <a:p>
            <a:pPr algn="l" marL="494168" indent="-247084" lvl="1">
              <a:lnSpc>
                <a:spcPts val="4463"/>
              </a:lnSpc>
              <a:buFont typeface="Arial"/>
              <a:buChar char="•"/>
            </a:pPr>
            <a:r>
              <a:rPr lang="en-US" sz="2288">
                <a:solidFill>
                  <a:srgbClr val="3B6491"/>
                </a:solidFill>
                <a:latin typeface="Open Sans"/>
                <a:ea typeface="Open Sans"/>
                <a:cs typeface="Open Sans"/>
                <a:sym typeface="Open Sans"/>
              </a:rPr>
              <a:t>Coalition-back wellness programming </a:t>
            </a:r>
          </a:p>
          <a:p>
            <a:pPr algn="l" marL="494168" indent="-247084" lvl="1">
              <a:lnSpc>
                <a:spcPts val="4463"/>
              </a:lnSpc>
              <a:buFont typeface="Arial"/>
              <a:buChar char="•"/>
            </a:pPr>
            <a:r>
              <a:rPr lang="en-US" sz="2288">
                <a:solidFill>
                  <a:srgbClr val="3B6491"/>
                </a:solidFill>
                <a:latin typeface="Open Sans"/>
                <a:ea typeface="Open Sans"/>
                <a:cs typeface="Open Sans"/>
                <a:sym typeface="Open Sans"/>
              </a:rPr>
              <a:t>Proactive community-building culture</a:t>
            </a:r>
          </a:p>
          <a:p>
            <a:pPr algn="l" marL="494168" indent="-247084" lvl="1">
              <a:lnSpc>
                <a:spcPts val="4463"/>
              </a:lnSpc>
              <a:buFont typeface="Arial"/>
              <a:buChar char="•"/>
            </a:pPr>
            <a:r>
              <a:rPr lang="en-US" sz="2288">
                <a:solidFill>
                  <a:srgbClr val="3B6491"/>
                </a:solidFill>
                <a:latin typeface="Open Sans"/>
                <a:ea typeface="Open Sans"/>
                <a:cs typeface="Open Sans"/>
                <a:sym typeface="Open Sans"/>
              </a:rPr>
              <a:t>Data-driven resident sentiment tracking</a:t>
            </a:r>
          </a:p>
          <a:p>
            <a:pPr algn="l" marL="494168" indent="-247084" lvl="1">
              <a:lnSpc>
                <a:spcPts val="4463"/>
              </a:lnSpc>
              <a:buFont typeface="Arial"/>
              <a:buChar char="•"/>
            </a:pPr>
            <a:r>
              <a:rPr lang="en-US" sz="2288">
                <a:solidFill>
                  <a:srgbClr val="3B6491"/>
                </a:solidFill>
                <a:latin typeface="Open Sans"/>
                <a:ea typeface="Open Sans"/>
                <a:cs typeface="Open Sans"/>
                <a:sym typeface="Open Sans"/>
              </a:rPr>
              <a:t>NPO partnerships across the country </a:t>
            </a:r>
          </a:p>
        </p:txBody>
      </p:sp>
      <p:sp>
        <p:nvSpPr>
          <p:cNvPr name="TextBox 20" id="20"/>
          <p:cNvSpPr txBox="true"/>
          <p:nvPr/>
        </p:nvSpPr>
        <p:spPr>
          <a:xfrm rot="0">
            <a:off x="5826759" y="4353027"/>
            <a:ext cx="6657474" cy="657988"/>
          </a:xfrm>
          <a:prstGeom prst="rect">
            <a:avLst/>
          </a:prstGeom>
        </p:spPr>
        <p:txBody>
          <a:bodyPr anchor="t" rtlCol="false" tIns="0" lIns="0" bIns="0" rIns="0">
            <a:spAutoFit/>
          </a:bodyPr>
          <a:lstStyle/>
          <a:p>
            <a:pPr algn="ctr">
              <a:lnSpc>
                <a:spcPts val="5574"/>
              </a:lnSpc>
            </a:pPr>
            <a:r>
              <a:rPr lang="en-US" b="true" sz="3338">
                <a:solidFill>
                  <a:srgbClr val="FFFFFF"/>
                </a:solidFill>
                <a:latin typeface="Open Sans Bold"/>
                <a:ea typeface="Open Sans Bold"/>
                <a:cs typeface="Open Sans Bold"/>
                <a:sym typeface="Open Sans Bold"/>
              </a:rPr>
              <a:t>STUDENT HOUSING</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sp>
        <p:nvSpPr>
          <p:cNvPr name="AutoShape 2" id="2"/>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3" id="3"/>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2"/>
            <a:stretch>
              <a:fillRect l="0" t="0" r="0" b="0"/>
            </a:stretch>
          </a:blipFill>
        </p:spPr>
      </p:sp>
      <p:sp>
        <p:nvSpPr>
          <p:cNvPr name="TextBox 4" id="4"/>
          <p:cNvSpPr txBox="true"/>
          <p:nvPr/>
        </p:nvSpPr>
        <p:spPr>
          <a:xfrm rot="0">
            <a:off x="14566530" y="8954645"/>
            <a:ext cx="3222607"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6</a:t>
            </a:r>
          </a:p>
        </p:txBody>
      </p:sp>
      <p:sp>
        <p:nvSpPr>
          <p:cNvPr name="TextBox 5" id="5"/>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grpSp>
        <p:nvGrpSpPr>
          <p:cNvPr name="Group 6" id="6"/>
          <p:cNvGrpSpPr/>
          <p:nvPr/>
        </p:nvGrpSpPr>
        <p:grpSpPr>
          <a:xfrm rot="0">
            <a:off x="1368913" y="6860828"/>
            <a:ext cx="15550174" cy="1169661"/>
            <a:chOff x="0" y="0"/>
            <a:chExt cx="4095519" cy="308059"/>
          </a:xfrm>
        </p:grpSpPr>
        <p:sp>
          <p:nvSpPr>
            <p:cNvPr name="Freeform 7" id="7"/>
            <p:cNvSpPr/>
            <p:nvPr/>
          </p:nvSpPr>
          <p:spPr>
            <a:xfrm flipH="false" flipV="false" rot="0">
              <a:off x="0" y="0"/>
              <a:ext cx="4095519" cy="308059"/>
            </a:xfrm>
            <a:custGeom>
              <a:avLst/>
              <a:gdLst/>
              <a:ahLst/>
              <a:cxnLst/>
              <a:rect r="r" b="b" t="t" l="l"/>
              <a:pathLst>
                <a:path h="308059" w="4095519">
                  <a:moveTo>
                    <a:pt x="25391" y="0"/>
                  </a:moveTo>
                  <a:lnTo>
                    <a:pt x="4070128" y="0"/>
                  </a:lnTo>
                  <a:cubicBezTo>
                    <a:pt x="4084151" y="0"/>
                    <a:pt x="4095519" y="11368"/>
                    <a:pt x="4095519" y="25391"/>
                  </a:cubicBezTo>
                  <a:lnTo>
                    <a:pt x="4095519" y="282668"/>
                  </a:lnTo>
                  <a:cubicBezTo>
                    <a:pt x="4095519" y="296691"/>
                    <a:pt x="4084151" y="308059"/>
                    <a:pt x="4070128" y="308059"/>
                  </a:cubicBezTo>
                  <a:lnTo>
                    <a:pt x="25391" y="308059"/>
                  </a:lnTo>
                  <a:cubicBezTo>
                    <a:pt x="11368" y="308059"/>
                    <a:pt x="0" y="296691"/>
                    <a:pt x="0" y="282668"/>
                  </a:cubicBezTo>
                  <a:lnTo>
                    <a:pt x="0" y="25391"/>
                  </a:lnTo>
                  <a:cubicBezTo>
                    <a:pt x="0" y="11368"/>
                    <a:pt x="11368" y="0"/>
                    <a:pt x="25391" y="0"/>
                  </a:cubicBezTo>
                  <a:close/>
                </a:path>
              </a:pathLst>
            </a:custGeom>
            <a:solidFill>
              <a:srgbClr val="798FB0"/>
            </a:solidFill>
            <a:ln cap="rnd">
              <a:noFill/>
              <a:prstDash val="solid"/>
              <a:round/>
            </a:ln>
          </p:spPr>
        </p:sp>
        <p:sp>
          <p:nvSpPr>
            <p:cNvPr name="TextBox 8" id="8"/>
            <p:cNvSpPr txBox="true"/>
            <p:nvPr/>
          </p:nvSpPr>
          <p:spPr>
            <a:xfrm>
              <a:off x="0" y="-38100"/>
              <a:ext cx="4095519" cy="346159"/>
            </a:xfrm>
            <a:prstGeom prst="rect">
              <a:avLst/>
            </a:prstGeom>
          </p:spPr>
          <p:txBody>
            <a:bodyPr anchor="ctr" rtlCol="false" tIns="50800" lIns="50800" bIns="50800" rIns="50800"/>
            <a:lstStyle/>
            <a:p>
              <a:pPr algn="ctr" marL="0" indent="0" lvl="0">
                <a:lnSpc>
                  <a:spcPts val="2799"/>
                </a:lnSpc>
                <a:spcBef>
                  <a:spcPct val="0"/>
                </a:spcBef>
              </a:pPr>
            </a:p>
          </p:txBody>
        </p:sp>
      </p:grpSp>
      <p:sp>
        <p:nvSpPr>
          <p:cNvPr name="TextBox 9" id="9"/>
          <p:cNvSpPr txBox="true"/>
          <p:nvPr/>
        </p:nvSpPr>
        <p:spPr>
          <a:xfrm rot="0">
            <a:off x="1368913" y="1123209"/>
            <a:ext cx="15550174" cy="1111250"/>
          </a:xfrm>
          <a:prstGeom prst="rect">
            <a:avLst/>
          </a:prstGeom>
        </p:spPr>
        <p:txBody>
          <a:bodyPr anchor="t" rtlCol="false" tIns="0" lIns="0" bIns="0" rIns="0">
            <a:spAutoFit/>
          </a:bodyPr>
          <a:lstStyle/>
          <a:p>
            <a:pPr algn="ctr">
              <a:lnSpc>
                <a:spcPts val="9100"/>
              </a:lnSpc>
            </a:pPr>
            <a:r>
              <a:rPr lang="en-US" b="true" sz="6500">
                <a:solidFill>
                  <a:srgbClr val="FFFFFF"/>
                </a:solidFill>
                <a:latin typeface="Open Sans Bold"/>
                <a:ea typeface="Open Sans Bold"/>
                <a:cs typeface="Open Sans Bold"/>
                <a:sym typeface="Open Sans Bold"/>
              </a:rPr>
              <a:t>THIS ISN’T JUST A STUDENT PROBLEM</a:t>
            </a:r>
          </a:p>
        </p:txBody>
      </p:sp>
      <p:sp>
        <p:nvSpPr>
          <p:cNvPr name="TextBox 10" id="10"/>
          <p:cNvSpPr txBox="true"/>
          <p:nvPr/>
        </p:nvSpPr>
        <p:spPr>
          <a:xfrm rot="0">
            <a:off x="3135200" y="2251604"/>
            <a:ext cx="12017600" cy="402877"/>
          </a:xfrm>
          <a:prstGeom prst="rect">
            <a:avLst/>
          </a:prstGeom>
        </p:spPr>
        <p:txBody>
          <a:bodyPr anchor="t" rtlCol="false" tIns="0" lIns="0" bIns="0" rIns="0">
            <a:spAutoFit/>
          </a:bodyPr>
          <a:lstStyle/>
          <a:p>
            <a:pPr algn="ctr">
              <a:lnSpc>
                <a:spcPts val="3217"/>
              </a:lnSpc>
            </a:pPr>
            <a:r>
              <a:rPr lang="en-US" sz="2636" i="true" spc="94">
                <a:solidFill>
                  <a:srgbClr val="FFFFFF"/>
                </a:solidFill>
                <a:latin typeface="Open Sans Italics"/>
                <a:ea typeface="Open Sans Italics"/>
                <a:cs typeface="Open Sans Italics"/>
                <a:sym typeface="Open Sans Italics"/>
              </a:rPr>
              <a:t>It’s a human problem – and it’s already in your buildings.</a:t>
            </a:r>
          </a:p>
        </p:txBody>
      </p:sp>
      <p:sp>
        <p:nvSpPr>
          <p:cNvPr name="TextBox 11" id="11"/>
          <p:cNvSpPr txBox="true"/>
          <p:nvPr/>
        </p:nvSpPr>
        <p:spPr>
          <a:xfrm rot="0">
            <a:off x="1900775" y="7039433"/>
            <a:ext cx="14486449" cy="802927"/>
          </a:xfrm>
          <a:prstGeom prst="rect">
            <a:avLst/>
          </a:prstGeom>
        </p:spPr>
        <p:txBody>
          <a:bodyPr anchor="t" rtlCol="false" tIns="0" lIns="0" bIns="0" rIns="0">
            <a:spAutoFit/>
          </a:bodyPr>
          <a:lstStyle/>
          <a:p>
            <a:pPr algn="ctr">
              <a:lnSpc>
                <a:spcPts val="3217"/>
              </a:lnSpc>
            </a:pPr>
            <a:r>
              <a:rPr lang="en-US" sz="2636" i="true" spc="94">
                <a:solidFill>
                  <a:srgbClr val="FFFFFF"/>
                </a:solidFill>
                <a:latin typeface="Open Sans Italics"/>
                <a:ea typeface="Open Sans Italics"/>
                <a:cs typeface="Open Sans Italics"/>
                <a:sym typeface="Open Sans Italics"/>
              </a:rPr>
              <a:t>2023 U.S. Surgeon General’s Advisory: Loneliness has become on epidemic – </a:t>
            </a:r>
          </a:p>
          <a:p>
            <a:pPr algn="ctr">
              <a:lnSpc>
                <a:spcPts val="3217"/>
              </a:lnSpc>
            </a:pPr>
            <a:r>
              <a:rPr lang="en-US" sz="2636" i="true" spc="94">
                <a:solidFill>
                  <a:srgbClr val="FFFFFF"/>
                </a:solidFill>
                <a:latin typeface="Open Sans Italics"/>
                <a:ea typeface="Open Sans Italics"/>
                <a:cs typeface="Open Sans Italics"/>
                <a:sym typeface="Open Sans Italics"/>
              </a:rPr>
              <a:t>with health risks comparable to smoking 15 cigarettes a day.</a:t>
            </a:r>
          </a:p>
        </p:txBody>
      </p:sp>
      <p:grpSp>
        <p:nvGrpSpPr>
          <p:cNvPr name="Group 12" id="12"/>
          <p:cNvGrpSpPr/>
          <p:nvPr/>
        </p:nvGrpSpPr>
        <p:grpSpPr>
          <a:xfrm rot="0">
            <a:off x="167297" y="3206928"/>
            <a:ext cx="4366514" cy="3101454"/>
            <a:chOff x="0" y="0"/>
            <a:chExt cx="5822018" cy="4135272"/>
          </a:xfrm>
        </p:grpSpPr>
        <p:grpSp>
          <p:nvGrpSpPr>
            <p:cNvPr name="Group 13" id="13"/>
            <p:cNvGrpSpPr/>
            <p:nvPr/>
          </p:nvGrpSpPr>
          <p:grpSpPr>
            <a:xfrm rot="0">
              <a:off x="0" y="0"/>
              <a:ext cx="5822018" cy="4135272"/>
              <a:chOff x="0" y="0"/>
              <a:chExt cx="1263790" cy="897647"/>
            </a:xfrm>
          </p:grpSpPr>
          <p:sp>
            <p:nvSpPr>
              <p:cNvPr name="Freeform 14" id="14"/>
              <p:cNvSpPr/>
              <p:nvPr/>
            </p:nvSpPr>
            <p:spPr>
              <a:xfrm flipH="false" flipV="false" rot="0">
                <a:off x="0" y="0"/>
                <a:ext cx="1263790" cy="897647"/>
              </a:xfrm>
              <a:custGeom>
                <a:avLst/>
                <a:gdLst/>
                <a:ahLst/>
                <a:cxnLst/>
                <a:rect r="r" b="b" t="t" l="l"/>
                <a:pathLst>
                  <a:path h="897647" w="1263790">
                    <a:moveTo>
                      <a:pt x="82284" y="0"/>
                    </a:moveTo>
                    <a:lnTo>
                      <a:pt x="1181506" y="0"/>
                    </a:lnTo>
                    <a:cubicBezTo>
                      <a:pt x="1203329" y="0"/>
                      <a:pt x="1224258" y="8669"/>
                      <a:pt x="1239689" y="24101"/>
                    </a:cubicBezTo>
                    <a:cubicBezTo>
                      <a:pt x="1255121" y="39532"/>
                      <a:pt x="1263790" y="60461"/>
                      <a:pt x="1263790" y="82284"/>
                    </a:cubicBezTo>
                    <a:lnTo>
                      <a:pt x="1263790" y="815362"/>
                    </a:lnTo>
                    <a:cubicBezTo>
                      <a:pt x="1263790" y="860807"/>
                      <a:pt x="1226950" y="897647"/>
                      <a:pt x="1181506" y="897647"/>
                    </a:cubicBezTo>
                    <a:lnTo>
                      <a:pt x="82284" y="897647"/>
                    </a:lnTo>
                    <a:cubicBezTo>
                      <a:pt x="36840" y="897647"/>
                      <a:pt x="0" y="860807"/>
                      <a:pt x="0" y="815362"/>
                    </a:cubicBezTo>
                    <a:lnTo>
                      <a:pt x="0" y="82284"/>
                    </a:lnTo>
                    <a:cubicBezTo>
                      <a:pt x="0" y="36840"/>
                      <a:pt x="36840" y="0"/>
                      <a:pt x="82284" y="0"/>
                    </a:cubicBezTo>
                    <a:close/>
                  </a:path>
                </a:pathLst>
              </a:custGeom>
              <a:solidFill>
                <a:srgbClr val="FFFFFF"/>
              </a:solidFill>
              <a:ln cap="rnd">
                <a:noFill/>
                <a:prstDash val="solid"/>
                <a:round/>
              </a:ln>
            </p:spPr>
          </p:sp>
          <p:sp>
            <p:nvSpPr>
              <p:cNvPr name="TextBox 15" id="15"/>
              <p:cNvSpPr txBox="true"/>
              <p:nvPr/>
            </p:nvSpPr>
            <p:spPr>
              <a:xfrm>
                <a:off x="0" y="-47625"/>
                <a:ext cx="1263790" cy="945272"/>
              </a:xfrm>
              <a:prstGeom prst="rect">
                <a:avLst/>
              </a:prstGeom>
            </p:spPr>
            <p:txBody>
              <a:bodyPr anchor="ctr" rtlCol="false" tIns="50800" lIns="50800" bIns="50800" rIns="50800"/>
              <a:lstStyle/>
              <a:p>
                <a:pPr algn="ctr" marL="0" indent="0" lvl="0">
                  <a:lnSpc>
                    <a:spcPts val="2800"/>
                  </a:lnSpc>
                  <a:spcBef>
                    <a:spcPct val="0"/>
                  </a:spcBef>
                </a:pPr>
              </a:p>
            </p:txBody>
          </p:sp>
        </p:grpSp>
        <p:sp>
          <p:nvSpPr>
            <p:cNvPr name="TextBox 16" id="16"/>
            <p:cNvSpPr txBox="true"/>
            <p:nvPr/>
          </p:nvSpPr>
          <p:spPr>
            <a:xfrm rot="0">
              <a:off x="647509" y="2171204"/>
              <a:ext cx="4527000" cy="1448029"/>
            </a:xfrm>
            <a:prstGeom prst="rect">
              <a:avLst/>
            </a:prstGeom>
          </p:spPr>
          <p:txBody>
            <a:bodyPr anchor="t" rtlCol="false" tIns="0" lIns="0" bIns="0" rIns="0">
              <a:spAutoFit/>
            </a:bodyPr>
            <a:lstStyle/>
            <a:p>
              <a:pPr algn="ctr">
                <a:lnSpc>
                  <a:spcPts val="2927"/>
                </a:lnSpc>
              </a:pPr>
              <a:r>
                <a:rPr lang="en-US" sz="2399">
                  <a:solidFill>
                    <a:srgbClr val="3B6491"/>
                  </a:solidFill>
                  <a:latin typeface="Open Sans"/>
                  <a:ea typeface="Open Sans"/>
                  <a:cs typeface="Open Sans"/>
                  <a:sym typeface="Open Sans"/>
                </a:rPr>
                <a:t>Young adults 18 - 24 have a diagnosable mental health issue</a:t>
              </a:r>
            </a:p>
          </p:txBody>
        </p:sp>
        <p:sp>
          <p:nvSpPr>
            <p:cNvPr name="TextBox 17" id="17"/>
            <p:cNvSpPr txBox="true"/>
            <p:nvPr/>
          </p:nvSpPr>
          <p:spPr>
            <a:xfrm rot="0">
              <a:off x="0" y="89423"/>
              <a:ext cx="5822018" cy="1688850"/>
            </a:xfrm>
            <a:prstGeom prst="rect">
              <a:avLst/>
            </a:prstGeom>
          </p:spPr>
          <p:txBody>
            <a:bodyPr anchor="t" rtlCol="false" tIns="0" lIns="0" bIns="0" rIns="0">
              <a:spAutoFit/>
            </a:bodyPr>
            <a:lstStyle/>
            <a:p>
              <a:pPr algn="ctr">
                <a:lnSpc>
                  <a:spcPts val="11455"/>
                </a:lnSpc>
              </a:pPr>
              <a:r>
                <a:rPr lang="en-US" b="true" sz="6859" spc="246">
                  <a:solidFill>
                    <a:srgbClr val="3B6491"/>
                  </a:solidFill>
                  <a:latin typeface="Open Sans Bold"/>
                  <a:ea typeface="Open Sans Bold"/>
                  <a:cs typeface="Open Sans Bold"/>
                  <a:sym typeface="Open Sans Bold"/>
                </a:rPr>
                <a:t>1 in 4</a:t>
              </a:r>
            </a:p>
          </p:txBody>
        </p:sp>
        <p:sp>
          <p:nvSpPr>
            <p:cNvPr name="AutoShape 18" id="18"/>
            <p:cNvSpPr/>
            <p:nvPr/>
          </p:nvSpPr>
          <p:spPr>
            <a:xfrm flipV="true">
              <a:off x="745993" y="1942244"/>
              <a:ext cx="4330032" cy="0"/>
            </a:xfrm>
            <a:prstGeom prst="line">
              <a:avLst/>
            </a:prstGeom>
            <a:ln cap="flat" w="46227">
              <a:solidFill>
                <a:srgbClr val="3B6491"/>
              </a:solidFill>
              <a:prstDash val="solid"/>
              <a:headEnd type="none" len="sm" w="sm"/>
              <a:tailEnd type="none" len="sm" w="sm"/>
            </a:ln>
          </p:spPr>
        </p:sp>
      </p:grpSp>
      <p:grpSp>
        <p:nvGrpSpPr>
          <p:cNvPr name="Group 19" id="19"/>
          <p:cNvGrpSpPr/>
          <p:nvPr/>
        </p:nvGrpSpPr>
        <p:grpSpPr>
          <a:xfrm rot="0">
            <a:off x="4696261" y="3206928"/>
            <a:ext cx="4366514" cy="3101454"/>
            <a:chOff x="0" y="0"/>
            <a:chExt cx="5822018" cy="4135272"/>
          </a:xfrm>
        </p:grpSpPr>
        <p:grpSp>
          <p:nvGrpSpPr>
            <p:cNvPr name="Group 20" id="20"/>
            <p:cNvGrpSpPr/>
            <p:nvPr/>
          </p:nvGrpSpPr>
          <p:grpSpPr>
            <a:xfrm rot="0">
              <a:off x="0" y="0"/>
              <a:ext cx="5822018" cy="4135272"/>
              <a:chOff x="0" y="0"/>
              <a:chExt cx="1263790" cy="897647"/>
            </a:xfrm>
          </p:grpSpPr>
          <p:sp>
            <p:nvSpPr>
              <p:cNvPr name="Freeform 21" id="21"/>
              <p:cNvSpPr/>
              <p:nvPr/>
            </p:nvSpPr>
            <p:spPr>
              <a:xfrm flipH="false" flipV="false" rot="0">
                <a:off x="0" y="0"/>
                <a:ext cx="1263790" cy="897647"/>
              </a:xfrm>
              <a:custGeom>
                <a:avLst/>
                <a:gdLst/>
                <a:ahLst/>
                <a:cxnLst/>
                <a:rect r="r" b="b" t="t" l="l"/>
                <a:pathLst>
                  <a:path h="897647" w="1263790">
                    <a:moveTo>
                      <a:pt x="82284" y="0"/>
                    </a:moveTo>
                    <a:lnTo>
                      <a:pt x="1181506" y="0"/>
                    </a:lnTo>
                    <a:cubicBezTo>
                      <a:pt x="1203329" y="0"/>
                      <a:pt x="1224258" y="8669"/>
                      <a:pt x="1239689" y="24101"/>
                    </a:cubicBezTo>
                    <a:cubicBezTo>
                      <a:pt x="1255121" y="39532"/>
                      <a:pt x="1263790" y="60461"/>
                      <a:pt x="1263790" y="82284"/>
                    </a:cubicBezTo>
                    <a:lnTo>
                      <a:pt x="1263790" y="815362"/>
                    </a:lnTo>
                    <a:cubicBezTo>
                      <a:pt x="1263790" y="860807"/>
                      <a:pt x="1226950" y="897647"/>
                      <a:pt x="1181506" y="897647"/>
                    </a:cubicBezTo>
                    <a:lnTo>
                      <a:pt x="82284" y="897647"/>
                    </a:lnTo>
                    <a:cubicBezTo>
                      <a:pt x="36840" y="897647"/>
                      <a:pt x="0" y="860807"/>
                      <a:pt x="0" y="815362"/>
                    </a:cubicBezTo>
                    <a:lnTo>
                      <a:pt x="0" y="82284"/>
                    </a:lnTo>
                    <a:cubicBezTo>
                      <a:pt x="0" y="36840"/>
                      <a:pt x="36840" y="0"/>
                      <a:pt x="82284" y="0"/>
                    </a:cubicBezTo>
                    <a:close/>
                  </a:path>
                </a:pathLst>
              </a:custGeom>
              <a:solidFill>
                <a:srgbClr val="FFFFFF"/>
              </a:solidFill>
              <a:ln cap="rnd">
                <a:noFill/>
                <a:prstDash val="solid"/>
                <a:round/>
              </a:ln>
            </p:spPr>
          </p:sp>
          <p:sp>
            <p:nvSpPr>
              <p:cNvPr name="TextBox 22" id="22"/>
              <p:cNvSpPr txBox="true"/>
              <p:nvPr/>
            </p:nvSpPr>
            <p:spPr>
              <a:xfrm>
                <a:off x="0" y="-47625"/>
                <a:ext cx="1263790" cy="945272"/>
              </a:xfrm>
              <a:prstGeom prst="rect">
                <a:avLst/>
              </a:prstGeom>
            </p:spPr>
            <p:txBody>
              <a:bodyPr anchor="ctr" rtlCol="false" tIns="50800" lIns="50800" bIns="50800" rIns="50800"/>
              <a:lstStyle/>
              <a:p>
                <a:pPr algn="ctr" marL="0" indent="0" lvl="0">
                  <a:lnSpc>
                    <a:spcPts val="2800"/>
                  </a:lnSpc>
                  <a:spcBef>
                    <a:spcPct val="0"/>
                  </a:spcBef>
                </a:pPr>
              </a:p>
            </p:txBody>
          </p:sp>
        </p:grpSp>
        <p:sp>
          <p:nvSpPr>
            <p:cNvPr name="TextBox 23" id="23"/>
            <p:cNvSpPr txBox="true"/>
            <p:nvPr/>
          </p:nvSpPr>
          <p:spPr>
            <a:xfrm rot="0">
              <a:off x="647509" y="2171204"/>
              <a:ext cx="4527000" cy="1448029"/>
            </a:xfrm>
            <a:prstGeom prst="rect">
              <a:avLst/>
            </a:prstGeom>
          </p:spPr>
          <p:txBody>
            <a:bodyPr anchor="t" rtlCol="false" tIns="0" lIns="0" bIns="0" rIns="0">
              <a:spAutoFit/>
            </a:bodyPr>
            <a:lstStyle/>
            <a:p>
              <a:pPr algn="ctr">
                <a:lnSpc>
                  <a:spcPts val="2927"/>
                </a:lnSpc>
              </a:pPr>
              <a:r>
                <a:rPr lang="en-US" sz="2399">
                  <a:solidFill>
                    <a:srgbClr val="3B6491"/>
                  </a:solidFill>
                  <a:latin typeface="Open Sans"/>
                  <a:ea typeface="Open Sans"/>
                  <a:cs typeface="Open Sans"/>
                  <a:sym typeface="Open Sans"/>
                </a:rPr>
                <a:t>of college dropouts leave due to mental health related reason</a:t>
              </a:r>
            </a:p>
          </p:txBody>
        </p:sp>
        <p:sp>
          <p:nvSpPr>
            <p:cNvPr name="TextBox 24" id="24"/>
            <p:cNvSpPr txBox="true"/>
            <p:nvPr/>
          </p:nvSpPr>
          <p:spPr>
            <a:xfrm rot="0">
              <a:off x="0" y="89423"/>
              <a:ext cx="5822018" cy="1688850"/>
            </a:xfrm>
            <a:prstGeom prst="rect">
              <a:avLst/>
            </a:prstGeom>
          </p:spPr>
          <p:txBody>
            <a:bodyPr anchor="t" rtlCol="false" tIns="0" lIns="0" bIns="0" rIns="0">
              <a:spAutoFit/>
            </a:bodyPr>
            <a:lstStyle/>
            <a:p>
              <a:pPr algn="ctr">
                <a:lnSpc>
                  <a:spcPts val="11455"/>
                </a:lnSpc>
              </a:pPr>
              <a:r>
                <a:rPr lang="en-US" b="true" sz="6859" spc="246">
                  <a:solidFill>
                    <a:srgbClr val="3B6491"/>
                  </a:solidFill>
                  <a:latin typeface="Open Sans Bold"/>
                  <a:ea typeface="Open Sans Bold"/>
                  <a:cs typeface="Open Sans Bold"/>
                  <a:sym typeface="Open Sans Bold"/>
                </a:rPr>
                <a:t>64%</a:t>
              </a:r>
            </a:p>
          </p:txBody>
        </p:sp>
        <p:sp>
          <p:nvSpPr>
            <p:cNvPr name="AutoShape 25" id="25"/>
            <p:cNvSpPr/>
            <p:nvPr/>
          </p:nvSpPr>
          <p:spPr>
            <a:xfrm flipV="true">
              <a:off x="745993" y="1942244"/>
              <a:ext cx="4330032" cy="0"/>
            </a:xfrm>
            <a:prstGeom prst="line">
              <a:avLst/>
            </a:prstGeom>
            <a:ln cap="flat" w="46227">
              <a:solidFill>
                <a:srgbClr val="3B6491"/>
              </a:solidFill>
              <a:prstDash val="solid"/>
              <a:headEnd type="none" len="sm" w="sm"/>
              <a:tailEnd type="none" len="sm" w="sm"/>
            </a:ln>
          </p:spPr>
        </p:sp>
      </p:grpSp>
      <p:grpSp>
        <p:nvGrpSpPr>
          <p:cNvPr name="Group 26" id="26"/>
          <p:cNvGrpSpPr/>
          <p:nvPr/>
        </p:nvGrpSpPr>
        <p:grpSpPr>
          <a:xfrm rot="0">
            <a:off x="9225225" y="3206928"/>
            <a:ext cx="4366514" cy="3101454"/>
            <a:chOff x="0" y="0"/>
            <a:chExt cx="5822018" cy="4135272"/>
          </a:xfrm>
        </p:grpSpPr>
        <p:grpSp>
          <p:nvGrpSpPr>
            <p:cNvPr name="Group 27" id="27"/>
            <p:cNvGrpSpPr/>
            <p:nvPr/>
          </p:nvGrpSpPr>
          <p:grpSpPr>
            <a:xfrm rot="0">
              <a:off x="0" y="0"/>
              <a:ext cx="5822018" cy="4135272"/>
              <a:chOff x="0" y="0"/>
              <a:chExt cx="1263790" cy="897647"/>
            </a:xfrm>
          </p:grpSpPr>
          <p:sp>
            <p:nvSpPr>
              <p:cNvPr name="Freeform 28" id="28"/>
              <p:cNvSpPr/>
              <p:nvPr/>
            </p:nvSpPr>
            <p:spPr>
              <a:xfrm flipH="false" flipV="false" rot="0">
                <a:off x="0" y="0"/>
                <a:ext cx="1263790" cy="897647"/>
              </a:xfrm>
              <a:custGeom>
                <a:avLst/>
                <a:gdLst/>
                <a:ahLst/>
                <a:cxnLst/>
                <a:rect r="r" b="b" t="t" l="l"/>
                <a:pathLst>
                  <a:path h="897647" w="1263790">
                    <a:moveTo>
                      <a:pt x="82284" y="0"/>
                    </a:moveTo>
                    <a:lnTo>
                      <a:pt x="1181506" y="0"/>
                    </a:lnTo>
                    <a:cubicBezTo>
                      <a:pt x="1203329" y="0"/>
                      <a:pt x="1224258" y="8669"/>
                      <a:pt x="1239689" y="24101"/>
                    </a:cubicBezTo>
                    <a:cubicBezTo>
                      <a:pt x="1255121" y="39532"/>
                      <a:pt x="1263790" y="60461"/>
                      <a:pt x="1263790" y="82284"/>
                    </a:cubicBezTo>
                    <a:lnTo>
                      <a:pt x="1263790" y="815362"/>
                    </a:lnTo>
                    <a:cubicBezTo>
                      <a:pt x="1263790" y="860807"/>
                      <a:pt x="1226950" y="897647"/>
                      <a:pt x="1181506" y="897647"/>
                    </a:cubicBezTo>
                    <a:lnTo>
                      <a:pt x="82284" y="897647"/>
                    </a:lnTo>
                    <a:cubicBezTo>
                      <a:pt x="36840" y="897647"/>
                      <a:pt x="0" y="860807"/>
                      <a:pt x="0" y="815362"/>
                    </a:cubicBezTo>
                    <a:lnTo>
                      <a:pt x="0" y="82284"/>
                    </a:lnTo>
                    <a:cubicBezTo>
                      <a:pt x="0" y="36840"/>
                      <a:pt x="36840" y="0"/>
                      <a:pt x="82284" y="0"/>
                    </a:cubicBezTo>
                    <a:close/>
                  </a:path>
                </a:pathLst>
              </a:custGeom>
              <a:solidFill>
                <a:srgbClr val="FFFFFF"/>
              </a:solidFill>
              <a:ln cap="rnd">
                <a:noFill/>
                <a:prstDash val="solid"/>
                <a:round/>
              </a:ln>
            </p:spPr>
          </p:sp>
          <p:sp>
            <p:nvSpPr>
              <p:cNvPr name="TextBox 29" id="29"/>
              <p:cNvSpPr txBox="true"/>
              <p:nvPr/>
            </p:nvSpPr>
            <p:spPr>
              <a:xfrm>
                <a:off x="0" y="-47625"/>
                <a:ext cx="1263790" cy="945272"/>
              </a:xfrm>
              <a:prstGeom prst="rect">
                <a:avLst/>
              </a:prstGeom>
            </p:spPr>
            <p:txBody>
              <a:bodyPr anchor="ctr" rtlCol="false" tIns="50800" lIns="50800" bIns="50800" rIns="50800"/>
              <a:lstStyle/>
              <a:p>
                <a:pPr algn="ctr" marL="0" indent="0" lvl="0">
                  <a:lnSpc>
                    <a:spcPts val="2800"/>
                  </a:lnSpc>
                  <a:spcBef>
                    <a:spcPct val="0"/>
                  </a:spcBef>
                </a:pPr>
              </a:p>
            </p:txBody>
          </p:sp>
        </p:grpSp>
        <p:sp>
          <p:nvSpPr>
            <p:cNvPr name="TextBox 30" id="30"/>
            <p:cNvSpPr txBox="true"/>
            <p:nvPr/>
          </p:nvSpPr>
          <p:spPr>
            <a:xfrm rot="0">
              <a:off x="647509" y="2171204"/>
              <a:ext cx="4527000" cy="1448029"/>
            </a:xfrm>
            <a:prstGeom prst="rect">
              <a:avLst/>
            </a:prstGeom>
          </p:spPr>
          <p:txBody>
            <a:bodyPr anchor="t" rtlCol="false" tIns="0" lIns="0" bIns="0" rIns="0">
              <a:spAutoFit/>
            </a:bodyPr>
            <a:lstStyle/>
            <a:p>
              <a:pPr algn="ctr">
                <a:lnSpc>
                  <a:spcPts val="2927"/>
                </a:lnSpc>
              </a:pPr>
              <a:r>
                <a:rPr lang="en-US" sz="2399">
                  <a:solidFill>
                    <a:srgbClr val="3B6491"/>
                  </a:solidFill>
                  <a:latin typeface="Open Sans"/>
                  <a:ea typeface="Open Sans"/>
                  <a:cs typeface="Open Sans"/>
                  <a:sym typeface="Open Sans"/>
                </a:rPr>
                <a:t>of lifetime mental health cases begin before age 24</a:t>
              </a:r>
            </a:p>
          </p:txBody>
        </p:sp>
        <p:sp>
          <p:nvSpPr>
            <p:cNvPr name="TextBox 31" id="31"/>
            <p:cNvSpPr txBox="true"/>
            <p:nvPr/>
          </p:nvSpPr>
          <p:spPr>
            <a:xfrm rot="0">
              <a:off x="0" y="89423"/>
              <a:ext cx="5822018" cy="1688850"/>
            </a:xfrm>
            <a:prstGeom prst="rect">
              <a:avLst/>
            </a:prstGeom>
          </p:spPr>
          <p:txBody>
            <a:bodyPr anchor="t" rtlCol="false" tIns="0" lIns="0" bIns="0" rIns="0">
              <a:spAutoFit/>
            </a:bodyPr>
            <a:lstStyle/>
            <a:p>
              <a:pPr algn="ctr">
                <a:lnSpc>
                  <a:spcPts val="11455"/>
                </a:lnSpc>
              </a:pPr>
              <a:r>
                <a:rPr lang="en-US" b="true" sz="6859" spc="246">
                  <a:solidFill>
                    <a:srgbClr val="3B6491"/>
                  </a:solidFill>
                  <a:latin typeface="Open Sans Bold"/>
                  <a:ea typeface="Open Sans Bold"/>
                  <a:cs typeface="Open Sans Bold"/>
                  <a:sym typeface="Open Sans Bold"/>
                </a:rPr>
                <a:t>75%</a:t>
              </a:r>
            </a:p>
          </p:txBody>
        </p:sp>
        <p:sp>
          <p:nvSpPr>
            <p:cNvPr name="AutoShape 32" id="32"/>
            <p:cNvSpPr/>
            <p:nvPr/>
          </p:nvSpPr>
          <p:spPr>
            <a:xfrm flipV="true">
              <a:off x="745993" y="1942244"/>
              <a:ext cx="4330032" cy="0"/>
            </a:xfrm>
            <a:prstGeom prst="line">
              <a:avLst/>
            </a:prstGeom>
            <a:ln cap="flat" w="46227">
              <a:solidFill>
                <a:srgbClr val="3B6491"/>
              </a:solidFill>
              <a:prstDash val="solid"/>
              <a:headEnd type="none" len="sm" w="sm"/>
              <a:tailEnd type="none" len="sm" w="sm"/>
            </a:ln>
          </p:spPr>
        </p:sp>
      </p:grpSp>
      <p:grpSp>
        <p:nvGrpSpPr>
          <p:cNvPr name="Group 33" id="33"/>
          <p:cNvGrpSpPr/>
          <p:nvPr/>
        </p:nvGrpSpPr>
        <p:grpSpPr>
          <a:xfrm rot="0">
            <a:off x="13754189" y="3206928"/>
            <a:ext cx="4366514" cy="3101454"/>
            <a:chOff x="0" y="0"/>
            <a:chExt cx="5822018" cy="4135272"/>
          </a:xfrm>
        </p:grpSpPr>
        <p:grpSp>
          <p:nvGrpSpPr>
            <p:cNvPr name="Group 34" id="34"/>
            <p:cNvGrpSpPr/>
            <p:nvPr/>
          </p:nvGrpSpPr>
          <p:grpSpPr>
            <a:xfrm rot="0">
              <a:off x="0" y="0"/>
              <a:ext cx="5822018" cy="4135272"/>
              <a:chOff x="0" y="0"/>
              <a:chExt cx="1263790" cy="897647"/>
            </a:xfrm>
          </p:grpSpPr>
          <p:sp>
            <p:nvSpPr>
              <p:cNvPr name="Freeform 35" id="35"/>
              <p:cNvSpPr/>
              <p:nvPr/>
            </p:nvSpPr>
            <p:spPr>
              <a:xfrm flipH="false" flipV="false" rot="0">
                <a:off x="0" y="0"/>
                <a:ext cx="1263790" cy="897647"/>
              </a:xfrm>
              <a:custGeom>
                <a:avLst/>
                <a:gdLst/>
                <a:ahLst/>
                <a:cxnLst/>
                <a:rect r="r" b="b" t="t" l="l"/>
                <a:pathLst>
                  <a:path h="897647" w="1263790">
                    <a:moveTo>
                      <a:pt x="82284" y="0"/>
                    </a:moveTo>
                    <a:lnTo>
                      <a:pt x="1181506" y="0"/>
                    </a:lnTo>
                    <a:cubicBezTo>
                      <a:pt x="1203329" y="0"/>
                      <a:pt x="1224258" y="8669"/>
                      <a:pt x="1239689" y="24101"/>
                    </a:cubicBezTo>
                    <a:cubicBezTo>
                      <a:pt x="1255121" y="39532"/>
                      <a:pt x="1263790" y="60461"/>
                      <a:pt x="1263790" y="82284"/>
                    </a:cubicBezTo>
                    <a:lnTo>
                      <a:pt x="1263790" y="815362"/>
                    </a:lnTo>
                    <a:cubicBezTo>
                      <a:pt x="1263790" y="860807"/>
                      <a:pt x="1226950" y="897647"/>
                      <a:pt x="1181506" y="897647"/>
                    </a:cubicBezTo>
                    <a:lnTo>
                      <a:pt x="82284" y="897647"/>
                    </a:lnTo>
                    <a:cubicBezTo>
                      <a:pt x="36840" y="897647"/>
                      <a:pt x="0" y="860807"/>
                      <a:pt x="0" y="815362"/>
                    </a:cubicBezTo>
                    <a:lnTo>
                      <a:pt x="0" y="82284"/>
                    </a:lnTo>
                    <a:cubicBezTo>
                      <a:pt x="0" y="36840"/>
                      <a:pt x="36840" y="0"/>
                      <a:pt x="82284" y="0"/>
                    </a:cubicBezTo>
                    <a:close/>
                  </a:path>
                </a:pathLst>
              </a:custGeom>
              <a:solidFill>
                <a:srgbClr val="FFFFFF"/>
              </a:solidFill>
              <a:ln cap="rnd">
                <a:noFill/>
                <a:prstDash val="solid"/>
                <a:round/>
              </a:ln>
            </p:spPr>
          </p:sp>
          <p:sp>
            <p:nvSpPr>
              <p:cNvPr name="TextBox 36" id="36"/>
              <p:cNvSpPr txBox="true"/>
              <p:nvPr/>
            </p:nvSpPr>
            <p:spPr>
              <a:xfrm>
                <a:off x="0" y="-47625"/>
                <a:ext cx="1263790" cy="945272"/>
              </a:xfrm>
              <a:prstGeom prst="rect">
                <a:avLst/>
              </a:prstGeom>
            </p:spPr>
            <p:txBody>
              <a:bodyPr anchor="ctr" rtlCol="false" tIns="50800" lIns="50800" bIns="50800" rIns="50800"/>
              <a:lstStyle/>
              <a:p>
                <a:pPr algn="ctr" marL="0" indent="0" lvl="0">
                  <a:lnSpc>
                    <a:spcPts val="2800"/>
                  </a:lnSpc>
                  <a:spcBef>
                    <a:spcPct val="0"/>
                  </a:spcBef>
                </a:pPr>
              </a:p>
            </p:txBody>
          </p:sp>
        </p:grpSp>
        <p:sp>
          <p:nvSpPr>
            <p:cNvPr name="TextBox 37" id="37"/>
            <p:cNvSpPr txBox="true"/>
            <p:nvPr/>
          </p:nvSpPr>
          <p:spPr>
            <a:xfrm rot="0">
              <a:off x="647509" y="2171204"/>
              <a:ext cx="4527000" cy="1448029"/>
            </a:xfrm>
            <a:prstGeom prst="rect">
              <a:avLst/>
            </a:prstGeom>
          </p:spPr>
          <p:txBody>
            <a:bodyPr anchor="t" rtlCol="false" tIns="0" lIns="0" bIns="0" rIns="0">
              <a:spAutoFit/>
            </a:bodyPr>
            <a:lstStyle/>
            <a:p>
              <a:pPr algn="ctr">
                <a:lnSpc>
                  <a:spcPts val="2927"/>
                </a:lnSpc>
              </a:pPr>
              <a:r>
                <a:rPr lang="en-US" sz="2399">
                  <a:solidFill>
                    <a:srgbClr val="3B6491"/>
                  </a:solidFill>
                  <a:latin typeface="Open Sans"/>
                  <a:ea typeface="Open Sans"/>
                  <a:cs typeface="Open Sans"/>
                  <a:sym typeface="Open Sans"/>
                </a:rPr>
                <a:t>of college students report feeling stressed “all the time” or “often”</a:t>
              </a:r>
            </a:p>
          </p:txBody>
        </p:sp>
        <p:sp>
          <p:nvSpPr>
            <p:cNvPr name="TextBox 38" id="38"/>
            <p:cNvSpPr txBox="true"/>
            <p:nvPr/>
          </p:nvSpPr>
          <p:spPr>
            <a:xfrm rot="0">
              <a:off x="0" y="89423"/>
              <a:ext cx="5822018" cy="1688850"/>
            </a:xfrm>
            <a:prstGeom prst="rect">
              <a:avLst/>
            </a:prstGeom>
          </p:spPr>
          <p:txBody>
            <a:bodyPr anchor="t" rtlCol="false" tIns="0" lIns="0" bIns="0" rIns="0">
              <a:spAutoFit/>
            </a:bodyPr>
            <a:lstStyle/>
            <a:p>
              <a:pPr algn="ctr">
                <a:lnSpc>
                  <a:spcPts val="11455"/>
                </a:lnSpc>
              </a:pPr>
              <a:r>
                <a:rPr lang="en-US" b="true" sz="6859" spc="246">
                  <a:solidFill>
                    <a:srgbClr val="3B6491"/>
                  </a:solidFill>
                  <a:latin typeface="Open Sans Bold"/>
                  <a:ea typeface="Open Sans Bold"/>
                  <a:cs typeface="Open Sans Bold"/>
                  <a:sym typeface="Open Sans Bold"/>
                </a:rPr>
                <a:t>65%</a:t>
              </a:r>
            </a:p>
          </p:txBody>
        </p:sp>
        <p:sp>
          <p:nvSpPr>
            <p:cNvPr name="AutoShape 39" id="39"/>
            <p:cNvSpPr/>
            <p:nvPr/>
          </p:nvSpPr>
          <p:spPr>
            <a:xfrm flipV="true">
              <a:off x="745993" y="1942244"/>
              <a:ext cx="4330032" cy="0"/>
            </a:xfrm>
            <a:prstGeom prst="line">
              <a:avLst/>
            </a:prstGeom>
            <a:ln cap="flat" w="46227">
              <a:solidFill>
                <a:srgbClr val="3B6491"/>
              </a:solidFill>
              <a:prstDash val="solid"/>
              <a:headEnd type="none" len="sm" w="sm"/>
              <a:tailEnd type="none" len="sm" w="sm"/>
            </a:ln>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grpSp>
        <p:nvGrpSpPr>
          <p:cNvPr name="Group 2" id="2"/>
          <p:cNvGrpSpPr/>
          <p:nvPr/>
        </p:nvGrpSpPr>
        <p:grpSpPr>
          <a:xfrm rot="0">
            <a:off x="-190414" y="865650"/>
            <a:ext cx="18691820" cy="577389"/>
            <a:chOff x="0" y="0"/>
            <a:chExt cx="73329023" cy="2265129"/>
          </a:xfrm>
        </p:grpSpPr>
        <p:sp>
          <p:nvSpPr>
            <p:cNvPr name="Freeform 3" id="3"/>
            <p:cNvSpPr/>
            <p:nvPr/>
          </p:nvSpPr>
          <p:spPr>
            <a:xfrm flipH="false" flipV="false" rot="0">
              <a:off x="0" y="0"/>
              <a:ext cx="73329025" cy="2265129"/>
            </a:xfrm>
            <a:custGeom>
              <a:avLst/>
              <a:gdLst/>
              <a:ahLst/>
              <a:cxnLst/>
              <a:rect r="r" b="b" t="t" l="l"/>
              <a:pathLst>
                <a:path h="2265129" w="73329025">
                  <a:moveTo>
                    <a:pt x="0" y="0"/>
                  </a:moveTo>
                  <a:lnTo>
                    <a:pt x="73329025" y="0"/>
                  </a:lnTo>
                  <a:lnTo>
                    <a:pt x="73329025" y="2265129"/>
                  </a:lnTo>
                  <a:lnTo>
                    <a:pt x="0" y="2265129"/>
                  </a:lnTo>
                  <a:close/>
                </a:path>
              </a:pathLst>
            </a:custGeom>
            <a:solidFill>
              <a:srgbClr val="F1EEEC"/>
            </a:solidFill>
          </p:spPr>
        </p:sp>
      </p:grpSp>
      <p:sp>
        <p:nvSpPr>
          <p:cNvPr name="AutoShape 4" id="4"/>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5" id="5"/>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3"/>
            <a:stretch>
              <a:fillRect l="0" t="0" r="0" b="0"/>
            </a:stretch>
          </a:blipFill>
        </p:spPr>
      </p:sp>
      <p:sp>
        <p:nvSpPr>
          <p:cNvPr name="TextBox 6" id="6"/>
          <p:cNvSpPr txBox="true"/>
          <p:nvPr/>
        </p:nvSpPr>
        <p:spPr>
          <a:xfrm rot="0">
            <a:off x="14566530" y="8954645"/>
            <a:ext cx="3222451"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7</a:t>
            </a:r>
          </a:p>
        </p:txBody>
      </p:sp>
      <p:sp>
        <p:nvSpPr>
          <p:cNvPr name="TextBox 7" id="7"/>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grpSp>
        <p:nvGrpSpPr>
          <p:cNvPr name="Group 8" id="8"/>
          <p:cNvGrpSpPr/>
          <p:nvPr/>
        </p:nvGrpSpPr>
        <p:grpSpPr>
          <a:xfrm rot="0">
            <a:off x="1013204" y="4289007"/>
            <a:ext cx="8037024" cy="1828312"/>
            <a:chOff x="0" y="0"/>
            <a:chExt cx="2116747" cy="481531"/>
          </a:xfrm>
        </p:grpSpPr>
        <p:sp>
          <p:nvSpPr>
            <p:cNvPr name="Freeform 9" id="9"/>
            <p:cNvSpPr/>
            <p:nvPr/>
          </p:nvSpPr>
          <p:spPr>
            <a:xfrm flipH="false" flipV="false" rot="0">
              <a:off x="0" y="0"/>
              <a:ext cx="2116747" cy="481531"/>
            </a:xfrm>
            <a:custGeom>
              <a:avLst/>
              <a:gdLst/>
              <a:ahLst/>
              <a:cxnLst/>
              <a:rect r="r" b="b" t="t" l="l"/>
              <a:pathLst>
                <a:path h="481531" w="2116747">
                  <a:moveTo>
                    <a:pt x="49127" y="0"/>
                  </a:moveTo>
                  <a:lnTo>
                    <a:pt x="2067620" y="0"/>
                  </a:lnTo>
                  <a:cubicBezTo>
                    <a:pt x="2094752" y="0"/>
                    <a:pt x="2116747" y="21995"/>
                    <a:pt x="2116747" y="49127"/>
                  </a:cubicBezTo>
                  <a:lnTo>
                    <a:pt x="2116747" y="432403"/>
                  </a:lnTo>
                  <a:cubicBezTo>
                    <a:pt x="2116747" y="459536"/>
                    <a:pt x="2094752" y="481531"/>
                    <a:pt x="2067620" y="481531"/>
                  </a:cubicBezTo>
                  <a:lnTo>
                    <a:pt x="49127" y="481531"/>
                  </a:lnTo>
                  <a:cubicBezTo>
                    <a:pt x="21995" y="481531"/>
                    <a:pt x="0" y="459536"/>
                    <a:pt x="0" y="432403"/>
                  </a:cubicBezTo>
                  <a:lnTo>
                    <a:pt x="0" y="49127"/>
                  </a:lnTo>
                  <a:cubicBezTo>
                    <a:pt x="0" y="21995"/>
                    <a:pt x="21995" y="0"/>
                    <a:pt x="49127" y="0"/>
                  </a:cubicBezTo>
                  <a:close/>
                </a:path>
              </a:pathLst>
            </a:custGeom>
            <a:solidFill>
              <a:srgbClr val="FFFFFF"/>
            </a:solidFill>
            <a:ln cap="rnd">
              <a:noFill/>
              <a:prstDash val="solid"/>
              <a:round/>
            </a:ln>
          </p:spPr>
        </p:sp>
        <p:sp>
          <p:nvSpPr>
            <p:cNvPr name="TextBox 10" id="10"/>
            <p:cNvSpPr txBox="true"/>
            <p:nvPr/>
          </p:nvSpPr>
          <p:spPr>
            <a:xfrm>
              <a:off x="0" y="-38100"/>
              <a:ext cx="2116747" cy="5196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1" id="11"/>
          <p:cNvGrpSpPr/>
          <p:nvPr/>
        </p:nvGrpSpPr>
        <p:grpSpPr>
          <a:xfrm rot="0">
            <a:off x="9237772" y="4289007"/>
            <a:ext cx="8037024" cy="1828312"/>
            <a:chOff x="0" y="0"/>
            <a:chExt cx="2116747" cy="481531"/>
          </a:xfrm>
        </p:grpSpPr>
        <p:sp>
          <p:nvSpPr>
            <p:cNvPr name="Freeform 12" id="12"/>
            <p:cNvSpPr/>
            <p:nvPr/>
          </p:nvSpPr>
          <p:spPr>
            <a:xfrm flipH="false" flipV="false" rot="0">
              <a:off x="0" y="0"/>
              <a:ext cx="2116747" cy="481531"/>
            </a:xfrm>
            <a:custGeom>
              <a:avLst/>
              <a:gdLst/>
              <a:ahLst/>
              <a:cxnLst/>
              <a:rect r="r" b="b" t="t" l="l"/>
              <a:pathLst>
                <a:path h="481531" w="2116747">
                  <a:moveTo>
                    <a:pt x="49127" y="0"/>
                  </a:moveTo>
                  <a:lnTo>
                    <a:pt x="2067620" y="0"/>
                  </a:lnTo>
                  <a:cubicBezTo>
                    <a:pt x="2094752" y="0"/>
                    <a:pt x="2116747" y="21995"/>
                    <a:pt x="2116747" y="49127"/>
                  </a:cubicBezTo>
                  <a:lnTo>
                    <a:pt x="2116747" y="432403"/>
                  </a:lnTo>
                  <a:cubicBezTo>
                    <a:pt x="2116747" y="459536"/>
                    <a:pt x="2094752" y="481531"/>
                    <a:pt x="2067620" y="481531"/>
                  </a:cubicBezTo>
                  <a:lnTo>
                    <a:pt x="49127" y="481531"/>
                  </a:lnTo>
                  <a:cubicBezTo>
                    <a:pt x="21995" y="481531"/>
                    <a:pt x="0" y="459536"/>
                    <a:pt x="0" y="432403"/>
                  </a:cubicBezTo>
                  <a:lnTo>
                    <a:pt x="0" y="49127"/>
                  </a:lnTo>
                  <a:cubicBezTo>
                    <a:pt x="0" y="21995"/>
                    <a:pt x="21995" y="0"/>
                    <a:pt x="49127" y="0"/>
                  </a:cubicBezTo>
                  <a:close/>
                </a:path>
              </a:pathLst>
            </a:custGeom>
            <a:solidFill>
              <a:srgbClr val="FFFFFF"/>
            </a:solidFill>
            <a:ln cap="rnd">
              <a:noFill/>
              <a:prstDash val="solid"/>
              <a:round/>
            </a:ln>
          </p:spPr>
        </p:sp>
        <p:sp>
          <p:nvSpPr>
            <p:cNvPr name="TextBox 13" id="13"/>
            <p:cNvSpPr txBox="true"/>
            <p:nvPr/>
          </p:nvSpPr>
          <p:spPr>
            <a:xfrm>
              <a:off x="0" y="-38100"/>
              <a:ext cx="2116747" cy="5196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4" id="14"/>
          <p:cNvGrpSpPr/>
          <p:nvPr/>
        </p:nvGrpSpPr>
        <p:grpSpPr>
          <a:xfrm rot="0">
            <a:off x="1013204" y="6317344"/>
            <a:ext cx="8037024" cy="1828312"/>
            <a:chOff x="0" y="0"/>
            <a:chExt cx="2116747" cy="481531"/>
          </a:xfrm>
        </p:grpSpPr>
        <p:sp>
          <p:nvSpPr>
            <p:cNvPr name="Freeform 15" id="15"/>
            <p:cNvSpPr/>
            <p:nvPr/>
          </p:nvSpPr>
          <p:spPr>
            <a:xfrm flipH="false" flipV="false" rot="0">
              <a:off x="0" y="0"/>
              <a:ext cx="2116747" cy="481531"/>
            </a:xfrm>
            <a:custGeom>
              <a:avLst/>
              <a:gdLst/>
              <a:ahLst/>
              <a:cxnLst/>
              <a:rect r="r" b="b" t="t" l="l"/>
              <a:pathLst>
                <a:path h="481531" w="2116747">
                  <a:moveTo>
                    <a:pt x="49127" y="0"/>
                  </a:moveTo>
                  <a:lnTo>
                    <a:pt x="2067620" y="0"/>
                  </a:lnTo>
                  <a:cubicBezTo>
                    <a:pt x="2094752" y="0"/>
                    <a:pt x="2116747" y="21995"/>
                    <a:pt x="2116747" y="49127"/>
                  </a:cubicBezTo>
                  <a:lnTo>
                    <a:pt x="2116747" y="432403"/>
                  </a:lnTo>
                  <a:cubicBezTo>
                    <a:pt x="2116747" y="459536"/>
                    <a:pt x="2094752" y="481531"/>
                    <a:pt x="2067620" y="481531"/>
                  </a:cubicBezTo>
                  <a:lnTo>
                    <a:pt x="49127" y="481531"/>
                  </a:lnTo>
                  <a:cubicBezTo>
                    <a:pt x="21995" y="481531"/>
                    <a:pt x="0" y="459536"/>
                    <a:pt x="0" y="432403"/>
                  </a:cubicBezTo>
                  <a:lnTo>
                    <a:pt x="0" y="49127"/>
                  </a:lnTo>
                  <a:cubicBezTo>
                    <a:pt x="0" y="21995"/>
                    <a:pt x="21995" y="0"/>
                    <a:pt x="49127" y="0"/>
                  </a:cubicBezTo>
                  <a:close/>
                </a:path>
              </a:pathLst>
            </a:custGeom>
            <a:solidFill>
              <a:srgbClr val="FFFFFF"/>
            </a:solidFill>
            <a:ln cap="rnd">
              <a:noFill/>
              <a:prstDash val="solid"/>
              <a:round/>
            </a:ln>
          </p:spPr>
        </p:sp>
        <p:sp>
          <p:nvSpPr>
            <p:cNvPr name="TextBox 16" id="16"/>
            <p:cNvSpPr txBox="true"/>
            <p:nvPr/>
          </p:nvSpPr>
          <p:spPr>
            <a:xfrm>
              <a:off x="0" y="-38100"/>
              <a:ext cx="2116747" cy="5196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7" id="17"/>
          <p:cNvGrpSpPr/>
          <p:nvPr/>
        </p:nvGrpSpPr>
        <p:grpSpPr>
          <a:xfrm rot="0">
            <a:off x="9237772" y="6317344"/>
            <a:ext cx="8037024" cy="1828312"/>
            <a:chOff x="0" y="0"/>
            <a:chExt cx="2116747" cy="481531"/>
          </a:xfrm>
        </p:grpSpPr>
        <p:sp>
          <p:nvSpPr>
            <p:cNvPr name="Freeform 18" id="18"/>
            <p:cNvSpPr/>
            <p:nvPr/>
          </p:nvSpPr>
          <p:spPr>
            <a:xfrm flipH="false" flipV="false" rot="0">
              <a:off x="0" y="0"/>
              <a:ext cx="2116747" cy="481531"/>
            </a:xfrm>
            <a:custGeom>
              <a:avLst/>
              <a:gdLst/>
              <a:ahLst/>
              <a:cxnLst/>
              <a:rect r="r" b="b" t="t" l="l"/>
              <a:pathLst>
                <a:path h="481531" w="2116747">
                  <a:moveTo>
                    <a:pt x="49127" y="0"/>
                  </a:moveTo>
                  <a:lnTo>
                    <a:pt x="2067620" y="0"/>
                  </a:lnTo>
                  <a:cubicBezTo>
                    <a:pt x="2094752" y="0"/>
                    <a:pt x="2116747" y="21995"/>
                    <a:pt x="2116747" y="49127"/>
                  </a:cubicBezTo>
                  <a:lnTo>
                    <a:pt x="2116747" y="432403"/>
                  </a:lnTo>
                  <a:cubicBezTo>
                    <a:pt x="2116747" y="459536"/>
                    <a:pt x="2094752" y="481531"/>
                    <a:pt x="2067620" y="481531"/>
                  </a:cubicBezTo>
                  <a:lnTo>
                    <a:pt x="49127" y="481531"/>
                  </a:lnTo>
                  <a:cubicBezTo>
                    <a:pt x="21995" y="481531"/>
                    <a:pt x="0" y="459536"/>
                    <a:pt x="0" y="432403"/>
                  </a:cubicBezTo>
                  <a:lnTo>
                    <a:pt x="0" y="49127"/>
                  </a:lnTo>
                  <a:cubicBezTo>
                    <a:pt x="0" y="21995"/>
                    <a:pt x="21995" y="0"/>
                    <a:pt x="49127" y="0"/>
                  </a:cubicBezTo>
                  <a:close/>
                </a:path>
              </a:pathLst>
            </a:custGeom>
            <a:solidFill>
              <a:srgbClr val="FFFFFF"/>
            </a:solidFill>
            <a:ln cap="rnd">
              <a:noFill/>
              <a:prstDash val="solid"/>
              <a:round/>
            </a:ln>
          </p:spPr>
        </p:sp>
        <p:sp>
          <p:nvSpPr>
            <p:cNvPr name="TextBox 19" id="19"/>
            <p:cNvSpPr txBox="true"/>
            <p:nvPr/>
          </p:nvSpPr>
          <p:spPr>
            <a:xfrm>
              <a:off x="0" y="-38100"/>
              <a:ext cx="2116747" cy="5196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0" id="20"/>
          <p:cNvGrpSpPr/>
          <p:nvPr/>
        </p:nvGrpSpPr>
        <p:grpSpPr>
          <a:xfrm rot="0">
            <a:off x="1013204" y="4289007"/>
            <a:ext cx="5319985" cy="1828312"/>
            <a:chOff x="0" y="0"/>
            <a:chExt cx="1401148" cy="481531"/>
          </a:xfrm>
        </p:grpSpPr>
        <p:sp>
          <p:nvSpPr>
            <p:cNvPr name="Freeform 21" id="21"/>
            <p:cNvSpPr/>
            <p:nvPr/>
          </p:nvSpPr>
          <p:spPr>
            <a:xfrm flipH="false" flipV="false" rot="0">
              <a:off x="0" y="0"/>
              <a:ext cx="1401148" cy="481531"/>
            </a:xfrm>
            <a:custGeom>
              <a:avLst/>
              <a:gdLst/>
              <a:ahLst/>
              <a:cxnLst/>
              <a:rect r="r" b="b" t="t" l="l"/>
              <a:pathLst>
                <a:path h="481531" w="1401148">
                  <a:moveTo>
                    <a:pt x="74218" y="0"/>
                  </a:moveTo>
                  <a:lnTo>
                    <a:pt x="1326931" y="0"/>
                  </a:lnTo>
                  <a:cubicBezTo>
                    <a:pt x="1346614" y="0"/>
                    <a:pt x="1365492" y="7819"/>
                    <a:pt x="1379410" y="21738"/>
                  </a:cubicBezTo>
                  <a:cubicBezTo>
                    <a:pt x="1393329" y="35656"/>
                    <a:pt x="1401148" y="54534"/>
                    <a:pt x="1401148" y="74218"/>
                  </a:cubicBezTo>
                  <a:lnTo>
                    <a:pt x="1401148" y="407313"/>
                  </a:lnTo>
                  <a:cubicBezTo>
                    <a:pt x="1401148" y="426997"/>
                    <a:pt x="1393329" y="445874"/>
                    <a:pt x="1379410" y="459793"/>
                  </a:cubicBezTo>
                  <a:cubicBezTo>
                    <a:pt x="1365492" y="473711"/>
                    <a:pt x="1346614" y="481531"/>
                    <a:pt x="1326931" y="481531"/>
                  </a:cubicBezTo>
                  <a:lnTo>
                    <a:pt x="74218" y="481531"/>
                  </a:lnTo>
                  <a:cubicBezTo>
                    <a:pt x="33228" y="481531"/>
                    <a:pt x="0" y="448302"/>
                    <a:pt x="0" y="407313"/>
                  </a:cubicBezTo>
                  <a:lnTo>
                    <a:pt x="0" y="74218"/>
                  </a:lnTo>
                  <a:cubicBezTo>
                    <a:pt x="0" y="54534"/>
                    <a:pt x="7819" y="35656"/>
                    <a:pt x="21738" y="21738"/>
                  </a:cubicBezTo>
                  <a:cubicBezTo>
                    <a:pt x="35656" y="7819"/>
                    <a:pt x="54534" y="0"/>
                    <a:pt x="74218" y="0"/>
                  </a:cubicBezTo>
                  <a:close/>
                </a:path>
              </a:pathLst>
            </a:custGeom>
            <a:solidFill>
              <a:srgbClr val="798FB0"/>
            </a:solidFill>
            <a:ln cap="rnd">
              <a:noFill/>
              <a:prstDash val="solid"/>
              <a:round/>
            </a:ln>
          </p:spPr>
        </p:sp>
        <p:sp>
          <p:nvSpPr>
            <p:cNvPr name="TextBox 22" id="22"/>
            <p:cNvSpPr txBox="true"/>
            <p:nvPr/>
          </p:nvSpPr>
          <p:spPr>
            <a:xfrm>
              <a:off x="0" y="-38100"/>
              <a:ext cx="1401148" cy="5196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3" id="23"/>
          <p:cNvGrpSpPr/>
          <p:nvPr/>
        </p:nvGrpSpPr>
        <p:grpSpPr>
          <a:xfrm rot="0">
            <a:off x="9237772" y="4289007"/>
            <a:ext cx="5319985" cy="1828312"/>
            <a:chOff x="0" y="0"/>
            <a:chExt cx="1401148" cy="481531"/>
          </a:xfrm>
        </p:grpSpPr>
        <p:sp>
          <p:nvSpPr>
            <p:cNvPr name="Freeform 24" id="24"/>
            <p:cNvSpPr/>
            <p:nvPr/>
          </p:nvSpPr>
          <p:spPr>
            <a:xfrm flipH="false" flipV="false" rot="0">
              <a:off x="0" y="0"/>
              <a:ext cx="1401148" cy="481531"/>
            </a:xfrm>
            <a:custGeom>
              <a:avLst/>
              <a:gdLst/>
              <a:ahLst/>
              <a:cxnLst/>
              <a:rect r="r" b="b" t="t" l="l"/>
              <a:pathLst>
                <a:path h="481531" w="1401148">
                  <a:moveTo>
                    <a:pt x="74218" y="0"/>
                  </a:moveTo>
                  <a:lnTo>
                    <a:pt x="1326931" y="0"/>
                  </a:lnTo>
                  <a:cubicBezTo>
                    <a:pt x="1346614" y="0"/>
                    <a:pt x="1365492" y="7819"/>
                    <a:pt x="1379410" y="21738"/>
                  </a:cubicBezTo>
                  <a:cubicBezTo>
                    <a:pt x="1393329" y="35656"/>
                    <a:pt x="1401148" y="54534"/>
                    <a:pt x="1401148" y="74218"/>
                  </a:cubicBezTo>
                  <a:lnTo>
                    <a:pt x="1401148" y="407313"/>
                  </a:lnTo>
                  <a:cubicBezTo>
                    <a:pt x="1401148" y="426997"/>
                    <a:pt x="1393329" y="445874"/>
                    <a:pt x="1379410" y="459793"/>
                  </a:cubicBezTo>
                  <a:cubicBezTo>
                    <a:pt x="1365492" y="473711"/>
                    <a:pt x="1346614" y="481531"/>
                    <a:pt x="1326931" y="481531"/>
                  </a:cubicBezTo>
                  <a:lnTo>
                    <a:pt x="74218" y="481531"/>
                  </a:lnTo>
                  <a:cubicBezTo>
                    <a:pt x="33228" y="481531"/>
                    <a:pt x="0" y="448302"/>
                    <a:pt x="0" y="407313"/>
                  </a:cubicBezTo>
                  <a:lnTo>
                    <a:pt x="0" y="74218"/>
                  </a:lnTo>
                  <a:cubicBezTo>
                    <a:pt x="0" y="54534"/>
                    <a:pt x="7819" y="35656"/>
                    <a:pt x="21738" y="21738"/>
                  </a:cubicBezTo>
                  <a:cubicBezTo>
                    <a:pt x="35656" y="7819"/>
                    <a:pt x="54534" y="0"/>
                    <a:pt x="74218" y="0"/>
                  </a:cubicBezTo>
                  <a:close/>
                </a:path>
              </a:pathLst>
            </a:custGeom>
            <a:solidFill>
              <a:srgbClr val="798FB0"/>
            </a:solidFill>
            <a:ln cap="rnd">
              <a:noFill/>
              <a:prstDash val="solid"/>
              <a:round/>
            </a:ln>
          </p:spPr>
        </p:sp>
        <p:sp>
          <p:nvSpPr>
            <p:cNvPr name="TextBox 25" id="25"/>
            <p:cNvSpPr txBox="true"/>
            <p:nvPr/>
          </p:nvSpPr>
          <p:spPr>
            <a:xfrm>
              <a:off x="0" y="-38100"/>
              <a:ext cx="1401148" cy="5196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6" id="26"/>
          <p:cNvGrpSpPr/>
          <p:nvPr/>
        </p:nvGrpSpPr>
        <p:grpSpPr>
          <a:xfrm rot="0">
            <a:off x="1013204" y="6317344"/>
            <a:ext cx="5319985" cy="1828312"/>
            <a:chOff x="0" y="0"/>
            <a:chExt cx="1401148" cy="481531"/>
          </a:xfrm>
        </p:grpSpPr>
        <p:sp>
          <p:nvSpPr>
            <p:cNvPr name="Freeform 27" id="27"/>
            <p:cNvSpPr/>
            <p:nvPr/>
          </p:nvSpPr>
          <p:spPr>
            <a:xfrm flipH="false" flipV="false" rot="0">
              <a:off x="0" y="0"/>
              <a:ext cx="1401148" cy="481531"/>
            </a:xfrm>
            <a:custGeom>
              <a:avLst/>
              <a:gdLst/>
              <a:ahLst/>
              <a:cxnLst/>
              <a:rect r="r" b="b" t="t" l="l"/>
              <a:pathLst>
                <a:path h="481531" w="1401148">
                  <a:moveTo>
                    <a:pt x="74218" y="0"/>
                  </a:moveTo>
                  <a:lnTo>
                    <a:pt x="1326931" y="0"/>
                  </a:lnTo>
                  <a:cubicBezTo>
                    <a:pt x="1346614" y="0"/>
                    <a:pt x="1365492" y="7819"/>
                    <a:pt x="1379410" y="21738"/>
                  </a:cubicBezTo>
                  <a:cubicBezTo>
                    <a:pt x="1393329" y="35656"/>
                    <a:pt x="1401148" y="54534"/>
                    <a:pt x="1401148" y="74218"/>
                  </a:cubicBezTo>
                  <a:lnTo>
                    <a:pt x="1401148" y="407313"/>
                  </a:lnTo>
                  <a:cubicBezTo>
                    <a:pt x="1401148" y="426997"/>
                    <a:pt x="1393329" y="445874"/>
                    <a:pt x="1379410" y="459793"/>
                  </a:cubicBezTo>
                  <a:cubicBezTo>
                    <a:pt x="1365492" y="473711"/>
                    <a:pt x="1346614" y="481531"/>
                    <a:pt x="1326931" y="481531"/>
                  </a:cubicBezTo>
                  <a:lnTo>
                    <a:pt x="74218" y="481531"/>
                  </a:lnTo>
                  <a:cubicBezTo>
                    <a:pt x="33228" y="481531"/>
                    <a:pt x="0" y="448302"/>
                    <a:pt x="0" y="407313"/>
                  </a:cubicBezTo>
                  <a:lnTo>
                    <a:pt x="0" y="74218"/>
                  </a:lnTo>
                  <a:cubicBezTo>
                    <a:pt x="0" y="54534"/>
                    <a:pt x="7819" y="35656"/>
                    <a:pt x="21738" y="21738"/>
                  </a:cubicBezTo>
                  <a:cubicBezTo>
                    <a:pt x="35656" y="7819"/>
                    <a:pt x="54534" y="0"/>
                    <a:pt x="74218" y="0"/>
                  </a:cubicBezTo>
                  <a:close/>
                </a:path>
              </a:pathLst>
            </a:custGeom>
            <a:solidFill>
              <a:srgbClr val="798FB0"/>
            </a:solidFill>
            <a:ln cap="rnd">
              <a:noFill/>
              <a:prstDash val="solid"/>
              <a:round/>
            </a:ln>
          </p:spPr>
        </p:sp>
        <p:sp>
          <p:nvSpPr>
            <p:cNvPr name="TextBox 28" id="28"/>
            <p:cNvSpPr txBox="true"/>
            <p:nvPr/>
          </p:nvSpPr>
          <p:spPr>
            <a:xfrm>
              <a:off x="0" y="-38100"/>
              <a:ext cx="1401148" cy="5196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9" id="29"/>
          <p:cNvGrpSpPr/>
          <p:nvPr/>
        </p:nvGrpSpPr>
        <p:grpSpPr>
          <a:xfrm rot="0">
            <a:off x="9237772" y="6317344"/>
            <a:ext cx="5319985" cy="1828312"/>
            <a:chOff x="0" y="0"/>
            <a:chExt cx="1401148" cy="481531"/>
          </a:xfrm>
        </p:grpSpPr>
        <p:sp>
          <p:nvSpPr>
            <p:cNvPr name="Freeform 30" id="30"/>
            <p:cNvSpPr/>
            <p:nvPr/>
          </p:nvSpPr>
          <p:spPr>
            <a:xfrm flipH="false" flipV="false" rot="0">
              <a:off x="0" y="0"/>
              <a:ext cx="1401148" cy="481531"/>
            </a:xfrm>
            <a:custGeom>
              <a:avLst/>
              <a:gdLst/>
              <a:ahLst/>
              <a:cxnLst/>
              <a:rect r="r" b="b" t="t" l="l"/>
              <a:pathLst>
                <a:path h="481531" w="1401148">
                  <a:moveTo>
                    <a:pt x="74218" y="0"/>
                  </a:moveTo>
                  <a:lnTo>
                    <a:pt x="1326931" y="0"/>
                  </a:lnTo>
                  <a:cubicBezTo>
                    <a:pt x="1346614" y="0"/>
                    <a:pt x="1365492" y="7819"/>
                    <a:pt x="1379410" y="21738"/>
                  </a:cubicBezTo>
                  <a:cubicBezTo>
                    <a:pt x="1393329" y="35656"/>
                    <a:pt x="1401148" y="54534"/>
                    <a:pt x="1401148" y="74218"/>
                  </a:cubicBezTo>
                  <a:lnTo>
                    <a:pt x="1401148" y="407313"/>
                  </a:lnTo>
                  <a:cubicBezTo>
                    <a:pt x="1401148" y="426997"/>
                    <a:pt x="1393329" y="445874"/>
                    <a:pt x="1379410" y="459793"/>
                  </a:cubicBezTo>
                  <a:cubicBezTo>
                    <a:pt x="1365492" y="473711"/>
                    <a:pt x="1346614" y="481531"/>
                    <a:pt x="1326931" y="481531"/>
                  </a:cubicBezTo>
                  <a:lnTo>
                    <a:pt x="74218" y="481531"/>
                  </a:lnTo>
                  <a:cubicBezTo>
                    <a:pt x="33228" y="481531"/>
                    <a:pt x="0" y="448302"/>
                    <a:pt x="0" y="407313"/>
                  </a:cubicBezTo>
                  <a:lnTo>
                    <a:pt x="0" y="74218"/>
                  </a:lnTo>
                  <a:cubicBezTo>
                    <a:pt x="0" y="54534"/>
                    <a:pt x="7819" y="35656"/>
                    <a:pt x="21738" y="21738"/>
                  </a:cubicBezTo>
                  <a:cubicBezTo>
                    <a:pt x="35656" y="7819"/>
                    <a:pt x="54534" y="0"/>
                    <a:pt x="74218" y="0"/>
                  </a:cubicBezTo>
                  <a:close/>
                </a:path>
              </a:pathLst>
            </a:custGeom>
            <a:solidFill>
              <a:srgbClr val="798FB0"/>
            </a:solidFill>
            <a:ln cap="rnd">
              <a:noFill/>
              <a:prstDash val="solid"/>
              <a:round/>
            </a:ln>
          </p:spPr>
        </p:sp>
        <p:sp>
          <p:nvSpPr>
            <p:cNvPr name="TextBox 31" id="31"/>
            <p:cNvSpPr txBox="true"/>
            <p:nvPr/>
          </p:nvSpPr>
          <p:spPr>
            <a:xfrm>
              <a:off x="0" y="-38100"/>
              <a:ext cx="1401148" cy="519631"/>
            </a:xfrm>
            <a:prstGeom prst="rect">
              <a:avLst/>
            </a:prstGeom>
          </p:spPr>
          <p:txBody>
            <a:bodyPr anchor="ctr" rtlCol="false" tIns="50800" lIns="50800" bIns="50800" rIns="50800"/>
            <a:lstStyle/>
            <a:p>
              <a:pPr algn="ctr" marL="0" indent="0" lvl="0">
                <a:lnSpc>
                  <a:spcPts val="2799"/>
                </a:lnSpc>
                <a:spcBef>
                  <a:spcPct val="0"/>
                </a:spcBef>
              </a:pPr>
            </a:p>
          </p:txBody>
        </p:sp>
      </p:grpSp>
      <p:sp>
        <p:nvSpPr>
          <p:cNvPr name="TextBox 32" id="32"/>
          <p:cNvSpPr txBox="true"/>
          <p:nvPr/>
        </p:nvSpPr>
        <p:spPr>
          <a:xfrm rot="0">
            <a:off x="1368913" y="1504140"/>
            <a:ext cx="15550174" cy="1292861"/>
          </a:xfrm>
          <a:prstGeom prst="rect">
            <a:avLst/>
          </a:prstGeom>
        </p:spPr>
        <p:txBody>
          <a:bodyPr anchor="t" rtlCol="false" tIns="0" lIns="0" bIns="0" rIns="0">
            <a:spAutoFit/>
          </a:bodyPr>
          <a:lstStyle/>
          <a:p>
            <a:pPr algn="ctr">
              <a:lnSpc>
                <a:spcPts val="10639"/>
              </a:lnSpc>
            </a:pPr>
            <a:r>
              <a:rPr lang="en-US" b="true" sz="7599">
                <a:solidFill>
                  <a:srgbClr val="FFFFFF"/>
                </a:solidFill>
                <a:latin typeface="Open Sans Bold"/>
                <a:ea typeface="Open Sans Bold"/>
                <a:cs typeface="Open Sans Bold"/>
                <a:sym typeface="Open Sans Bold"/>
              </a:rPr>
              <a:t>THE EVIDENCE</a:t>
            </a:r>
          </a:p>
        </p:txBody>
      </p:sp>
      <p:sp>
        <p:nvSpPr>
          <p:cNvPr name="TextBox 33" id="33"/>
          <p:cNvSpPr txBox="true"/>
          <p:nvPr/>
        </p:nvSpPr>
        <p:spPr>
          <a:xfrm rot="0">
            <a:off x="1368913" y="3594705"/>
            <a:ext cx="15550174" cy="271559"/>
          </a:xfrm>
          <a:prstGeom prst="rect">
            <a:avLst/>
          </a:prstGeom>
        </p:spPr>
        <p:txBody>
          <a:bodyPr anchor="t" rtlCol="false" tIns="0" lIns="0" bIns="0" rIns="0">
            <a:spAutoFit/>
          </a:bodyPr>
          <a:lstStyle/>
          <a:p>
            <a:pPr algn="ctr">
              <a:lnSpc>
                <a:spcPts val="2241"/>
              </a:lnSpc>
            </a:pPr>
            <a:r>
              <a:rPr lang="en-US" sz="1837" i="true" spc="66">
                <a:solidFill>
                  <a:srgbClr val="FFFFFF"/>
                </a:solidFill>
                <a:latin typeface="Open Sans Italics"/>
                <a:ea typeface="Open Sans Italics"/>
                <a:cs typeface="Open Sans Italics"/>
                <a:sym typeface="Open Sans Italics"/>
              </a:rPr>
              <a:t>11,204 students • Ipsos • Commissioned by the College Student Mental Wellness Advocacy Coalition &amp; Hi, How Are You Project</a:t>
            </a:r>
          </a:p>
        </p:txBody>
      </p:sp>
      <p:sp>
        <p:nvSpPr>
          <p:cNvPr name="TextBox 34" id="34"/>
          <p:cNvSpPr txBox="true"/>
          <p:nvPr/>
        </p:nvSpPr>
        <p:spPr>
          <a:xfrm rot="0">
            <a:off x="1368913" y="3119299"/>
            <a:ext cx="15550174" cy="384081"/>
          </a:xfrm>
          <a:prstGeom prst="rect">
            <a:avLst/>
          </a:prstGeom>
        </p:spPr>
        <p:txBody>
          <a:bodyPr anchor="t" rtlCol="false" tIns="0" lIns="0" bIns="0" rIns="0">
            <a:spAutoFit/>
          </a:bodyPr>
          <a:lstStyle/>
          <a:p>
            <a:pPr algn="ctr">
              <a:lnSpc>
                <a:spcPts val="3095"/>
              </a:lnSpc>
            </a:pPr>
            <a:r>
              <a:rPr lang="en-US" b="true" sz="2537" spc="91">
                <a:solidFill>
                  <a:srgbClr val="FFFFFF"/>
                </a:solidFill>
                <a:latin typeface="Open Sans Bold"/>
                <a:ea typeface="Open Sans Bold"/>
                <a:cs typeface="Open Sans Bold"/>
                <a:sym typeface="Open Sans Bold"/>
              </a:rPr>
              <a:t>2025 THRIVING COLLEGE STUDENT SURVEY</a:t>
            </a:r>
          </a:p>
        </p:txBody>
      </p:sp>
      <p:sp>
        <p:nvSpPr>
          <p:cNvPr name="TextBox 35" id="35"/>
          <p:cNvSpPr txBox="true"/>
          <p:nvPr/>
        </p:nvSpPr>
        <p:spPr>
          <a:xfrm rot="0">
            <a:off x="1070939" y="4349642"/>
            <a:ext cx="2553651" cy="1380116"/>
          </a:xfrm>
          <a:prstGeom prst="rect">
            <a:avLst/>
          </a:prstGeom>
        </p:spPr>
        <p:txBody>
          <a:bodyPr anchor="t" rtlCol="false" tIns="0" lIns="0" bIns="0" rIns="0">
            <a:spAutoFit/>
          </a:bodyPr>
          <a:lstStyle/>
          <a:p>
            <a:pPr algn="ctr">
              <a:lnSpc>
                <a:spcPts val="11753"/>
              </a:lnSpc>
            </a:pPr>
            <a:r>
              <a:rPr lang="en-US" b="true" sz="7038" spc="253">
                <a:solidFill>
                  <a:srgbClr val="FFFFFF"/>
                </a:solidFill>
                <a:latin typeface="Open Sans Bold"/>
                <a:ea typeface="Open Sans Bold"/>
                <a:cs typeface="Open Sans Bold"/>
                <a:sym typeface="Open Sans Bold"/>
              </a:rPr>
              <a:t>93%</a:t>
            </a:r>
          </a:p>
        </p:txBody>
      </p:sp>
      <p:sp>
        <p:nvSpPr>
          <p:cNvPr name="TextBox 36" id="36"/>
          <p:cNvSpPr txBox="true"/>
          <p:nvPr/>
        </p:nvSpPr>
        <p:spPr>
          <a:xfrm rot="0">
            <a:off x="9295507" y="4349642"/>
            <a:ext cx="2553651" cy="1380116"/>
          </a:xfrm>
          <a:prstGeom prst="rect">
            <a:avLst/>
          </a:prstGeom>
        </p:spPr>
        <p:txBody>
          <a:bodyPr anchor="t" rtlCol="false" tIns="0" lIns="0" bIns="0" rIns="0">
            <a:spAutoFit/>
          </a:bodyPr>
          <a:lstStyle/>
          <a:p>
            <a:pPr algn="ctr">
              <a:lnSpc>
                <a:spcPts val="11753"/>
              </a:lnSpc>
            </a:pPr>
            <a:r>
              <a:rPr lang="en-US" b="true" sz="7038" spc="253">
                <a:solidFill>
                  <a:srgbClr val="FFFFFF"/>
                </a:solidFill>
                <a:latin typeface="Open Sans Bold"/>
                <a:ea typeface="Open Sans Bold"/>
                <a:cs typeface="Open Sans Bold"/>
                <a:sym typeface="Open Sans Bold"/>
              </a:rPr>
              <a:t>71%</a:t>
            </a:r>
          </a:p>
        </p:txBody>
      </p:sp>
      <p:sp>
        <p:nvSpPr>
          <p:cNvPr name="TextBox 37" id="37"/>
          <p:cNvSpPr txBox="true"/>
          <p:nvPr/>
        </p:nvSpPr>
        <p:spPr>
          <a:xfrm rot="0">
            <a:off x="1070939" y="6377980"/>
            <a:ext cx="2553651" cy="1380116"/>
          </a:xfrm>
          <a:prstGeom prst="rect">
            <a:avLst/>
          </a:prstGeom>
        </p:spPr>
        <p:txBody>
          <a:bodyPr anchor="t" rtlCol="false" tIns="0" lIns="0" bIns="0" rIns="0">
            <a:spAutoFit/>
          </a:bodyPr>
          <a:lstStyle/>
          <a:p>
            <a:pPr algn="ctr">
              <a:lnSpc>
                <a:spcPts val="11753"/>
              </a:lnSpc>
            </a:pPr>
            <a:r>
              <a:rPr lang="en-US" b="true" sz="7038" spc="253">
                <a:solidFill>
                  <a:srgbClr val="FFFFFF"/>
                </a:solidFill>
                <a:latin typeface="Open Sans Bold"/>
                <a:ea typeface="Open Sans Bold"/>
                <a:cs typeface="Open Sans Bold"/>
                <a:sym typeface="Open Sans Bold"/>
              </a:rPr>
              <a:t>42%</a:t>
            </a:r>
          </a:p>
        </p:txBody>
      </p:sp>
      <p:sp>
        <p:nvSpPr>
          <p:cNvPr name="TextBox 38" id="38"/>
          <p:cNvSpPr txBox="true"/>
          <p:nvPr/>
        </p:nvSpPr>
        <p:spPr>
          <a:xfrm rot="0">
            <a:off x="9295507" y="6377980"/>
            <a:ext cx="2553651" cy="1380116"/>
          </a:xfrm>
          <a:prstGeom prst="rect">
            <a:avLst/>
          </a:prstGeom>
        </p:spPr>
        <p:txBody>
          <a:bodyPr anchor="t" rtlCol="false" tIns="0" lIns="0" bIns="0" rIns="0">
            <a:spAutoFit/>
          </a:bodyPr>
          <a:lstStyle/>
          <a:p>
            <a:pPr algn="ctr">
              <a:lnSpc>
                <a:spcPts val="11753"/>
              </a:lnSpc>
            </a:pPr>
            <a:r>
              <a:rPr lang="en-US" b="true" sz="7038" spc="253">
                <a:solidFill>
                  <a:srgbClr val="FFFFFF"/>
                </a:solidFill>
                <a:latin typeface="Open Sans Bold"/>
                <a:ea typeface="Open Sans Bold"/>
                <a:cs typeface="Open Sans Bold"/>
                <a:sym typeface="Open Sans Bold"/>
              </a:rPr>
              <a:t>44%</a:t>
            </a:r>
          </a:p>
        </p:txBody>
      </p:sp>
      <p:grpSp>
        <p:nvGrpSpPr>
          <p:cNvPr name="Group 39" id="39"/>
          <p:cNvGrpSpPr/>
          <p:nvPr/>
        </p:nvGrpSpPr>
        <p:grpSpPr>
          <a:xfrm rot="0">
            <a:off x="3556080" y="4289007"/>
            <a:ext cx="4297851" cy="1815712"/>
            <a:chOff x="0" y="0"/>
            <a:chExt cx="1131944" cy="478212"/>
          </a:xfrm>
        </p:grpSpPr>
        <p:sp>
          <p:nvSpPr>
            <p:cNvPr name="Freeform 40" id="40"/>
            <p:cNvSpPr/>
            <p:nvPr/>
          </p:nvSpPr>
          <p:spPr>
            <a:xfrm flipH="false" flipV="false" rot="0">
              <a:off x="0" y="0"/>
              <a:ext cx="1131944" cy="478212"/>
            </a:xfrm>
            <a:custGeom>
              <a:avLst/>
              <a:gdLst/>
              <a:ahLst/>
              <a:cxnLst/>
              <a:rect r="r" b="b" t="t" l="l"/>
              <a:pathLst>
                <a:path h="478212" w="1131944">
                  <a:moveTo>
                    <a:pt x="0" y="0"/>
                  </a:moveTo>
                  <a:lnTo>
                    <a:pt x="1131944" y="0"/>
                  </a:lnTo>
                  <a:lnTo>
                    <a:pt x="1131944" y="478212"/>
                  </a:lnTo>
                  <a:lnTo>
                    <a:pt x="0" y="478212"/>
                  </a:lnTo>
                  <a:close/>
                </a:path>
              </a:pathLst>
            </a:custGeom>
            <a:solidFill>
              <a:srgbClr val="FFFFFF"/>
            </a:solidFill>
          </p:spPr>
        </p:sp>
        <p:sp>
          <p:nvSpPr>
            <p:cNvPr name="TextBox 41" id="41"/>
            <p:cNvSpPr txBox="true"/>
            <p:nvPr/>
          </p:nvSpPr>
          <p:spPr>
            <a:xfrm>
              <a:off x="0" y="-38100"/>
              <a:ext cx="1131944" cy="516312"/>
            </a:xfrm>
            <a:prstGeom prst="rect">
              <a:avLst/>
            </a:prstGeom>
          </p:spPr>
          <p:txBody>
            <a:bodyPr anchor="ctr" rtlCol="false" tIns="50800" lIns="50800" bIns="50800" rIns="50800"/>
            <a:lstStyle/>
            <a:p>
              <a:pPr algn="ctr">
                <a:lnSpc>
                  <a:spcPts val="2799"/>
                </a:lnSpc>
              </a:pPr>
            </a:p>
          </p:txBody>
        </p:sp>
      </p:grpSp>
      <p:grpSp>
        <p:nvGrpSpPr>
          <p:cNvPr name="Group 42" id="42"/>
          <p:cNvGrpSpPr/>
          <p:nvPr/>
        </p:nvGrpSpPr>
        <p:grpSpPr>
          <a:xfrm rot="0">
            <a:off x="11780648" y="4289007"/>
            <a:ext cx="4297851" cy="1815712"/>
            <a:chOff x="0" y="0"/>
            <a:chExt cx="1131944" cy="478212"/>
          </a:xfrm>
        </p:grpSpPr>
        <p:sp>
          <p:nvSpPr>
            <p:cNvPr name="Freeform 43" id="43"/>
            <p:cNvSpPr/>
            <p:nvPr/>
          </p:nvSpPr>
          <p:spPr>
            <a:xfrm flipH="false" flipV="false" rot="0">
              <a:off x="0" y="0"/>
              <a:ext cx="1131944" cy="478212"/>
            </a:xfrm>
            <a:custGeom>
              <a:avLst/>
              <a:gdLst/>
              <a:ahLst/>
              <a:cxnLst/>
              <a:rect r="r" b="b" t="t" l="l"/>
              <a:pathLst>
                <a:path h="478212" w="1131944">
                  <a:moveTo>
                    <a:pt x="0" y="0"/>
                  </a:moveTo>
                  <a:lnTo>
                    <a:pt x="1131944" y="0"/>
                  </a:lnTo>
                  <a:lnTo>
                    <a:pt x="1131944" y="478212"/>
                  </a:lnTo>
                  <a:lnTo>
                    <a:pt x="0" y="478212"/>
                  </a:lnTo>
                  <a:close/>
                </a:path>
              </a:pathLst>
            </a:custGeom>
            <a:solidFill>
              <a:srgbClr val="FFFFFF"/>
            </a:solidFill>
          </p:spPr>
        </p:sp>
        <p:sp>
          <p:nvSpPr>
            <p:cNvPr name="TextBox 44" id="44"/>
            <p:cNvSpPr txBox="true"/>
            <p:nvPr/>
          </p:nvSpPr>
          <p:spPr>
            <a:xfrm>
              <a:off x="0" y="-38100"/>
              <a:ext cx="1131944" cy="516312"/>
            </a:xfrm>
            <a:prstGeom prst="rect">
              <a:avLst/>
            </a:prstGeom>
          </p:spPr>
          <p:txBody>
            <a:bodyPr anchor="ctr" rtlCol="false" tIns="50800" lIns="50800" bIns="50800" rIns="50800"/>
            <a:lstStyle/>
            <a:p>
              <a:pPr algn="ctr">
                <a:lnSpc>
                  <a:spcPts val="2799"/>
                </a:lnSpc>
              </a:pPr>
            </a:p>
          </p:txBody>
        </p:sp>
      </p:grpSp>
      <p:grpSp>
        <p:nvGrpSpPr>
          <p:cNvPr name="Group 45" id="45"/>
          <p:cNvGrpSpPr/>
          <p:nvPr/>
        </p:nvGrpSpPr>
        <p:grpSpPr>
          <a:xfrm rot="0">
            <a:off x="3556080" y="6317344"/>
            <a:ext cx="4297851" cy="1815712"/>
            <a:chOff x="0" y="0"/>
            <a:chExt cx="1131944" cy="478212"/>
          </a:xfrm>
        </p:grpSpPr>
        <p:sp>
          <p:nvSpPr>
            <p:cNvPr name="Freeform 46" id="46"/>
            <p:cNvSpPr/>
            <p:nvPr/>
          </p:nvSpPr>
          <p:spPr>
            <a:xfrm flipH="false" flipV="false" rot="0">
              <a:off x="0" y="0"/>
              <a:ext cx="1131944" cy="478212"/>
            </a:xfrm>
            <a:custGeom>
              <a:avLst/>
              <a:gdLst/>
              <a:ahLst/>
              <a:cxnLst/>
              <a:rect r="r" b="b" t="t" l="l"/>
              <a:pathLst>
                <a:path h="478212" w="1131944">
                  <a:moveTo>
                    <a:pt x="0" y="0"/>
                  </a:moveTo>
                  <a:lnTo>
                    <a:pt x="1131944" y="0"/>
                  </a:lnTo>
                  <a:lnTo>
                    <a:pt x="1131944" y="478212"/>
                  </a:lnTo>
                  <a:lnTo>
                    <a:pt x="0" y="478212"/>
                  </a:lnTo>
                  <a:close/>
                </a:path>
              </a:pathLst>
            </a:custGeom>
            <a:solidFill>
              <a:srgbClr val="FFFFFF"/>
            </a:solidFill>
          </p:spPr>
        </p:sp>
        <p:sp>
          <p:nvSpPr>
            <p:cNvPr name="TextBox 47" id="47"/>
            <p:cNvSpPr txBox="true"/>
            <p:nvPr/>
          </p:nvSpPr>
          <p:spPr>
            <a:xfrm>
              <a:off x="0" y="-38100"/>
              <a:ext cx="1131944" cy="516312"/>
            </a:xfrm>
            <a:prstGeom prst="rect">
              <a:avLst/>
            </a:prstGeom>
          </p:spPr>
          <p:txBody>
            <a:bodyPr anchor="ctr" rtlCol="false" tIns="50800" lIns="50800" bIns="50800" rIns="50800"/>
            <a:lstStyle/>
            <a:p>
              <a:pPr algn="ctr">
                <a:lnSpc>
                  <a:spcPts val="2799"/>
                </a:lnSpc>
              </a:pPr>
            </a:p>
          </p:txBody>
        </p:sp>
      </p:grpSp>
      <p:grpSp>
        <p:nvGrpSpPr>
          <p:cNvPr name="Group 48" id="48"/>
          <p:cNvGrpSpPr/>
          <p:nvPr/>
        </p:nvGrpSpPr>
        <p:grpSpPr>
          <a:xfrm rot="0">
            <a:off x="11780648" y="6317344"/>
            <a:ext cx="4297851" cy="1815712"/>
            <a:chOff x="0" y="0"/>
            <a:chExt cx="1131944" cy="478212"/>
          </a:xfrm>
        </p:grpSpPr>
        <p:sp>
          <p:nvSpPr>
            <p:cNvPr name="Freeform 49" id="49"/>
            <p:cNvSpPr/>
            <p:nvPr/>
          </p:nvSpPr>
          <p:spPr>
            <a:xfrm flipH="false" flipV="false" rot="0">
              <a:off x="0" y="0"/>
              <a:ext cx="1131944" cy="478212"/>
            </a:xfrm>
            <a:custGeom>
              <a:avLst/>
              <a:gdLst/>
              <a:ahLst/>
              <a:cxnLst/>
              <a:rect r="r" b="b" t="t" l="l"/>
              <a:pathLst>
                <a:path h="478212" w="1131944">
                  <a:moveTo>
                    <a:pt x="0" y="0"/>
                  </a:moveTo>
                  <a:lnTo>
                    <a:pt x="1131944" y="0"/>
                  </a:lnTo>
                  <a:lnTo>
                    <a:pt x="1131944" y="478212"/>
                  </a:lnTo>
                  <a:lnTo>
                    <a:pt x="0" y="478212"/>
                  </a:lnTo>
                  <a:close/>
                </a:path>
              </a:pathLst>
            </a:custGeom>
            <a:solidFill>
              <a:srgbClr val="FFFFFF"/>
            </a:solidFill>
          </p:spPr>
        </p:sp>
        <p:sp>
          <p:nvSpPr>
            <p:cNvPr name="TextBox 50" id="50"/>
            <p:cNvSpPr txBox="true"/>
            <p:nvPr/>
          </p:nvSpPr>
          <p:spPr>
            <a:xfrm>
              <a:off x="0" y="-38100"/>
              <a:ext cx="1131944" cy="516312"/>
            </a:xfrm>
            <a:prstGeom prst="rect">
              <a:avLst/>
            </a:prstGeom>
          </p:spPr>
          <p:txBody>
            <a:bodyPr anchor="ctr" rtlCol="false" tIns="50800" lIns="50800" bIns="50800" rIns="50800"/>
            <a:lstStyle/>
            <a:p>
              <a:pPr algn="ctr">
                <a:lnSpc>
                  <a:spcPts val="2799"/>
                </a:lnSpc>
              </a:pPr>
            </a:p>
          </p:txBody>
        </p:sp>
      </p:grpSp>
      <p:sp>
        <p:nvSpPr>
          <p:cNvPr name="TextBox 51" id="51"/>
          <p:cNvSpPr txBox="true"/>
          <p:nvPr/>
        </p:nvSpPr>
        <p:spPr>
          <a:xfrm rot="0">
            <a:off x="4043542" y="4596912"/>
            <a:ext cx="4321520" cy="1202977"/>
          </a:xfrm>
          <a:prstGeom prst="rect">
            <a:avLst/>
          </a:prstGeom>
        </p:spPr>
        <p:txBody>
          <a:bodyPr anchor="t" rtlCol="false" tIns="0" lIns="0" bIns="0" rIns="0">
            <a:spAutoFit/>
          </a:bodyPr>
          <a:lstStyle/>
          <a:p>
            <a:pPr algn="l">
              <a:lnSpc>
                <a:spcPts val="3217"/>
              </a:lnSpc>
            </a:pPr>
            <a:r>
              <a:rPr lang="en-US" sz="2636">
                <a:solidFill>
                  <a:srgbClr val="3B6491"/>
                </a:solidFill>
                <a:latin typeface="Open Sans"/>
                <a:ea typeface="Open Sans"/>
                <a:cs typeface="Open Sans"/>
                <a:sym typeface="Open Sans"/>
              </a:rPr>
              <a:t>see mental health as an important component of their overall health</a:t>
            </a:r>
          </a:p>
        </p:txBody>
      </p:sp>
      <p:sp>
        <p:nvSpPr>
          <p:cNvPr name="TextBox 52" id="52"/>
          <p:cNvSpPr txBox="true"/>
          <p:nvPr/>
        </p:nvSpPr>
        <p:spPr>
          <a:xfrm rot="0">
            <a:off x="12268110" y="4796937"/>
            <a:ext cx="4321520" cy="1202977"/>
          </a:xfrm>
          <a:prstGeom prst="rect">
            <a:avLst/>
          </a:prstGeom>
        </p:spPr>
        <p:txBody>
          <a:bodyPr anchor="t" rtlCol="false" tIns="0" lIns="0" bIns="0" rIns="0">
            <a:spAutoFit/>
          </a:bodyPr>
          <a:lstStyle/>
          <a:p>
            <a:pPr algn="l">
              <a:lnSpc>
                <a:spcPts val="3217"/>
              </a:lnSpc>
            </a:pPr>
            <a:r>
              <a:rPr lang="en-US" sz="2636">
                <a:solidFill>
                  <a:srgbClr val="3B6491"/>
                </a:solidFill>
                <a:latin typeface="Open Sans"/>
                <a:ea typeface="Open Sans"/>
                <a:cs typeface="Open Sans"/>
                <a:sym typeface="Open Sans"/>
              </a:rPr>
              <a:t>know where to find free mental health information</a:t>
            </a:r>
          </a:p>
          <a:p>
            <a:pPr algn="l">
              <a:lnSpc>
                <a:spcPts val="3217"/>
              </a:lnSpc>
            </a:pPr>
          </a:p>
        </p:txBody>
      </p:sp>
      <p:sp>
        <p:nvSpPr>
          <p:cNvPr name="TextBox 53" id="53"/>
          <p:cNvSpPr txBox="true"/>
          <p:nvPr/>
        </p:nvSpPr>
        <p:spPr>
          <a:xfrm rot="0">
            <a:off x="4043542" y="6825274"/>
            <a:ext cx="4321520" cy="802927"/>
          </a:xfrm>
          <a:prstGeom prst="rect">
            <a:avLst/>
          </a:prstGeom>
        </p:spPr>
        <p:txBody>
          <a:bodyPr anchor="t" rtlCol="false" tIns="0" lIns="0" bIns="0" rIns="0">
            <a:spAutoFit/>
          </a:bodyPr>
          <a:lstStyle/>
          <a:p>
            <a:pPr algn="l">
              <a:lnSpc>
                <a:spcPts val="3217"/>
              </a:lnSpc>
            </a:pPr>
            <a:r>
              <a:rPr lang="en-US" sz="2636">
                <a:solidFill>
                  <a:srgbClr val="3B6491"/>
                </a:solidFill>
                <a:latin typeface="Open Sans"/>
                <a:ea typeface="Open Sans"/>
                <a:cs typeface="Open Sans"/>
                <a:sym typeface="Open Sans"/>
              </a:rPr>
              <a:t>do not feel comfortable talking about mental health</a:t>
            </a:r>
          </a:p>
        </p:txBody>
      </p:sp>
      <p:sp>
        <p:nvSpPr>
          <p:cNvPr name="TextBox 54" id="54"/>
          <p:cNvSpPr txBox="true"/>
          <p:nvPr/>
        </p:nvSpPr>
        <p:spPr>
          <a:xfrm rot="0">
            <a:off x="12268258" y="6618949"/>
            <a:ext cx="4321520" cy="1202977"/>
          </a:xfrm>
          <a:prstGeom prst="rect">
            <a:avLst/>
          </a:prstGeom>
        </p:spPr>
        <p:txBody>
          <a:bodyPr anchor="t" rtlCol="false" tIns="0" lIns="0" bIns="0" rIns="0">
            <a:spAutoFit/>
          </a:bodyPr>
          <a:lstStyle/>
          <a:p>
            <a:pPr algn="l">
              <a:lnSpc>
                <a:spcPts val="3217"/>
              </a:lnSpc>
            </a:pPr>
            <a:r>
              <a:rPr lang="en-US" sz="2636">
                <a:solidFill>
                  <a:srgbClr val="3B6491"/>
                </a:solidFill>
                <a:latin typeface="Open Sans"/>
                <a:ea typeface="Open Sans"/>
                <a:cs typeface="Open Sans"/>
                <a:sym typeface="Open Sans"/>
              </a:rPr>
              <a:t>say fear or judgement discourages them from opening up or reach out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grpSp>
        <p:nvGrpSpPr>
          <p:cNvPr name="Group 2" id="2"/>
          <p:cNvGrpSpPr/>
          <p:nvPr/>
        </p:nvGrpSpPr>
        <p:grpSpPr>
          <a:xfrm rot="0">
            <a:off x="-190414" y="865650"/>
            <a:ext cx="18691820" cy="577389"/>
            <a:chOff x="0" y="0"/>
            <a:chExt cx="73329023" cy="2265129"/>
          </a:xfrm>
        </p:grpSpPr>
        <p:sp>
          <p:nvSpPr>
            <p:cNvPr name="Freeform 3" id="3"/>
            <p:cNvSpPr/>
            <p:nvPr/>
          </p:nvSpPr>
          <p:spPr>
            <a:xfrm flipH="false" flipV="false" rot="0">
              <a:off x="0" y="0"/>
              <a:ext cx="73329025" cy="2265129"/>
            </a:xfrm>
            <a:custGeom>
              <a:avLst/>
              <a:gdLst/>
              <a:ahLst/>
              <a:cxnLst/>
              <a:rect r="r" b="b" t="t" l="l"/>
              <a:pathLst>
                <a:path h="2265129" w="73329025">
                  <a:moveTo>
                    <a:pt x="0" y="0"/>
                  </a:moveTo>
                  <a:lnTo>
                    <a:pt x="73329025" y="0"/>
                  </a:lnTo>
                  <a:lnTo>
                    <a:pt x="73329025" y="2265129"/>
                  </a:lnTo>
                  <a:lnTo>
                    <a:pt x="0" y="2265129"/>
                  </a:lnTo>
                  <a:close/>
                </a:path>
              </a:pathLst>
            </a:custGeom>
            <a:solidFill>
              <a:srgbClr val="F1EEEC"/>
            </a:solidFill>
          </p:spPr>
        </p:sp>
      </p:grpSp>
      <p:sp>
        <p:nvSpPr>
          <p:cNvPr name="AutoShape 4" id="4"/>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5" id="5"/>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3"/>
            <a:stretch>
              <a:fillRect l="0" t="0" r="0" b="0"/>
            </a:stretch>
          </a:blipFill>
        </p:spPr>
      </p:sp>
      <p:sp>
        <p:nvSpPr>
          <p:cNvPr name="TextBox 6" id="6"/>
          <p:cNvSpPr txBox="true"/>
          <p:nvPr/>
        </p:nvSpPr>
        <p:spPr>
          <a:xfrm rot="0">
            <a:off x="14566530" y="8954645"/>
            <a:ext cx="3222607"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8</a:t>
            </a:r>
          </a:p>
        </p:txBody>
      </p:sp>
      <p:sp>
        <p:nvSpPr>
          <p:cNvPr name="TextBox 7" id="7"/>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grpSp>
        <p:nvGrpSpPr>
          <p:cNvPr name="Group 8" id="8"/>
          <p:cNvGrpSpPr/>
          <p:nvPr/>
        </p:nvGrpSpPr>
        <p:grpSpPr>
          <a:xfrm rot="0">
            <a:off x="1013204" y="4289007"/>
            <a:ext cx="8037024" cy="1828312"/>
            <a:chOff x="0" y="0"/>
            <a:chExt cx="2116747" cy="481531"/>
          </a:xfrm>
        </p:grpSpPr>
        <p:sp>
          <p:nvSpPr>
            <p:cNvPr name="Freeform 9" id="9"/>
            <p:cNvSpPr/>
            <p:nvPr/>
          </p:nvSpPr>
          <p:spPr>
            <a:xfrm flipH="false" flipV="false" rot="0">
              <a:off x="0" y="0"/>
              <a:ext cx="2116747" cy="481531"/>
            </a:xfrm>
            <a:custGeom>
              <a:avLst/>
              <a:gdLst/>
              <a:ahLst/>
              <a:cxnLst/>
              <a:rect r="r" b="b" t="t" l="l"/>
              <a:pathLst>
                <a:path h="481531" w="2116747">
                  <a:moveTo>
                    <a:pt x="49127" y="0"/>
                  </a:moveTo>
                  <a:lnTo>
                    <a:pt x="2067620" y="0"/>
                  </a:lnTo>
                  <a:cubicBezTo>
                    <a:pt x="2094752" y="0"/>
                    <a:pt x="2116747" y="21995"/>
                    <a:pt x="2116747" y="49127"/>
                  </a:cubicBezTo>
                  <a:lnTo>
                    <a:pt x="2116747" y="432403"/>
                  </a:lnTo>
                  <a:cubicBezTo>
                    <a:pt x="2116747" y="459536"/>
                    <a:pt x="2094752" y="481531"/>
                    <a:pt x="2067620" y="481531"/>
                  </a:cubicBezTo>
                  <a:lnTo>
                    <a:pt x="49127" y="481531"/>
                  </a:lnTo>
                  <a:cubicBezTo>
                    <a:pt x="21995" y="481531"/>
                    <a:pt x="0" y="459536"/>
                    <a:pt x="0" y="432403"/>
                  </a:cubicBezTo>
                  <a:lnTo>
                    <a:pt x="0" y="49127"/>
                  </a:lnTo>
                  <a:cubicBezTo>
                    <a:pt x="0" y="21995"/>
                    <a:pt x="21995" y="0"/>
                    <a:pt x="49127" y="0"/>
                  </a:cubicBezTo>
                  <a:close/>
                </a:path>
              </a:pathLst>
            </a:custGeom>
            <a:solidFill>
              <a:srgbClr val="FFFFFF"/>
            </a:solidFill>
            <a:ln cap="rnd">
              <a:noFill/>
              <a:prstDash val="solid"/>
              <a:round/>
            </a:ln>
          </p:spPr>
        </p:sp>
        <p:sp>
          <p:nvSpPr>
            <p:cNvPr name="TextBox 10" id="10"/>
            <p:cNvSpPr txBox="true"/>
            <p:nvPr/>
          </p:nvSpPr>
          <p:spPr>
            <a:xfrm>
              <a:off x="0" y="-38100"/>
              <a:ext cx="2116747" cy="5196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1" id="11"/>
          <p:cNvGrpSpPr/>
          <p:nvPr/>
        </p:nvGrpSpPr>
        <p:grpSpPr>
          <a:xfrm rot="0">
            <a:off x="9237772" y="4289007"/>
            <a:ext cx="8037024" cy="1828312"/>
            <a:chOff x="0" y="0"/>
            <a:chExt cx="2116747" cy="481531"/>
          </a:xfrm>
        </p:grpSpPr>
        <p:sp>
          <p:nvSpPr>
            <p:cNvPr name="Freeform 12" id="12"/>
            <p:cNvSpPr/>
            <p:nvPr/>
          </p:nvSpPr>
          <p:spPr>
            <a:xfrm flipH="false" flipV="false" rot="0">
              <a:off x="0" y="0"/>
              <a:ext cx="2116747" cy="481531"/>
            </a:xfrm>
            <a:custGeom>
              <a:avLst/>
              <a:gdLst/>
              <a:ahLst/>
              <a:cxnLst/>
              <a:rect r="r" b="b" t="t" l="l"/>
              <a:pathLst>
                <a:path h="481531" w="2116747">
                  <a:moveTo>
                    <a:pt x="49127" y="0"/>
                  </a:moveTo>
                  <a:lnTo>
                    <a:pt x="2067620" y="0"/>
                  </a:lnTo>
                  <a:cubicBezTo>
                    <a:pt x="2094752" y="0"/>
                    <a:pt x="2116747" y="21995"/>
                    <a:pt x="2116747" y="49127"/>
                  </a:cubicBezTo>
                  <a:lnTo>
                    <a:pt x="2116747" y="432403"/>
                  </a:lnTo>
                  <a:cubicBezTo>
                    <a:pt x="2116747" y="459536"/>
                    <a:pt x="2094752" y="481531"/>
                    <a:pt x="2067620" y="481531"/>
                  </a:cubicBezTo>
                  <a:lnTo>
                    <a:pt x="49127" y="481531"/>
                  </a:lnTo>
                  <a:cubicBezTo>
                    <a:pt x="21995" y="481531"/>
                    <a:pt x="0" y="459536"/>
                    <a:pt x="0" y="432403"/>
                  </a:cubicBezTo>
                  <a:lnTo>
                    <a:pt x="0" y="49127"/>
                  </a:lnTo>
                  <a:cubicBezTo>
                    <a:pt x="0" y="21995"/>
                    <a:pt x="21995" y="0"/>
                    <a:pt x="49127" y="0"/>
                  </a:cubicBezTo>
                  <a:close/>
                </a:path>
              </a:pathLst>
            </a:custGeom>
            <a:solidFill>
              <a:srgbClr val="FFFFFF"/>
            </a:solidFill>
            <a:ln cap="rnd">
              <a:noFill/>
              <a:prstDash val="solid"/>
              <a:round/>
            </a:ln>
          </p:spPr>
        </p:sp>
        <p:sp>
          <p:nvSpPr>
            <p:cNvPr name="TextBox 13" id="13"/>
            <p:cNvSpPr txBox="true"/>
            <p:nvPr/>
          </p:nvSpPr>
          <p:spPr>
            <a:xfrm>
              <a:off x="0" y="-38100"/>
              <a:ext cx="2116747" cy="5196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4" id="14"/>
          <p:cNvGrpSpPr/>
          <p:nvPr/>
        </p:nvGrpSpPr>
        <p:grpSpPr>
          <a:xfrm rot="0">
            <a:off x="1013204" y="6317344"/>
            <a:ext cx="8037024" cy="1828312"/>
            <a:chOff x="0" y="0"/>
            <a:chExt cx="2116747" cy="481531"/>
          </a:xfrm>
        </p:grpSpPr>
        <p:sp>
          <p:nvSpPr>
            <p:cNvPr name="Freeform 15" id="15"/>
            <p:cNvSpPr/>
            <p:nvPr/>
          </p:nvSpPr>
          <p:spPr>
            <a:xfrm flipH="false" flipV="false" rot="0">
              <a:off x="0" y="0"/>
              <a:ext cx="2116747" cy="481531"/>
            </a:xfrm>
            <a:custGeom>
              <a:avLst/>
              <a:gdLst/>
              <a:ahLst/>
              <a:cxnLst/>
              <a:rect r="r" b="b" t="t" l="l"/>
              <a:pathLst>
                <a:path h="481531" w="2116747">
                  <a:moveTo>
                    <a:pt x="49127" y="0"/>
                  </a:moveTo>
                  <a:lnTo>
                    <a:pt x="2067620" y="0"/>
                  </a:lnTo>
                  <a:cubicBezTo>
                    <a:pt x="2094752" y="0"/>
                    <a:pt x="2116747" y="21995"/>
                    <a:pt x="2116747" y="49127"/>
                  </a:cubicBezTo>
                  <a:lnTo>
                    <a:pt x="2116747" y="432403"/>
                  </a:lnTo>
                  <a:cubicBezTo>
                    <a:pt x="2116747" y="459536"/>
                    <a:pt x="2094752" y="481531"/>
                    <a:pt x="2067620" y="481531"/>
                  </a:cubicBezTo>
                  <a:lnTo>
                    <a:pt x="49127" y="481531"/>
                  </a:lnTo>
                  <a:cubicBezTo>
                    <a:pt x="21995" y="481531"/>
                    <a:pt x="0" y="459536"/>
                    <a:pt x="0" y="432403"/>
                  </a:cubicBezTo>
                  <a:lnTo>
                    <a:pt x="0" y="49127"/>
                  </a:lnTo>
                  <a:cubicBezTo>
                    <a:pt x="0" y="21995"/>
                    <a:pt x="21995" y="0"/>
                    <a:pt x="49127" y="0"/>
                  </a:cubicBezTo>
                  <a:close/>
                </a:path>
              </a:pathLst>
            </a:custGeom>
            <a:solidFill>
              <a:srgbClr val="FFFFFF"/>
            </a:solidFill>
            <a:ln cap="rnd">
              <a:noFill/>
              <a:prstDash val="solid"/>
              <a:round/>
            </a:ln>
          </p:spPr>
        </p:sp>
        <p:sp>
          <p:nvSpPr>
            <p:cNvPr name="TextBox 16" id="16"/>
            <p:cNvSpPr txBox="true"/>
            <p:nvPr/>
          </p:nvSpPr>
          <p:spPr>
            <a:xfrm>
              <a:off x="0" y="-38100"/>
              <a:ext cx="2116747" cy="5196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7" id="17"/>
          <p:cNvGrpSpPr/>
          <p:nvPr/>
        </p:nvGrpSpPr>
        <p:grpSpPr>
          <a:xfrm rot="0">
            <a:off x="9237772" y="6317344"/>
            <a:ext cx="8037024" cy="1828312"/>
            <a:chOff x="0" y="0"/>
            <a:chExt cx="2116747" cy="481531"/>
          </a:xfrm>
        </p:grpSpPr>
        <p:sp>
          <p:nvSpPr>
            <p:cNvPr name="Freeform 18" id="18"/>
            <p:cNvSpPr/>
            <p:nvPr/>
          </p:nvSpPr>
          <p:spPr>
            <a:xfrm flipH="false" flipV="false" rot="0">
              <a:off x="0" y="0"/>
              <a:ext cx="2116747" cy="481531"/>
            </a:xfrm>
            <a:custGeom>
              <a:avLst/>
              <a:gdLst/>
              <a:ahLst/>
              <a:cxnLst/>
              <a:rect r="r" b="b" t="t" l="l"/>
              <a:pathLst>
                <a:path h="481531" w="2116747">
                  <a:moveTo>
                    <a:pt x="49127" y="0"/>
                  </a:moveTo>
                  <a:lnTo>
                    <a:pt x="2067620" y="0"/>
                  </a:lnTo>
                  <a:cubicBezTo>
                    <a:pt x="2094752" y="0"/>
                    <a:pt x="2116747" y="21995"/>
                    <a:pt x="2116747" y="49127"/>
                  </a:cubicBezTo>
                  <a:lnTo>
                    <a:pt x="2116747" y="432403"/>
                  </a:lnTo>
                  <a:cubicBezTo>
                    <a:pt x="2116747" y="459536"/>
                    <a:pt x="2094752" y="481531"/>
                    <a:pt x="2067620" y="481531"/>
                  </a:cubicBezTo>
                  <a:lnTo>
                    <a:pt x="49127" y="481531"/>
                  </a:lnTo>
                  <a:cubicBezTo>
                    <a:pt x="21995" y="481531"/>
                    <a:pt x="0" y="459536"/>
                    <a:pt x="0" y="432403"/>
                  </a:cubicBezTo>
                  <a:lnTo>
                    <a:pt x="0" y="49127"/>
                  </a:lnTo>
                  <a:cubicBezTo>
                    <a:pt x="0" y="21995"/>
                    <a:pt x="21995" y="0"/>
                    <a:pt x="49127" y="0"/>
                  </a:cubicBezTo>
                  <a:close/>
                </a:path>
              </a:pathLst>
            </a:custGeom>
            <a:solidFill>
              <a:srgbClr val="FFFFFF"/>
            </a:solidFill>
            <a:ln cap="rnd">
              <a:noFill/>
              <a:prstDash val="solid"/>
              <a:round/>
            </a:ln>
          </p:spPr>
        </p:sp>
        <p:sp>
          <p:nvSpPr>
            <p:cNvPr name="TextBox 19" id="19"/>
            <p:cNvSpPr txBox="true"/>
            <p:nvPr/>
          </p:nvSpPr>
          <p:spPr>
            <a:xfrm>
              <a:off x="0" y="-38100"/>
              <a:ext cx="2116747" cy="5196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0" id="20"/>
          <p:cNvGrpSpPr/>
          <p:nvPr/>
        </p:nvGrpSpPr>
        <p:grpSpPr>
          <a:xfrm rot="0">
            <a:off x="1013204" y="4289007"/>
            <a:ext cx="5319985" cy="1828312"/>
            <a:chOff x="0" y="0"/>
            <a:chExt cx="1401148" cy="481531"/>
          </a:xfrm>
        </p:grpSpPr>
        <p:sp>
          <p:nvSpPr>
            <p:cNvPr name="Freeform 21" id="21"/>
            <p:cNvSpPr/>
            <p:nvPr/>
          </p:nvSpPr>
          <p:spPr>
            <a:xfrm flipH="false" flipV="false" rot="0">
              <a:off x="0" y="0"/>
              <a:ext cx="1401148" cy="481531"/>
            </a:xfrm>
            <a:custGeom>
              <a:avLst/>
              <a:gdLst/>
              <a:ahLst/>
              <a:cxnLst/>
              <a:rect r="r" b="b" t="t" l="l"/>
              <a:pathLst>
                <a:path h="481531" w="1401148">
                  <a:moveTo>
                    <a:pt x="74218" y="0"/>
                  </a:moveTo>
                  <a:lnTo>
                    <a:pt x="1326931" y="0"/>
                  </a:lnTo>
                  <a:cubicBezTo>
                    <a:pt x="1346614" y="0"/>
                    <a:pt x="1365492" y="7819"/>
                    <a:pt x="1379410" y="21738"/>
                  </a:cubicBezTo>
                  <a:cubicBezTo>
                    <a:pt x="1393329" y="35656"/>
                    <a:pt x="1401148" y="54534"/>
                    <a:pt x="1401148" y="74218"/>
                  </a:cubicBezTo>
                  <a:lnTo>
                    <a:pt x="1401148" y="407313"/>
                  </a:lnTo>
                  <a:cubicBezTo>
                    <a:pt x="1401148" y="426997"/>
                    <a:pt x="1393329" y="445874"/>
                    <a:pt x="1379410" y="459793"/>
                  </a:cubicBezTo>
                  <a:cubicBezTo>
                    <a:pt x="1365492" y="473711"/>
                    <a:pt x="1346614" y="481531"/>
                    <a:pt x="1326931" y="481531"/>
                  </a:cubicBezTo>
                  <a:lnTo>
                    <a:pt x="74218" y="481531"/>
                  </a:lnTo>
                  <a:cubicBezTo>
                    <a:pt x="33228" y="481531"/>
                    <a:pt x="0" y="448302"/>
                    <a:pt x="0" y="407313"/>
                  </a:cubicBezTo>
                  <a:lnTo>
                    <a:pt x="0" y="74218"/>
                  </a:lnTo>
                  <a:cubicBezTo>
                    <a:pt x="0" y="54534"/>
                    <a:pt x="7819" y="35656"/>
                    <a:pt x="21738" y="21738"/>
                  </a:cubicBezTo>
                  <a:cubicBezTo>
                    <a:pt x="35656" y="7819"/>
                    <a:pt x="54534" y="0"/>
                    <a:pt x="74218" y="0"/>
                  </a:cubicBezTo>
                  <a:close/>
                </a:path>
              </a:pathLst>
            </a:custGeom>
            <a:solidFill>
              <a:srgbClr val="798FB0"/>
            </a:solidFill>
            <a:ln cap="rnd">
              <a:noFill/>
              <a:prstDash val="solid"/>
              <a:round/>
            </a:ln>
          </p:spPr>
        </p:sp>
        <p:sp>
          <p:nvSpPr>
            <p:cNvPr name="TextBox 22" id="22"/>
            <p:cNvSpPr txBox="true"/>
            <p:nvPr/>
          </p:nvSpPr>
          <p:spPr>
            <a:xfrm>
              <a:off x="0" y="-38100"/>
              <a:ext cx="1401148" cy="5196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3" id="23"/>
          <p:cNvGrpSpPr/>
          <p:nvPr/>
        </p:nvGrpSpPr>
        <p:grpSpPr>
          <a:xfrm rot="0">
            <a:off x="9237772" y="4289007"/>
            <a:ext cx="5319985" cy="1828312"/>
            <a:chOff x="0" y="0"/>
            <a:chExt cx="1401148" cy="481531"/>
          </a:xfrm>
        </p:grpSpPr>
        <p:sp>
          <p:nvSpPr>
            <p:cNvPr name="Freeform 24" id="24"/>
            <p:cNvSpPr/>
            <p:nvPr/>
          </p:nvSpPr>
          <p:spPr>
            <a:xfrm flipH="false" flipV="false" rot="0">
              <a:off x="0" y="0"/>
              <a:ext cx="1401148" cy="481531"/>
            </a:xfrm>
            <a:custGeom>
              <a:avLst/>
              <a:gdLst/>
              <a:ahLst/>
              <a:cxnLst/>
              <a:rect r="r" b="b" t="t" l="l"/>
              <a:pathLst>
                <a:path h="481531" w="1401148">
                  <a:moveTo>
                    <a:pt x="74218" y="0"/>
                  </a:moveTo>
                  <a:lnTo>
                    <a:pt x="1326931" y="0"/>
                  </a:lnTo>
                  <a:cubicBezTo>
                    <a:pt x="1346614" y="0"/>
                    <a:pt x="1365492" y="7819"/>
                    <a:pt x="1379410" y="21738"/>
                  </a:cubicBezTo>
                  <a:cubicBezTo>
                    <a:pt x="1393329" y="35656"/>
                    <a:pt x="1401148" y="54534"/>
                    <a:pt x="1401148" y="74218"/>
                  </a:cubicBezTo>
                  <a:lnTo>
                    <a:pt x="1401148" y="407313"/>
                  </a:lnTo>
                  <a:cubicBezTo>
                    <a:pt x="1401148" y="426997"/>
                    <a:pt x="1393329" y="445874"/>
                    <a:pt x="1379410" y="459793"/>
                  </a:cubicBezTo>
                  <a:cubicBezTo>
                    <a:pt x="1365492" y="473711"/>
                    <a:pt x="1346614" y="481531"/>
                    <a:pt x="1326931" y="481531"/>
                  </a:cubicBezTo>
                  <a:lnTo>
                    <a:pt x="74218" y="481531"/>
                  </a:lnTo>
                  <a:cubicBezTo>
                    <a:pt x="33228" y="481531"/>
                    <a:pt x="0" y="448302"/>
                    <a:pt x="0" y="407313"/>
                  </a:cubicBezTo>
                  <a:lnTo>
                    <a:pt x="0" y="74218"/>
                  </a:lnTo>
                  <a:cubicBezTo>
                    <a:pt x="0" y="54534"/>
                    <a:pt x="7819" y="35656"/>
                    <a:pt x="21738" y="21738"/>
                  </a:cubicBezTo>
                  <a:cubicBezTo>
                    <a:pt x="35656" y="7819"/>
                    <a:pt x="54534" y="0"/>
                    <a:pt x="74218" y="0"/>
                  </a:cubicBezTo>
                  <a:close/>
                </a:path>
              </a:pathLst>
            </a:custGeom>
            <a:solidFill>
              <a:srgbClr val="798FB0"/>
            </a:solidFill>
            <a:ln cap="rnd">
              <a:noFill/>
              <a:prstDash val="solid"/>
              <a:round/>
            </a:ln>
          </p:spPr>
        </p:sp>
        <p:sp>
          <p:nvSpPr>
            <p:cNvPr name="TextBox 25" id="25"/>
            <p:cNvSpPr txBox="true"/>
            <p:nvPr/>
          </p:nvSpPr>
          <p:spPr>
            <a:xfrm>
              <a:off x="0" y="-38100"/>
              <a:ext cx="1401148" cy="5196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6" id="26"/>
          <p:cNvGrpSpPr/>
          <p:nvPr/>
        </p:nvGrpSpPr>
        <p:grpSpPr>
          <a:xfrm rot="0">
            <a:off x="1013204" y="6317344"/>
            <a:ext cx="5319985" cy="1828312"/>
            <a:chOff x="0" y="0"/>
            <a:chExt cx="1401148" cy="481531"/>
          </a:xfrm>
        </p:grpSpPr>
        <p:sp>
          <p:nvSpPr>
            <p:cNvPr name="Freeform 27" id="27"/>
            <p:cNvSpPr/>
            <p:nvPr/>
          </p:nvSpPr>
          <p:spPr>
            <a:xfrm flipH="false" flipV="false" rot="0">
              <a:off x="0" y="0"/>
              <a:ext cx="1401148" cy="481531"/>
            </a:xfrm>
            <a:custGeom>
              <a:avLst/>
              <a:gdLst/>
              <a:ahLst/>
              <a:cxnLst/>
              <a:rect r="r" b="b" t="t" l="l"/>
              <a:pathLst>
                <a:path h="481531" w="1401148">
                  <a:moveTo>
                    <a:pt x="74218" y="0"/>
                  </a:moveTo>
                  <a:lnTo>
                    <a:pt x="1326931" y="0"/>
                  </a:lnTo>
                  <a:cubicBezTo>
                    <a:pt x="1346614" y="0"/>
                    <a:pt x="1365492" y="7819"/>
                    <a:pt x="1379410" y="21738"/>
                  </a:cubicBezTo>
                  <a:cubicBezTo>
                    <a:pt x="1393329" y="35656"/>
                    <a:pt x="1401148" y="54534"/>
                    <a:pt x="1401148" y="74218"/>
                  </a:cubicBezTo>
                  <a:lnTo>
                    <a:pt x="1401148" y="407313"/>
                  </a:lnTo>
                  <a:cubicBezTo>
                    <a:pt x="1401148" y="426997"/>
                    <a:pt x="1393329" y="445874"/>
                    <a:pt x="1379410" y="459793"/>
                  </a:cubicBezTo>
                  <a:cubicBezTo>
                    <a:pt x="1365492" y="473711"/>
                    <a:pt x="1346614" y="481531"/>
                    <a:pt x="1326931" y="481531"/>
                  </a:cubicBezTo>
                  <a:lnTo>
                    <a:pt x="74218" y="481531"/>
                  </a:lnTo>
                  <a:cubicBezTo>
                    <a:pt x="33228" y="481531"/>
                    <a:pt x="0" y="448302"/>
                    <a:pt x="0" y="407313"/>
                  </a:cubicBezTo>
                  <a:lnTo>
                    <a:pt x="0" y="74218"/>
                  </a:lnTo>
                  <a:cubicBezTo>
                    <a:pt x="0" y="54534"/>
                    <a:pt x="7819" y="35656"/>
                    <a:pt x="21738" y="21738"/>
                  </a:cubicBezTo>
                  <a:cubicBezTo>
                    <a:pt x="35656" y="7819"/>
                    <a:pt x="54534" y="0"/>
                    <a:pt x="74218" y="0"/>
                  </a:cubicBezTo>
                  <a:close/>
                </a:path>
              </a:pathLst>
            </a:custGeom>
            <a:solidFill>
              <a:srgbClr val="798FB0"/>
            </a:solidFill>
            <a:ln cap="rnd">
              <a:noFill/>
              <a:prstDash val="solid"/>
              <a:round/>
            </a:ln>
          </p:spPr>
        </p:sp>
        <p:sp>
          <p:nvSpPr>
            <p:cNvPr name="TextBox 28" id="28"/>
            <p:cNvSpPr txBox="true"/>
            <p:nvPr/>
          </p:nvSpPr>
          <p:spPr>
            <a:xfrm>
              <a:off x="0" y="-38100"/>
              <a:ext cx="1401148" cy="519631"/>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9" id="29"/>
          <p:cNvGrpSpPr/>
          <p:nvPr/>
        </p:nvGrpSpPr>
        <p:grpSpPr>
          <a:xfrm rot="0">
            <a:off x="9237772" y="6317344"/>
            <a:ext cx="5319985" cy="1828312"/>
            <a:chOff x="0" y="0"/>
            <a:chExt cx="1401148" cy="481531"/>
          </a:xfrm>
        </p:grpSpPr>
        <p:sp>
          <p:nvSpPr>
            <p:cNvPr name="Freeform 30" id="30"/>
            <p:cNvSpPr/>
            <p:nvPr/>
          </p:nvSpPr>
          <p:spPr>
            <a:xfrm flipH="false" flipV="false" rot="0">
              <a:off x="0" y="0"/>
              <a:ext cx="1401148" cy="481531"/>
            </a:xfrm>
            <a:custGeom>
              <a:avLst/>
              <a:gdLst/>
              <a:ahLst/>
              <a:cxnLst/>
              <a:rect r="r" b="b" t="t" l="l"/>
              <a:pathLst>
                <a:path h="481531" w="1401148">
                  <a:moveTo>
                    <a:pt x="74218" y="0"/>
                  </a:moveTo>
                  <a:lnTo>
                    <a:pt x="1326931" y="0"/>
                  </a:lnTo>
                  <a:cubicBezTo>
                    <a:pt x="1346614" y="0"/>
                    <a:pt x="1365492" y="7819"/>
                    <a:pt x="1379410" y="21738"/>
                  </a:cubicBezTo>
                  <a:cubicBezTo>
                    <a:pt x="1393329" y="35656"/>
                    <a:pt x="1401148" y="54534"/>
                    <a:pt x="1401148" y="74218"/>
                  </a:cubicBezTo>
                  <a:lnTo>
                    <a:pt x="1401148" y="407313"/>
                  </a:lnTo>
                  <a:cubicBezTo>
                    <a:pt x="1401148" y="426997"/>
                    <a:pt x="1393329" y="445874"/>
                    <a:pt x="1379410" y="459793"/>
                  </a:cubicBezTo>
                  <a:cubicBezTo>
                    <a:pt x="1365492" y="473711"/>
                    <a:pt x="1346614" y="481531"/>
                    <a:pt x="1326931" y="481531"/>
                  </a:cubicBezTo>
                  <a:lnTo>
                    <a:pt x="74218" y="481531"/>
                  </a:lnTo>
                  <a:cubicBezTo>
                    <a:pt x="33228" y="481531"/>
                    <a:pt x="0" y="448302"/>
                    <a:pt x="0" y="407313"/>
                  </a:cubicBezTo>
                  <a:lnTo>
                    <a:pt x="0" y="74218"/>
                  </a:lnTo>
                  <a:cubicBezTo>
                    <a:pt x="0" y="54534"/>
                    <a:pt x="7819" y="35656"/>
                    <a:pt x="21738" y="21738"/>
                  </a:cubicBezTo>
                  <a:cubicBezTo>
                    <a:pt x="35656" y="7819"/>
                    <a:pt x="54534" y="0"/>
                    <a:pt x="74218" y="0"/>
                  </a:cubicBezTo>
                  <a:close/>
                </a:path>
              </a:pathLst>
            </a:custGeom>
            <a:solidFill>
              <a:srgbClr val="798FB0"/>
            </a:solidFill>
            <a:ln cap="rnd">
              <a:noFill/>
              <a:prstDash val="solid"/>
              <a:round/>
            </a:ln>
          </p:spPr>
        </p:sp>
        <p:sp>
          <p:nvSpPr>
            <p:cNvPr name="TextBox 31" id="31"/>
            <p:cNvSpPr txBox="true"/>
            <p:nvPr/>
          </p:nvSpPr>
          <p:spPr>
            <a:xfrm>
              <a:off x="0" y="-38100"/>
              <a:ext cx="1401148" cy="519631"/>
            </a:xfrm>
            <a:prstGeom prst="rect">
              <a:avLst/>
            </a:prstGeom>
          </p:spPr>
          <p:txBody>
            <a:bodyPr anchor="ctr" rtlCol="false" tIns="50800" lIns="50800" bIns="50800" rIns="50800"/>
            <a:lstStyle/>
            <a:p>
              <a:pPr algn="ctr" marL="0" indent="0" lvl="0">
                <a:lnSpc>
                  <a:spcPts val="2799"/>
                </a:lnSpc>
                <a:spcBef>
                  <a:spcPct val="0"/>
                </a:spcBef>
              </a:pPr>
            </a:p>
          </p:txBody>
        </p:sp>
      </p:grpSp>
      <p:sp>
        <p:nvSpPr>
          <p:cNvPr name="TextBox 32" id="32"/>
          <p:cNvSpPr txBox="true"/>
          <p:nvPr/>
        </p:nvSpPr>
        <p:spPr>
          <a:xfrm rot="0">
            <a:off x="1368913" y="1504140"/>
            <a:ext cx="15550174" cy="1292861"/>
          </a:xfrm>
          <a:prstGeom prst="rect">
            <a:avLst/>
          </a:prstGeom>
        </p:spPr>
        <p:txBody>
          <a:bodyPr anchor="t" rtlCol="false" tIns="0" lIns="0" bIns="0" rIns="0">
            <a:spAutoFit/>
          </a:bodyPr>
          <a:lstStyle/>
          <a:p>
            <a:pPr algn="ctr">
              <a:lnSpc>
                <a:spcPts val="10639"/>
              </a:lnSpc>
            </a:pPr>
            <a:r>
              <a:rPr lang="en-US" b="true" sz="7599">
                <a:solidFill>
                  <a:srgbClr val="FFFFFF"/>
                </a:solidFill>
                <a:latin typeface="Open Sans Bold"/>
                <a:ea typeface="Open Sans Bold"/>
                <a:cs typeface="Open Sans Bold"/>
                <a:sym typeface="Open Sans Bold"/>
              </a:rPr>
              <a:t>THE EVIDENCE</a:t>
            </a:r>
          </a:p>
        </p:txBody>
      </p:sp>
      <p:sp>
        <p:nvSpPr>
          <p:cNvPr name="TextBox 33" id="33"/>
          <p:cNvSpPr txBox="true"/>
          <p:nvPr/>
        </p:nvSpPr>
        <p:spPr>
          <a:xfrm rot="0">
            <a:off x="1368913" y="3594705"/>
            <a:ext cx="15550174" cy="271559"/>
          </a:xfrm>
          <a:prstGeom prst="rect">
            <a:avLst/>
          </a:prstGeom>
        </p:spPr>
        <p:txBody>
          <a:bodyPr anchor="t" rtlCol="false" tIns="0" lIns="0" bIns="0" rIns="0">
            <a:spAutoFit/>
          </a:bodyPr>
          <a:lstStyle/>
          <a:p>
            <a:pPr algn="ctr">
              <a:lnSpc>
                <a:spcPts val="2241"/>
              </a:lnSpc>
            </a:pPr>
            <a:r>
              <a:rPr lang="en-US" sz="1837" i="true" spc="66">
                <a:solidFill>
                  <a:srgbClr val="FFFFFF"/>
                </a:solidFill>
                <a:latin typeface="Open Sans Italics"/>
                <a:ea typeface="Open Sans Italics"/>
                <a:cs typeface="Open Sans Italics"/>
                <a:sym typeface="Open Sans Italics"/>
              </a:rPr>
              <a:t>The gap shows up clearly in campus communities, where students say social connection is common, but support is less visible. </a:t>
            </a:r>
          </a:p>
        </p:txBody>
      </p:sp>
      <p:sp>
        <p:nvSpPr>
          <p:cNvPr name="TextBox 34" id="34"/>
          <p:cNvSpPr txBox="true"/>
          <p:nvPr/>
        </p:nvSpPr>
        <p:spPr>
          <a:xfrm rot="0">
            <a:off x="1368913" y="3119299"/>
            <a:ext cx="15550174" cy="384081"/>
          </a:xfrm>
          <a:prstGeom prst="rect">
            <a:avLst/>
          </a:prstGeom>
        </p:spPr>
        <p:txBody>
          <a:bodyPr anchor="t" rtlCol="false" tIns="0" lIns="0" bIns="0" rIns="0">
            <a:spAutoFit/>
          </a:bodyPr>
          <a:lstStyle/>
          <a:p>
            <a:pPr algn="ctr">
              <a:lnSpc>
                <a:spcPts val="3095"/>
              </a:lnSpc>
            </a:pPr>
            <a:r>
              <a:rPr lang="en-US" b="true" sz="2537" spc="91">
                <a:solidFill>
                  <a:srgbClr val="FFFFFF"/>
                </a:solidFill>
                <a:latin typeface="Open Sans Bold"/>
                <a:ea typeface="Open Sans Bold"/>
                <a:cs typeface="Open Sans Bold"/>
                <a:sym typeface="Open Sans Bold"/>
              </a:rPr>
              <a:t>2025 THRIVING COLLEGE STUDENT SURVEY</a:t>
            </a:r>
          </a:p>
        </p:txBody>
      </p:sp>
      <p:sp>
        <p:nvSpPr>
          <p:cNvPr name="TextBox 35" id="35"/>
          <p:cNvSpPr txBox="true"/>
          <p:nvPr/>
        </p:nvSpPr>
        <p:spPr>
          <a:xfrm rot="0">
            <a:off x="1070939" y="4349642"/>
            <a:ext cx="2553651" cy="1380116"/>
          </a:xfrm>
          <a:prstGeom prst="rect">
            <a:avLst/>
          </a:prstGeom>
        </p:spPr>
        <p:txBody>
          <a:bodyPr anchor="t" rtlCol="false" tIns="0" lIns="0" bIns="0" rIns="0">
            <a:spAutoFit/>
          </a:bodyPr>
          <a:lstStyle/>
          <a:p>
            <a:pPr algn="ctr">
              <a:lnSpc>
                <a:spcPts val="11753"/>
              </a:lnSpc>
            </a:pPr>
            <a:r>
              <a:rPr lang="en-US" b="true" sz="7038" spc="253">
                <a:solidFill>
                  <a:srgbClr val="FFFFFF"/>
                </a:solidFill>
                <a:latin typeface="Open Sans Bold"/>
                <a:ea typeface="Open Sans Bold"/>
                <a:cs typeface="Open Sans Bold"/>
                <a:sym typeface="Open Sans Bold"/>
              </a:rPr>
              <a:t>77</a:t>
            </a:r>
            <a:r>
              <a:rPr lang="en-US" b="true" sz="7038" spc="253">
                <a:solidFill>
                  <a:srgbClr val="FFFFFF"/>
                </a:solidFill>
                <a:latin typeface="Open Sans Bold"/>
                <a:ea typeface="Open Sans Bold"/>
                <a:cs typeface="Open Sans Bold"/>
                <a:sym typeface="Open Sans Bold"/>
              </a:rPr>
              <a:t>%</a:t>
            </a:r>
          </a:p>
        </p:txBody>
      </p:sp>
      <p:sp>
        <p:nvSpPr>
          <p:cNvPr name="TextBox 36" id="36"/>
          <p:cNvSpPr txBox="true"/>
          <p:nvPr/>
        </p:nvSpPr>
        <p:spPr>
          <a:xfrm rot="0">
            <a:off x="9295507" y="4349642"/>
            <a:ext cx="2553651" cy="1380116"/>
          </a:xfrm>
          <a:prstGeom prst="rect">
            <a:avLst/>
          </a:prstGeom>
        </p:spPr>
        <p:txBody>
          <a:bodyPr anchor="t" rtlCol="false" tIns="0" lIns="0" bIns="0" rIns="0">
            <a:spAutoFit/>
          </a:bodyPr>
          <a:lstStyle/>
          <a:p>
            <a:pPr algn="ctr">
              <a:lnSpc>
                <a:spcPts val="11753"/>
              </a:lnSpc>
            </a:pPr>
            <a:r>
              <a:rPr lang="en-US" b="true" sz="7038" spc="253">
                <a:solidFill>
                  <a:srgbClr val="FFFFFF"/>
                </a:solidFill>
                <a:latin typeface="Open Sans Bold"/>
                <a:ea typeface="Open Sans Bold"/>
                <a:cs typeface="Open Sans Bold"/>
                <a:sym typeface="Open Sans Bold"/>
              </a:rPr>
              <a:t>41%</a:t>
            </a:r>
          </a:p>
        </p:txBody>
      </p:sp>
      <p:sp>
        <p:nvSpPr>
          <p:cNvPr name="TextBox 37" id="37"/>
          <p:cNvSpPr txBox="true"/>
          <p:nvPr/>
        </p:nvSpPr>
        <p:spPr>
          <a:xfrm rot="0">
            <a:off x="1070939" y="6377980"/>
            <a:ext cx="2553651" cy="1380116"/>
          </a:xfrm>
          <a:prstGeom prst="rect">
            <a:avLst/>
          </a:prstGeom>
        </p:spPr>
        <p:txBody>
          <a:bodyPr anchor="t" rtlCol="false" tIns="0" lIns="0" bIns="0" rIns="0">
            <a:spAutoFit/>
          </a:bodyPr>
          <a:lstStyle/>
          <a:p>
            <a:pPr algn="ctr">
              <a:lnSpc>
                <a:spcPts val="11753"/>
              </a:lnSpc>
            </a:pPr>
            <a:r>
              <a:rPr lang="en-US" b="true" sz="7038" spc="253">
                <a:solidFill>
                  <a:srgbClr val="FFFFFF"/>
                </a:solidFill>
                <a:latin typeface="Open Sans Bold"/>
                <a:ea typeface="Open Sans Bold"/>
                <a:cs typeface="Open Sans Bold"/>
                <a:sym typeface="Open Sans Bold"/>
              </a:rPr>
              <a:t>33%</a:t>
            </a:r>
          </a:p>
        </p:txBody>
      </p:sp>
      <p:sp>
        <p:nvSpPr>
          <p:cNvPr name="TextBox 38" id="38"/>
          <p:cNvSpPr txBox="true"/>
          <p:nvPr/>
        </p:nvSpPr>
        <p:spPr>
          <a:xfrm rot="0">
            <a:off x="9295507" y="6377980"/>
            <a:ext cx="2553651" cy="1380116"/>
          </a:xfrm>
          <a:prstGeom prst="rect">
            <a:avLst/>
          </a:prstGeom>
        </p:spPr>
        <p:txBody>
          <a:bodyPr anchor="t" rtlCol="false" tIns="0" lIns="0" bIns="0" rIns="0">
            <a:spAutoFit/>
          </a:bodyPr>
          <a:lstStyle/>
          <a:p>
            <a:pPr algn="ctr">
              <a:lnSpc>
                <a:spcPts val="11753"/>
              </a:lnSpc>
            </a:pPr>
            <a:r>
              <a:rPr lang="en-US" b="true" sz="7038" spc="253">
                <a:solidFill>
                  <a:srgbClr val="FFFFFF"/>
                </a:solidFill>
                <a:latin typeface="Open Sans Bold"/>
                <a:ea typeface="Open Sans Bold"/>
                <a:cs typeface="Open Sans Bold"/>
                <a:sym typeface="Open Sans Bold"/>
              </a:rPr>
              <a:t>28%</a:t>
            </a:r>
          </a:p>
        </p:txBody>
      </p:sp>
      <p:grpSp>
        <p:nvGrpSpPr>
          <p:cNvPr name="Group 39" id="39"/>
          <p:cNvGrpSpPr/>
          <p:nvPr/>
        </p:nvGrpSpPr>
        <p:grpSpPr>
          <a:xfrm rot="0">
            <a:off x="3556080" y="4289007"/>
            <a:ext cx="4297851" cy="1815712"/>
            <a:chOff x="0" y="0"/>
            <a:chExt cx="1131944" cy="478212"/>
          </a:xfrm>
        </p:grpSpPr>
        <p:sp>
          <p:nvSpPr>
            <p:cNvPr name="Freeform 40" id="40"/>
            <p:cNvSpPr/>
            <p:nvPr/>
          </p:nvSpPr>
          <p:spPr>
            <a:xfrm flipH="false" flipV="false" rot="0">
              <a:off x="0" y="0"/>
              <a:ext cx="1131944" cy="478212"/>
            </a:xfrm>
            <a:custGeom>
              <a:avLst/>
              <a:gdLst/>
              <a:ahLst/>
              <a:cxnLst/>
              <a:rect r="r" b="b" t="t" l="l"/>
              <a:pathLst>
                <a:path h="478212" w="1131944">
                  <a:moveTo>
                    <a:pt x="0" y="0"/>
                  </a:moveTo>
                  <a:lnTo>
                    <a:pt x="1131944" y="0"/>
                  </a:lnTo>
                  <a:lnTo>
                    <a:pt x="1131944" y="478212"/>
                  </a:lnTo>
                  <a:lnTo>
                    <a:pt x="0" y="478212"/>
                  </a:lnTo>
                  <a:close/>
                </a:path>
              </a:pathLst>
            </a:custGeom>
            <a:solidFill>
              <a:srgbClr val="FFFFFF"/>
            </a:solidFill>
          </p:spPr>
        </p:sp>
        <p:sp>
          <p:nvSpPr>
            <p:cNvPr name="TextBox 41" id="41"/>
            <p:cNvSpPr txBox="true"/>
            <p:nvPr/>
          </p:nvSpPr>
          <p:spPr>
            <a:xfrm>
              <a:off x="0" y="-38100"/>
              <a:ext cx="1131944" cy="516312"/>
            </a:xfrm>
            <a:prstGeom prst="rect">
              <a:avLst/>
            </a:prstGeom>
          </p:spPr>
          <p:txBody>
            <a:bodyPr anchor="ctr" rtlCol="false" tIns="50800" lIns="50800" bIns="50800" rIns="50800"/>
            <a:lstStyle/>
            <a:p>
              <a:pPr algn="ctr">
                <a:lnSpc>
                  <a:spcPts val="2799"/>
                </a:lnSpc>
              </a:pPr>
            </a:p>
          </p:txBody>
        </p:sp>
      </p:grpSp>
      <p:grpSp>
        <p:nvGrpSpPr>
          <p:cNvPr name="Group 42" id="42"/>
          <p:cNvGrpSpPr/>
          <p:nvPr/>
        </p:nvGrpSpPr>
        <p:grpSpPr>
          <a:xfrm rot="0">
            <a:off x="11780648" y="4289007"/>
            <a:ext cx="4297851" cy="1815712"/>
            <a:chOff x="0" y="0"/>
            <a:chExt cx="1131944" cy="478212"/>
          </a:xfrm>
        </p:grpSpPr>
        <p:sp>
          <p:nvSpPr>
            <p:cNvPr name="Freeform 43" id="43"/>
            <p:cNvSpPr/>
            <p:nvPr/>
          </p:nvSpPr>
          <p:spPr>
            <a:xfrm flipH="false" flipV="false" rot="0">
              <a:off x="0" y="0"/>
              <a:ext cx="1131944" cy="478212"/>
            </a:xfrm>
            <a:custGeom>
              <a:avLst/>
              <a:gdLst/>
              <a:ahLst/>
              <a:cxnLst/>
              <a:rect r="r" b="b" t="t" l="l"/>
              <a:pathLst>
                <a:path h="478212" w="1131944">
                  <a:moveTo>
                    <a:pt x="0" y="0"/>
                  </a:moveTo>
                  <a:lnTo>
                    <a:pt x="1131944" y="0"/>
                  </a:lnTo>
                  <a:lnTo>
                    <a:pt x="1131944" y="478212"/>
                  </a:lnTo>
                  <a:lnTo>
                    <a:pt x="0" y="478212"/>
                  </a:lnTo>
                  <a:close/>
                </a:path>
              </a:pathLst>
            </a:custGeom>
            <a:solidFill>
              <a:srgbClr val="FFFFFF"/>
            </a:solidFill>
          </p:spPr>
        </p:sp>
        <p:sp>
          <p:nvSpPr>
            <p:cNvPr name="TextBox 44" id="44"/>
            <p:cNvSpPr txBox="true"/>
            <p:nvPr/>
          </p:nvSpPr>
          <p:spPr>
            <a:xfrm>
              <a:off x="0" y="-38100"/>
              <a:ext cx="1131944" cy="516312"/>
            </a:xfrm>
            <a:prstGeom prst="rect">
              <a:avLst/>
            </a:prstGeom>
          </p:spPr>
          <p:txBody>
            <a:bodyPr anchor="ctr" rtlCol="false" tIns="50800" lIns="50800" bIns="50800" rIns="50800"/>
            <a:lstStyle/>
            <a:p>
              <a:pPr algn="ctr">
                <a:lnSpc>
                  <a:spcPts val="2799"/>
                </a:lnSpc>
              </a:pPr>
            </a:p>
          </p:txBody>
        </p:sp>
      </p:grpSp>
      <p:grpSp>
        <p:nvGrpSpPr>
          <p:cNvPr name="Group 45" id="45"/>
          <p:cNvGrpSpPr/>
          <p:nvPr/>
        </p:nvGrpSpPr>
        <p:grpSpPr>
          <a:xfrm rot="0">
            <a:off x="3556080" y="6317344"/>
            <a:ext cx="4297851" cy="1815712"/>
            <a:chOff x="0" y="0"/>
            <a:chExt cx="1131944" cy="478212"/>
          </a:xfrm>
        </p:grpSpPr>
        <p:sp>
          <p:nvSpPr>
            <p:cNvPr name="Freeform 46" id="46"/>
            <p:cNvSpPr/>
            <p:nvPr/>
          </p:nvSpPr>
          <p:spPr>
            <a:xfrm flipH="false" flipV="false" rot="0">
              <a:off x="0" y="0"/>
              <a:ext cx="1131944" cy="478212"/>
            </a:xfrm>
            <a:custGeom>
              <a:avLst/>
              <a:gdLst/>
              <a:ahLst/>
              <a:cxnLst/>
              <a:rect r="r" b="b" t="t" l="l"/>
              <a:pathLst>
                <a:path h="478212" w="1131944">
                  <a:moveTo>
                    <a:pt x="0" y="0"/>
                  </a:moveTo>
                  <a:lnTo>
                    <a:pt x="1131944" y="0"/>
                  </a:lnTo>
                  <a:lnTo>
                    <a:pt x="1131944" y="478212"/>
                  </a:lnTo>
                  <a:lnTo>
                    <a:pt x="0" y="478212"/>
                  </a:lnTo>
                  <a:close/>
                </a:path>
              </a:pathLst>
            </a:custGeom>
            <a:solidFill>
              <a:srgbClr val="FFFFFF"/>
            </a:solidFill>
          </p:spPr>
        </p:sp>
        <p:sp>
          <p:nvSpPr>
            <p:cNvPr name="TextBox 47" id="47"/>
            <p:cNvSpPr txBox="true"/>
            <p:nvPr/>
          </p:nvSpPr>
          <p:spPr>
            <a:xfrm>
              <a:off x="0" y="-38100"/>
              <a:ext cx="1131944" cy="516312"/>
            </a:xfrm>
            <a:prstGeom prst="rect">
              <a:avLst/>
            </a:prstGeom>
          </p:spPr>
          <p:txBody>
            <a:bodyPr anchor="ctr" rtlCol="false" tIns="50800" lIns="50800" bIns="50800" rIns="50800"/>
            <a:lstStyle/>
            <a:p>
              <a:pPr algn="ctr">
                <a:lnSpc>
                  <a:spcPts val="2799"/>
                </a:lnSpc>
              </a:pPr>
            </a:p>
          </p:txBody>
        </p:sp>
      </p:grpSp>
      <p:grpSp>
        <p:nvGrpSpPr>
          <p:cNvPr name="Group 48" id="48"/>
          <p:cNvGrpSpPr/>
          <p:nvPr/>
        </p:nvGrpSpPr>
        <p:grpSpPr>
          <a:xfrm rot="0">
            <a:off x="11780648" y="6317344"/>
            <a:ext cx="4297851" cy="1815712"/>
            <a:chOff x="0" y="0"/>
            <a:chExt cx="1131944" cy="478212"/>
          </a:xfrm>
        </p:grpSpPr>
        <p:sp>
          <p:nvSpPr>
            <p:cNvPr name="Freeform 49" id="49"/>
            <p:cNvSpPr/>
            <p:nvPr/>
          </p:nvSpPr>
          <p:spPr>
            <a:xfrm flipH="false" flipV="false" rot="0">
              <a:off x="0" y="0"/>
              <a:ext cx="1131944" cy="478212"/>
            </a:xfrm>
            <a:custGeom>
              <a:avLst/>
              <a:gdLst/>
              <a:ahLst/>
              <a:cxnLst/>
              <a:rect r="r" b="b" t="t" l="l"/>
              <a:pathLst>
                <a:path h="478212" w="1131944">
                  <a:moveTo>
                    <a:pt x="0" y="0"/>
                  </a:moveTo>
                  <a:lnTo>
                    <a:pt x="1131944" y="0"/>
                  </a:lnTo>
                  <a:lnTo>
                    <a:pt x="1131944" y="478212"/>
                  </a:lnTo>
                  <a:lnTo>
                    <a:pt x="0" y="478212"/>
                  </a:lnTo>
                  <a:close/>
                </a:path>
              </a:pathLst>
            </a:custGeom>
            <a:solidFill>
              <a:srgbClr val="FFFFFF"/>
            </a:solidFill>
          </p:spPr>
        </p:sp>
        <p:sp>
          <p:nvSpPr>
            <p:cNvPr name="TextBox 50" id="50"/>
            <p:cNvSpPr txBox="true"/>
            <p:nvPr/>
          </p:nvSpPr>
          <p:spPr>
            <a:xfrm>
              <a:off x="0" y="-38100"/>
              <a:ext cx="1131944" cy="516312"/>
            </a:xfrm>
            <a:prstGeom prst="rect">
              <a:avLst/>
            </a:prstGeom>
          </p:spPr>
          <p:txBody>
            <a:bodyPr anchor="ctr" rtlCol="false" tIns="50800" lIns="50800" bIns="50800" rIns="50800"/>
            <a:lstStyle/>
            <a:p>
              <a:pPr algn="ctr">
                <a:lnSpc>
                  <a:spcPts val="2799"/>
                </a:lnSpc>
              </a:pPr>
            </a:p>
          </p:txBody>
        </p:sp>
      </p:grpSp>
      <p:sp>
        <p:nvSpPr>
          <p:cNvPr name="TextBox 51" id="51"/>
          <p:cNvSpPr txBox="true"/>
          <p:nvPr/>
        </p:nvSpPr>
        <p:spPr>
          <a:xfrm rot="0">
            <a:off x="4043542" y="4796937"/>
            <a:ext cx="4321520" cy="802927"/>
          </a:xfrm>
          <a:prstGeom prst="rect">
            <a:avLst/>
          </a:prstGeom>
        </p:spPr>
        <p:txBody>
          <a:bodyPr anchor="t" rtlCol="false" tIns="0" lIns="0" bIns="0" rIns="0">
            <a:spAutoFit/>
          </a:bodyPr>
          <a:lstStyle/>
          <a:p>
            <a:pPr algn="l">
              <a:lnSpc>
                <a:spcPts val="3217"/>
              </a:lnSpc>
            </a:pPr>
            <a:r>
              <a:rPr lang="en-US" sz="2636">
                <a:solidFill>
                  <a:srgbClr val="3B6491"/>
                </a:solidFill>
                <a:latin typeface="Open Sans"/>
                <a:ea typeface="Open Sans"/>
                <a:cs typeface="Open Sans"/>
                <a:sym typeface="Open Sans"/>
              </a:rPr>
              <a:t>say social opprotunities exist in their community</a:t>
            </a:r>
          </a:p>
        </p:txBody>
      </p:sp>
      <p:sp>
        <p:nvSpPr>
          <p:cNvPr name="TextBox 52" id="52"/>
          <p:cNvSpPr txBox="true"/>
          <p:nvPr/>
        </p:nvSpPr>
        <p:spPr>
          <a:xfrm rot="0">
            <a:off x="12396997" y="4590611"/>
            <a:ext cx="4321520" cy="1202977"/>
          </a:xfrm>
          <a:prstGeom prst="rect">
            <a:avLst/>
          </a:prstGeom>
        </p:spPr>
        <p:txBody>
          <a:bodyPr anchor="t" rtlCol="false" tIns="0" lIns="0" bIns="0" rIns="0">
            <a:spAutoFit/>
          </a:bodyPr>
          <a:lstStyle/>
          <a:p>
            <a:pPr algn="l" marL="0" indent="0" lvl="0">
              <a:lnSpc>
                <a:spcPts val="3217"/>
              </a:lnSpc>
              <a:spcBef>
                <a:spcPct val="0"/>
              </a:spcBef>
            </a:pPr>
            <a:r>
              <a:rPr lang="en-US" sz="2636">
                <a:solidFill>
                  <a:srgbClr val="3B6491"/>
                </a:solidFill>
                <a:latin typeface="Open Sans"/>
                <a:ea typeface="Open Sans"/>
                <a:cs typeface="Open Sans"/>
                <a:sym typeface="Open Sans"/>
              </a:rPr>
              <a:t>are unsure whether mental health support exists where they live</a:t>
            </a:r>
          </a:p>
        </p:txBody>
      </p:sp>
      <p:sp>
        <p:nvSpPr>
          <p:cNvPr name="TextBox 53" id="53"/>
          <p:cNvSpPr txBox="true"/>
          <p:nvPr/>
        </p:nvSpPr>
        <p:spPr>
          <a:xfrm rot="0">
            <a:off x="4043542" y="6825274"/>
            <a:ext cx="4321520" cy="802927"/>
          </a:xfrm>
          <a:prstGeom prst="rect">
            <a:avLst/>
          </a:prstGeom>
        </p:spPr>
        <p:txBody>
          <a:bodyPr anchor="t" rtlCol="false" tIns="0" lIns="0" bIns="0" rIns="0">
            <a:spAutoFit/>
          </a:bodyPr>
          <a:lstStyle/>
          <a:p>
            <a:pPr algn="l">
              <a:lnSpc>
                <a:spcPts val="3217"/>
              </a:lnSpc>
            </a:pPr>
            <a:r>
              <a:rPr lang="en-US" sz="2636">
                <a:solidFill>
                  <a:srgbClr val="3B6491"/>
                </a:solidFill>
                <a:latin typeface="Open Sans"/>
                <a:ea typeface="Open Sans"/>
                <a:cs typeface="Open Sans"/>
                <a:sym typeface="Open Sans"/>
              </a:rPr>
              <a:t>believe their community supports mental well-being</a:t>
            </a:r>
          </a:p>
        </p:txBody>
      </p:sp>
      <p:sp>
        <p:nvSpPr>
          <p:cNvPr name="TextBox 54" id="54"/>
          <p:cNvSpPr txBox="true"/>
          <p:nvPr/>
        </p:nvSpPr>
        <p:spPr>
          <a:xfrm rot="0">
            <a:off x="12268110" y="6825274"/>
            <a:ext cx="4321520" cy="802927"/>
          </a:xfrm>
          <a:prstGeom prst="rect">
            <a:avLst/>
          </a:prstGeom>
        </p:spPr>
        <p:txBody>
          <a:bodyPr anchor="t" rtlCol="false" tIns="0" lIns="0" bIns="0" rIns="0">
            <a:spAutoFit/>
          </a:bodyPr>
          <a:lstStyle/>
          <a:p>
            <a:pPr algn="l">
              <a:lnSpc>
                <a:spcPts val="3217"/>
              </a:lnSpc>
            </a:pPr>
            <a:r>
              <a:rPr lang="en-US" sz="2636">
                <a:solidFill>
                  <a:srgbClr val="3B6491"/>
                </a:solidFill>
                <a:latin typeface="Open Sans"/>
                <a:ea typeface="Open Sans"/>
                <a:cs typeface="Open Sans"/>
                <a:sym typeface="Open Sans"/>
              </a:rPr>
              <a:t>feel strongly connected to their community </a:t>
            </a:r>
          </a:p>
        </p:txBody>
      </p:sp>
      <p:sp>
        <p:nvSpPr>
          <p:cNvPr name="TextBox 55" id="55"/>
          <p:cNvSpPr txBox="true"/>
          <p:nvPr/>
        </p:nvSpPr>
        <p:spPr>
          <a:xfrm rot="0">
            <a:off x="1380409" y="8556793"/>
            <a:ext cx="15550174" cy="271559"/>
          </a:xfrm>
          <a:prstGeom prst="rect">
            <a:avLst/>
          </a:prstGeom>
        </p:spPr>
        <p:txBody>
          <a:bodyPr anchor="t" rtlCol="false" tIns="0" lIns="0" bIns="0" rIns="0">
            <a:spAutoFit/>
          </a:bodyPr>
          <a:lstStyle/>
          <a:p>
            <a:pPr algn="ctr">
              <a:lnSpc>
                <a:spcPts val="2241"/>
              </a:lnSpc>
            </a:pPr>
            <a:r>
              <a:rPr lang="en-US" sz="1837" i="true" spc="66">
                <a:solidFill>
                  <a:srgbClr val="FFFFFF"/>
                </a:solidFill>
                <a:latin typeface="Open Sans Italics"/>
                <a:ea typeface="Open Sans Italics"/>
                <a:cs typeface="Open Sans Italics"/>
                <a:sym typeface="Open Sans Italics"/>
              </a:rPr>
              <a:t>Yet 39% say they feel little to no connection at all. That lack of clarity may help explain why fewer students use on-campus counseling.</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sp>
        <p:nvSpPr>
          <p:cNvPr name="AutoShape 2" id="2"/>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3" id="3"/>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2"/>
            <a:stretch>
              <a:fillRect l="0" t="0" r="0" b="0"/>
            </a:stretch>
          </a:blipFill>
        </p:spPr>
      </p:sp>
      <p:sp>
        <p:nvSpPr>
          <p:cNvPr name="TextBox 4" id="4"/>
          <p:cNvSpPr txBox="true"/>
          <p:nvPr/>
        </p:nvSpPr>
        <p:spPr>
          <a:xfrm rot="0">
            <a:off x="14566530" y="8954645"/>
            <a:ext cx="3222607"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9</a:t>
            </a:r>
          </a:p>
        </p:txBody>
      </p:sp>
      <p:sp>
        <p:nvSpPr>
          <p:cNvPr name="TextBox 5" id="5"/>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sp>
        <p:nvSpPr>
          <p:cNvPr name="TextBox 6" id="6"/>
          <p:cNvSpPr txBox="true"/>
          <p:nvPr/>
        </p:nvSpPr>
        <p:spPr>
          <a:xfrm rot="0">
            <a:off x="1368913" y="1249631"/>
            <a:ext cx="15550174" cy="1052195"/>
          </a:xfrm>
          <a:prstGeom prst="rect">
            <a:avLst/>
          </a:prstGeom>
        </p:spPr>
        <p:txBody>
          <a:bodyPr anchor="t" rtlCol="false" tIns="0" lIns="0" bIns="0" rIns="0">
            <a:spAutoFit/>
          </a:bodyPr>
          <a:lstStyle/>
          <a:p>
            <a:pPr algn="ctr">
              <a:lnSpc>
                <a:spcPts val="8680"/>
              </a:lnSpc>
            </a:pPr>
            <a:r>
              <a:rPr lang="en-US" b="true" sz="6200">
                <a:solidFill>
                  <a:srgbClr val="FFFFFF"/>
                </a:solidFill>
                <a:latin typeface="Open Sans Bold"/>
                <a:ea typeface="Open Sans Bold"/>
                <a:cs typeface="Open Sans Bold"/>
                <a:sym typeface="Open Sans Bold"/>
              </a:rPr>
              <a:t>WHAT THRIVING ACTUALLY LOOKS LIKE</a:t>
            </a:r>
          </a:p>
        </p:txBody>
      </p:sp>
      <p:sp>
        <p:nvSpPr>
          <p:cNvPr name="TextBox 7" id="7"/>
          <p:cNvSpPr txBox="true"/>
          <p:nvPr/>
        </p:nvSpPr>
        <p:spPr>
          <a:xfrm rot="0">
            <a:off x="621492" y="2483431"/>
            <a:ext cx="17045015" cy="271559"/>
          </a:xfrm>
          <a:prstGeom prst="rect">
            <a:avLst/>
          </a:prstGeom>
        </p:spPr>
        <p:txBody>
          <a:bodyPr anchor="t" rtlCol="false" tIns="0" lIns="0" bIns="0" rIns="0">
            <a:spAutoFit/>
          </a:bodyPr>
          <a:lstStyle/>
          <a:p>
            <a:pPr algn="ctr">
              <a:lnSpc>
                <a:spcPts val="2241"/>
              </a:lnSpc>
            </a:pPr>
            <a:r>
              <a:rPr lang="en-US" sz="1837" i="true" spc="66">
                <a:solidFill>
                  <a:srgbClr val="FFFFFF"/>
                </a:solidFill>
                <a:latin typeface="Open Sans Italics"/>
                <a:ea typeface="Open Sans Italics"/>
                <a:cs typeface="Open Sans Italics"/>
                <a:sym typeface="Open Sans Italics"/>
              </a:rPr>
              <a:t>Thriving students twice as likely to socialize, prioritize sleep, exercise regularly, spend time outdoors, and eat healthy compared to struggling peers</a:t>
            </a:r>
          </a:p>
        </p:txBody>
      </p:sp>
      <p:pic>
        <p:nvPicPr>
          <p:cNvPr name="Picture 8" id="8"/>
          <p:cNvPicPr>
            <a:picLocks noChangeAspect="true"/>
          </p:cNvPicPr>
          <p:nvPr/>
        </p:nvPicPr>
        <p:blipFill>
          <a:blip r:embed="rId3"/>
          <a:stretch>
            <a:fillRect/>
          </a:stretch>
        </p:blipFill>
        <p:spPr>
          <a:xfrm rot="0">
            <a:off x="-736538" y="1411633"/>
            <a:ext cx="19761077" cy="8833616"/>
          </a:xfrm>
          <a:prstGeom prst="rect">
            <a:avLst/>
          </a:prstGeom>
        </p:spPr>
      </p:pic>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sp>
        <p:nvSpPr>
          <p:cNvPr name="AutoShape 2" id="2"/>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3" id="3"/>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2"/>
            <a:stretch>
              <a:fillRect l="0" t="0" r="0" b="0"/>
            </a:stretch>
          </a:blipFill>
        </p:spPr>
      </p:sp>
      <p:sp>
        <p:nvSpPr>
          <p:cNvPr name="TextBox 4" id="4"/>
          <p:cNvSpPr txBox="true"/>
          <p:nvPr/>
        </p:nvSpPr>
        <p:spPr>
          <a:xfrm rot="0">
            <a:off x="14566530" y="8954645"/>
            <a:ext cx="3437110"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10</a:t>
            </a:r>
          </a:p>
        </p:txBody>
      </p:sp>
      <p:sp>
        <p:nvSpPr>
          <p:cNvPr name="TextBox 5" id="5"/>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sp>
        <p:nvSpPr>
          <p:cNvPr name="TextBox 6" id="6"/>
          <p:cNvSpPr txBox="true"/>
          <p:nvPr/>
        </p:nvSpPr>
        <p:spPr>
          <a:xfrm rot="0">
            <a:off x="1368913" y="1249631"/>
            <a:ext cx="15550174" cy="1052195"/>
          </a:xfrm>
          <a:prstGeom prst="rect">
            <a:avLst/>
          </a:prstGeom>
        </p:spPr>
        <p:txBody>
          <a:bodyPr anchor="t" rtlCol="false" tIns="0" lIns="0" bIns="0" rIns="0">
            <a:spAutoFit/>
          </a:bodyPr>
          <a:lstStyle/>
          <a:p>
            <a:pPr algn="ctr">
              <a:lnSpc>
                <a:spcPts val="8680"/>
              </a:lnSpc>
            </a:pPr>
            <a:r>
              <a:rPr lang="en-US" b="true" sz="6200">
                <a:solidFill>
                  <a:srgbClr val="FFFFFF"/>
                </a:solidFill>
                <a:latin typeface="Open Sans Bold"/>
                <a:ea typeface="Open Sans Bold"/>
                <a:cs typeface="Open Sans Bold"/>
                <a:sym typeface="Open Sans Bold"/>
              </a:rPr>
              <a:t>WHAT THRIVING ACTUALLY LOOKS LIKE</a:t>
            </a:r>
          </a:p>
        </p:txBody>
      </p:sp>
      <p:sp>
        <p:nvSpPr>
          <p:cNvPr name="TextBox 7" id="7"/>
          <p:cNvSpPr txBox="true"/>
          <p:nvPr/>
        </p:nvSpPr>
        <p:spPr>
          <a:xfrm rot="0">
            <a:off x="1600287" y="2358976"/>
            <a:ext cx="15087426" cy="402877"/>
          </a:xfrm>
          <a:prstGeom prst="rect">
            <a:avLst/>
          </a:prstGeom>
        </p:spPr>
        <p:txBody>
          <a:bodyPr anchor="t" rtlCol="false" tIns="0" lIns="0" bIns="0" rIns="0">
            <a:spAutoFit/>
          </a:bodyPr>
          <a:lstStyle/>
          <a:p>
            <a:pPr algn="ctr">
              <a:lnSpc>
                <a:spcPts val="3217"/>
              </a:lnSpc>
            </a:pPr>
            <a:r>
              <a:rPr lang="en-US" sz="2636" i="true" spc="94">
                <a:solidFill>
                  <a:srgbClr val="FFFFFF"/>
                </a:solidFill>
                <a:latin typeface="Open Sans Italics"/>
                <a:ea typeface="Open Sans Italics"/>
                <a:cs typeface="Open Sans Italics"/>
                <a:sym typeface="Open Sans Italics"/>
              </a:rPr>
              <a:t>The data reveals a 47-point gap in social connection between thriving and struggling students.</a:t>
            </a:r>
          </a:p>
        </p:txBody>
      </p:sp>
      <p:pic>
        <p:nvPicPr>
          <p:cNvPr name="Picture 8" id="8"/>
          <p:cNvPicPr>
            <a:picLocks noChangeAspect="true"/>
          </p:cNvPicPr>
          <p:nvPr/>
        </p:nvPicPr>
        <p:blipFill>
          <a:blip r:embed="rId3"/>
          <a:stretch>
            <a:fillRect/>
          </a:stretch>
        </p:blipFill>
        <p:spPr>
          <a:xfrm rot="0">
            <a:off x="-14423" y="1378991"/>
            <a:ext cx="18226826" cy="8579220"/>
          </a:xfrm>
          <a:prstGeom prst="rect">
            <a:avLst/>
          </a:prstGeom>
        </p:spPr>
      </p:pic>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grpSp>
        <p:nvGrpSpPr>
          <p:cNvPr name="Group 2" id="2"/>
          <p:cNvGrpSpPr/>
          <p:nvPr/>
        </p:nvGrpSpPr>
        <p:grpSpPr>
          <a:xfrm rot="0">
            <a:off x="-190414" y="865650"/>
            <a:ext cx="18691820" cy="577389"/>
            <a:chOff x="0" y="0"/>
            <a:chExt cx="73329023" cy="2265129"/>
          </a:xfrm>
        </p:grpSpPr>
        <p:sp>
          <p:nvSpPr>
            <p:cNvPr name="Freeform 3" id="3"/>
            <p:cNvSpPr/>
            <p:nvPr/>
          </p:nvSpPr>
          <p:spPr>
            <a:xfrm flipH="false" flipV="false" rot="0">
              <a:off x="0" y="0"/>
              <a:ext cx="73329025" cy="2265129"/>
            </a:xfrm>
            <a:custGeom>
              <a:avLst/>
              <a:gdLst/>
              <a:ahLst/>
              <a:cxnLst/>
              <a:rect r="r" b="b" t="t" l="l"/>
              <a:pathLst>
                <a:path h="2265129" w="73329025">
                  <a:moveTo>
                    <a:pt x="0" y="0"/>
                  </a:moveTo>
                  <a:lnTo>
                    <a:pt x="73329025" y="0"/>
                  </a:lnTo>
                  <a:lnTo>
                    <a:pt x="73329025" y="2265129"/>
                  </a:lnTo>
                  <a:lnTo>
                    <a:pt x="0" y="2265129"/>
                  </a:lnTo>
                  <a:close/>
                </a:path>
              </a:pathLst>
            </a:custGeom>
            <a:solidFill>
              <a:srgbClr val="F1EEEC"/>
            </a:solidFill>
          </p:spPr>
        </p:sp>
      </p:grpSp>
      <p:sp>
        <p:nvSpPr>
          <p:cNvPr name="AutoShape 4" id="4"/>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5" id="5"/>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3"/>
            <a:stretch>
              <a:fillRect l="0" t="0" r="0" b="0"/>
            </a:stretch>
          </a:blipFill>
        </p:spPr>
      </p:sp>
      <p:grpSp>
        <p:nvGrpSpPr>
          <p:cNvPr name="Group 6" id="6"/>
          <p:cNvGrpSpPr/>
          <p:nvPr/>
        </p:nvGrpSpPr>
        <p:grpSpPr>
          <a:xfrm rot="0">
            <a:off x="3190354" y="3650226"/>
            <a:ext cx="11907292" cy="2556133"/>
            <a:chOff x="0" y="0"/>
            <a:chExt cx="3136077" cy="673220"/>
          </a:xfrm>
        </p:grpSpPr>
        <p:sp>
          <p:nvSpPr>
            <p:cNvPr name="Freeform 7" id="7"/>
            <p:cNvSpPr/>
            <p:nvPr/>
          </p:nvSpPr>
          <p:spPr>
            <a:xfrm flipH="false" flipV="false" rot="0">
              <a:off x="0" y="0"/>
              <a:ext cx="3136077" cy="673220"/>
            </a:xfrm>
            <a:custGeom>
              <a:avLst/>
              <a:gdLst/>
              <a:ahLst/>
              <a:cxnLst/>
              <a:rect r="r" b="b" t="t" l="l"/>
              <a:pathLst>
                <a:path h="673220" w="3136077">
                  <a:moveTo>
                    <a:pt x="33159" y="0"/>
                  </a:moveTo>
                  <a:lnTo>
                    <a:pt x="3102918" y="0"/>
                  </a:lnTo>
                  <a:cubicBezTo>
                    <a:pt x="3121231" y="0"/>
                    <a:pt x="3136077" y="14846"/>
                    <a:pt x="3136077" y="33159"/>
                  </a:cubicBezTo>
                  <a:lnTo>
                    <a:pt x="3136077" y="640061"/>
                  </a:lnTo>
                  <a:cubicBezTo>
                    <a:pt x="3136077" y="648855"/>
                    <a:pt x="3132583" y="657290"/>
                    <a:pt x="3126365" y="663508"/>
                  </a:cubicBezTo>
                  <a:cubicBezTo>
                    <a:pt x="3120146" y="669727"/>
                    <a:pt x="3111712" y="673220"/>
                    <a:pt x="3102918" y="673220"/>
                  </a:cubicBezTo>
                  <a:lnTo>
                    <a:pt x="33159" y="673220"/>
                  </a:lnTo>
                  <a:cubicBezTo>
                    <a:pt x="14846" y="673220"/>
                    <a:pt x="0" y="658374"/>
                    <a:pt x="0" y="640061"/>
                  </a:cubicBezTo>
                  <a:lnTo>
                    <a:pt x="0" y="33159"/>
                  </a:lnTo>
                  <a:cubicBezTo>
                    <a:pt x="0" y="24365"/>
                    <a:pt x="3494" y="15931"/>
                    <a:pt x="9712" y="9712"/>
                  </a:cubicBezTo>
                  <a:cubicBezTo>
                    <a:pt x="15931" y="3494"/>
                    <a:pt x="24365" y="0"/>
                    <a:pt x="33159" y="0"/>
                  </a:cubicBezTo>
                  <a:close/>
                </a:path>
              </a:pathLst>
            </a:custGeom>
            <a:solidFill>
              <a:srgbClr val="FFFFFF"/>
            </a:solidFill>
            <a:ln cap="rnd">
              <a:noFill/>
              <a:prstDash val="solid"/>
              <a:round/>
            </a:ln>
          </p:spPr>
        </p:sp>
        <p:sp>
          <p:nvSpPr>
            <p:cNvPr name="TextBox 8" id="8"/>
            <p:cNvSpPr txBox="true"/>
            <p:nvPr/>
          </p:nvSpPr>
          <p:spPr>
            <a:xfrm>
              <a:off x="0" y="-38100"/>
              <a:ext cx="3136077" cy="71132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9" id="9"/>
          <p:cNvGrpSpPr/>
          <p:nvPr/>
        </p:nvGrpSpPr>
        <p:grpSpPr>
          <a:xfrm rot="0">
            <a:off x="1368913" y="3223613"/>
            <a:ext cx="15550174" cy="1039597"/>
            <a:chOff x="0" y="0"/>
            <a:chExt cx="4095519" cy="273803"/>
          </a:xfrm>
        </p:grpSpPr>
        <p:sp>
          <p:nvSpPr>
            <p:cNvPr name="Freeform 10" id="10"/>
            <p:cNvSpPr/>
            <p:nvPr/>
          </p:nvSpPr>
          <p:spPr>
            <a:xfrm flipH="false" flipV="false" rot="0">
              <a:off x="0" y="0"/>
              <a:ext cx="4095519" cy="273803"/>
            </a:xfrm>
            <a:custGeom>
              <a:avLst/>
              <a:gdLst/>
              <a:ahLst/>
              <a:cxnLst/>
              <a:rect r="r" b="b" t="t" l="l"/>
              <a:pathLst>
                <a:path h="273803" w="4095519">
                  <a:moveTo>
                    <a:pt x="25391" y="0"/>
                  </a:moveTo>
                  <a:lnTo>
                    <a:pt x="4070128" y="0"/>
                  </a:lnTo>
                  <a:cubicBezTo>
                    <a:pt x="4084151" y="0"/>
                    <a:pt x="4095519" y="11368"/>
                    <a:pt x="4095519" y="25391"/>
                  </a:cubicBezTo>
                  <a:lnTo>
                    <a:pt x="4095519" y="248412"/>
                  </a:lnTo>
                  <a:cubicBezTo>
                    <a:pt x="4095519" y="262435"/>
                    <a:pt x="4084151" y="273803"/>
                    <a:pt x="4070128" y="273803"/>
                  </a:cubicBezTo>
                  <a:lnTo>
                    <a:pt x="25391" y="273803"/>
                  </a:lnTo>
                  <a:cubicBezTo>
                    <a:pt x="11368" y="273803"/>
                    <a:pt x="0" y="262435"/>
                    <a:pt x="0" y="248412"/>
                  </a:cubicBezTo>
                  <a:lnTo>
                    <a:pt x="0" y="25391"/>
                  </a:lnTo>
                  <a:cubicBezTo>
                    <a:pt x="0" y="11368"/>
                    <a:pt x="11368" y="0"/>
                    <a:pt x="25391" y="0"/>
                  </a:cubicBezTo>
                  <a:close/>
                </a:path>
              </a:pathLst>
            </a:custGeom>
            <a:solidFill>
              <a:srgbClr val="798FB0"/>
            </a:solidFill>
            <a:ln cap="rnd">
              <a:noFill/>
              <a:prstDash val="solid"/>
              <a:round/>
            </a:ln>
          </p:spPr>
        </p:sp>
        <p:sp>
          <p:nvSpPr>
            <p:cNvPr name="TextBox 11" id="11"/>
            <p:cNvSpPr txBox="true"/>
            <p:nvPr/>
          </p:nvSpPr>
          <p:spPr>
            <a:xfrm>
              <a:off x="0" y="-38100"/>
              <a:ext cx="4095519" cy="311903"/>
            </a:xfrm>
            <a:prstGeom prst="rect">
              <a:avLst/>
            </a:prstGeom>
          </p:spPr>
          <p:txBody>
            <a:bodyPr anchor="ctr" rtlCol="false" tIns="50800" lIns="50800" bIns="50800" rIns="50800"/>
            <a:lstStyle/>
            <a:p>
              <a:pPr algn="ctr" marL="0" indent="0" lvl="0">
                <a:lnSpc>
                  <a:spcPts val="2799"/>
                </a:lnSpc>
                <a:spcBef>
                  <a:spcPct val="0"/>
                </a:spcBef>
              </a:pPr>
            </a:p>
          </p:txBody>
        </p:sp>
      </p:grpSp>
      <p:sp>
        <p:nvSpPr>
          <p:cNvPr name="Freeform 12" id="12"/>
          <p:cNvSpPr/>
          <p:nvPr/>
        </p:nvSpPr>
        <p:spPr>
          <a:xfrm flipH="false" flipV="false" rot="0">
            <a:off x="7667924" y="8476356"/>
            <a:ext cx="2952152" cy="781944"/>
          </a:xfrm>
          <a:custGeom>
            <a:avLst/>
            <a:gdLst/>
            <a:ahLst/>
            <a:cxnLst/>
            <a:rect r="r" b="b" t="t" l="l"/>
            <a:pathLst>
              <a:path h="781944" w="2952152">
                <a:moveTo>
                  <a:pt x="0" y="0"/>
                </a:moveTo>
                <a:lnTo>
                  <a:pt x="2952152" y="0"/>
                </a:lnTo>
                <a:lnTo>
                  <a:pt x="2952152" y="781944"/>
                </a:lnTo>
                <a:lnTo>
                  <a:pt x="0" y="781944"/>
                </a:lnTo>
                <a:lnTo>
                  <a:pt x="0" y="0"/>
                </a:lnTo>
                <a:close/>
              </a:path>
            </a:pathLst>
          </a:custGeom>
          <a:blipFill>
            <a:blip r:embed="rId4"/>
            <a:stretch>
              <a:fillRect l="0" t="0" r="0" b="0"/>
            </a:stretch>
          </a:blipFill>
        </p:spPr>
      </p:sp>
      <p:sp>
        <p:nvSpPr>
          <p:cNvPr name="TextBox 13" id="13"/>
          <p:cNvSpPr txBox="true"/>
          <p:nvPr/>
        </p:nvSpPr>
        <p:spPr>
          <a:xfrm rot="0">
            <a:off x="14566530" y="8954645"/>
            <a:ext cx="3437110"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11</a:t>
            </a:r>
          </a:p>
        </p:txBody>
      </p:sp>
      <p:sp>
        <p:nvSpPr>
          <p:cNvPr name="TextBox 14" id="14"/>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sp>
        <p:nvSpPr>
          <p:cNvPr name="TextBox 15" id="15"/>
          <p:cNvSpPr txBox="true"/>
          <p:nvPr/>
        </p:nvSpPr>
        <p:spPr>
          <a:xfrm rot="0">
            <a:off x="1368913" y="1615458"/>
            <a:ext cx="15550174" cy="1292861"/>
          </a:xfrm>
          <a:prstGeom prst="rect">
            <a:avLst/>
          </a:prstGeom>
        </p:spPr>
        <p:txBody>
          <a:bodyPr anchor="t" rtlCol="false" tIns="0" lIns="0" bIns="0" rIns="0">
            <a:spAutoFit/>
          </a:bodyPr>
          <a:lstStyle/>
          <a:p>
            <a:pPr algn="ctr">
              <a:lnSpc>
                <a:spcPts val="10639"/>
              </a:lnSpc>
            </a:pPr>
            <a:r>
              <a:rPr lang="en-US" b="true" sz="7599">
                <a:solidFill>
                  <a:srgbClr val="FFFFFF"/>
                </a:solidFill>
                <a:latin typeface="Open Sans Bold"/>
                <a:ea typeface="Open Sans Bold"/>
                <a:cs typeface="Open Sans Bold"/>
                <a:sym typeface="Open Sans Bold"/>
              </a:rPr>
              <a:t>THE PLAYBOOK</a:t>
            </a:r>
          </a:p>
        </p:txBody>
      </p:sp>
      <p:sp>
        <p:nvSpPr>
          <p:cNvPr name="TextBox 16" id="16"/>
          <p:cNvSpPr txBox="true"/>
          <p:nvPr/>
        </p:nvSpPr>
        <p:spPr>
          <a:xfrm rot="0">
            <a:off x="1900775" y="3402218"/>
            <a:ext cx="14486449" cy="609125"/>
          </a:xfrm>
          <a:prstGeom prst="rect">
            <a:avLst/>
          </a:prstGeom>
        </p:spPr>
        <p:txBody>
          <a:bodyPr anchor="t" rtlCol="false" tIns="0" lIns="0" bIns="0" rIns="0">
            <a:spAutoFit/>
          </a:bodyPr>
          <a:lstStyle/>
          <a:p>
            <a:pPr algn="ctr">
              <a:lnSpc>
                <a:spcPts val="4803"/>
              </a:lnSpc>
            </a:pPr>
            <a:r>
              <a:rPr lang="en-US" b="true" sz="3936" spc="141">
                <a:solidFill>
                  <a:srgbClr val="FFFFFF"/>
                </a:solidFill>
                <a:latin typeface="Open Sans Bold"/>
                <a:ea typeface="Open Sans Bold"/>
                <a:cs typeface="Open Sans Bold"/>
                <a:sym typeface="Open Sans Bold"/>
              </a:rPr>
              <a:t>College Student Mental Wellness Advocacy Coalition​</a:t>
            </a:r>
          </a:p>
        </p:txBody>
      </p:sp>
      <p:sp>
        <p:nvSpPr>
          <p:cNvPr name="TextBox 17" id="17"/>
          <p:cNvSpPr txBox="true"/>
          <p:nvPr/>
        </p:nvSpPr>
        <p:spPr>
          <a:xfrm rot="0">
            <a:off x="4124608" y="4444633"/>
            <a:ext cx="10038785" cy="1866248"/>
          </a:xfrm>
          <a:prstGeom prst="rect">
            <a:avLst/>
          </a:prstGeom>
        </p:spPr>
        <p:txBody>
          <a:bodyPr anchor="t" rtlCol="false" tIns="0" lIns="0" bIns="0" rIns="0">
            <a:spAutoFit/>
          </a:bodyPr>
          <a:lstStyle/>
          <a:p>
            <a:pPr algn="l" marL="663914" indent="-331957" lvl="1">
              <a:lnSpc>
                <a:spcPts val="3751"/>
              </a:lnSpc>
              <a:buFont typeface="Arial"/>
              <a:buChar char="•"/>
            </a:pPr>
            <a:r>
              <a:rPr lang="en-US" sz="3075" spc="110" strike="noStrike" u="none">
                <a:solidFill>
                  <a:srgbClr val="3B6491"/>
                </a:solidFill>
                <a:latin typeface="Open Sans"/>
                <a:ea typeface="Open Sans"/>
                <a:cs typeface="Open Sans"/>
                <a:sym typeface="Open Sans"/>
              </a:rPr>
              <a:t>30+ student housing companies across the U.S.</a:t>
            </a:r>
          </a:p>
          <a:p>
            <a:pPr algn="l" marL="663914" indent="-331957" lvl="1">
              <a:lnSpc>
                <a:spcPts val="3751"/>
              </a:lnSpc>
              <a:buFont typeface="Arial"/>
              <a:buChar char="•"/>
            </a:pPr>
            <a:r>
              <a:rPr lang="en-US" sz="3075" spc="110" strike="noStrike" u="none">
                <a:solidFill>
                  <a:srgbClr val="3B6491"/>
                </a:solidFill>
                <a:latin typeface="Open Sans"/>
                <a:ea typeface="Open Sans"/>
                <a:cs typeface="Open Sans"/>
                <a:sym typeface="Open Sans"/>
              </a:rPr>
              <a:t>200+ communities</a:t>
            </a:r>
          </a:p>
          <a:p>
            <a:pPr algn="l" marL="663914" indent="-331957" lvl="1">
              <a:lnSpc>
                <a:spcPts val="3751"/>
              </a:lnSpc>
              <a:buFont typeface="Arial"/>
              <a:buChar char="•"/>
            </a:pPr>
            <a:r>
              <a:rPr lang="en-US" sz="3075" spc="110" strike="noStrike" u="none">
                <a:solidFill>
                  <a:srgbClr val="3B6491"/>
                </a:solidFill>
                <a:latin typeface="Open Sans"/>
                <a:ea typeface="Open Sans"/>
                <a:cs typeface="Open Sans"/>
                <a:sym typeface="Open Sans"/>
              </a:rPr>
              <a:t>850,000+ college students</a:t>
            </a:r>
          </a:p>
          <a:p>
            <a:pPr algn="l">
              <a:lnSpc>
                <a:spcPts val="3751"/>
              </a:lnSpc>
              <a:spcBef>
                <a:spcPct val="0"/>
              </a:spcBef>
            </a:pPr>
          </a:p>
        </p:txBody>
      </p:sp>
      <p:sp>
        <p:nvSpPr>
          <p:cNvPr name="TextBox 18" id="18"/>
          <p:cNvSpPr txBox="true"/>
          <p:nvPr/>
        </p:nvSpPr>
        <p:spPr>
          <a:xfrm rot="0">
            <a:off x="1900775" y="6749284"/>
            <a:ext cx="14486449" cy="1783237"/>
          </a:xfrm>
          <a:prstGeom prst="rect">
            <a:avLst/>
          </a:prstGeom>
        </p:spPr>
        <p:txBody>
          <a:bodyPr anchor="t" rtlCol="false" tIns="0" lIns="0" bIns="0" rIns="0">
            <a:spAutoFit/>
          </a:bodyPr>
          <a:lstStyle/>
          <a:p>
            <a:pPr algn="l">
              <a:lnSpc>
                <a:spcPts val="3584"/>
              </a:lnSpc>
              <a:spcBef>
                <a:spcPct val="0"/>
              </a:spcBef>
            </a:pPr>
            <a:r>
              <a:rPr lang="en-US" sz="2938" i="true" spc="105">
                <a:solidFill>
                  <a:srgbClr val="FFFFFF"/>
                </a:solidFill>
                <a:latin typeface="Open Sans Italics"/>
                <a:ea typeface="Open Sans Italics"/>
                <a:cs typeface="Open Sans Italics"/>
                <a:sym typeface="Open Sans Italics"/>
              </a:rPr>
              <a:t>We envi</a:t>
            </a:r>
            <a:r>
              <a:rPr lang="en-US" sz="2938" i="true" spc="105" strike="noStrike" u="none">
                <a:solidFill>
                  <a:srgbClr val="FFFFFF"/>
                </a:solidFill>
                <a:latin typeface="Open Sans Italics"/>
                <a:ea typeface="Open Sans Italics"/>
                <a:cs typeface="Open Sans Italics"/>
                <a:sym typeface="Open Sans Italics"/>
              </a:rPr>
              <a:t>si</a:t>
            </a:r>
            <a:r>
              <a:rPr lang="en-US" sz="2938" i="true" spc="105" strike="noStrike" u="none">
                <a:solidFill>
                  <a:srgbClr val="FFFFFF"/>
                </a:solidFill>
                <a:latin typeface="Open Sans Italics"/>
                <a:ea typeface="Open Sans Italics"/>
                <a:cs typeface="Open Sans Italics"/>
                <a:sym typeface="Open Sans Italics"/>
              </a:rPr>
              <a:t>o</a:t>
            </a:r>
            <a:r>
              <a:rPr lang="en-US" sz="2938" i="true" spc="105" strike="noStrike" u="none">
                <a:solidFill>
                  <a:srgbClr val="FFFFFF"/>
                </a:solidFill>
                <a:latin typeface="Open Sans Italics"/>
                <a:ea typeface="Open Sans Italics"/>
                <a:cs typeface="Open Sans Italics"/>
                <a:sym typeface="Open Sans Italics"/>
              </a:rPr>
              <a:t>n</a:t>
            </a:r>
            <a:r>
              <a:rPr lang="en-US" sz="2938" i="true" spc="105" strike="noStrike" u="none">
                <a:solidFill>
                  <a:srgbClr val="FFFFFF"/>
                </a:solidFill>
                <a:latin typeface="Open Sans Italics"/>
                <a:ea typeface="Open Sans Italics"/>
                <a:cs typeface="Open Sans Italics"/>
                <a:sym typeface="Open Sans Italics"/>
              </a:rPr>
              <a:t> a world</a:t>
            </a:r>
            <a:r>
              <a:rPr lang="en-US" sz="2938" i="true" spc="105" strike="noStrike" u="none">
                <a:solidFill>
                  <a:srgbClr val="FFFFFF"/>
                </a:solidFill>
                <a:latin typeface="Open Sans Italics"/>
                <a:ea typeface="Open Sans Italics"/>
                <a:cs typeface="Open Sans Italics"/>
                <a:sym typeface="Open Sans Italics"/>
              </a:rPr>
              <a:t> </a:t>
            </a:r>
            <a:r>
              <a:rPr lang="en-US" sz="2938" i="true" spc="105" strike="noStrike" u="none">
                <a:solidFill>
                  <a:srgbClr val="FFFFFF"/>
                </a:solidFill>
                <a:latin typeface="Open Sans Italics"/>
                <a:ea typeface="Open Sans Italics"/>
                <a:cs typeface="Open Sans Italics"/>
                <a:sym typeface="Open Sans Italics"/>
              </a:rPr>
              <a:t>wher</a:t>
            </a:r>
            <a:r>
              <a:rPr lang="en-US" sz="2938" i="true" spc="105" strike="noStrike" u="none">
                <a:solidFill>
                  <a:srgbClr val="FFFFFF"/>
                </a:solidFill>
                <a:latin typeface="Open Sans Italics"/>
                <a:ea typeface="Open Sans Italics"/>
                <a:cs typeface="Open Sans Italics"/>
                <a:sym typeface="Open Sans Italics"/>
              </a:rPr>
              <a:t>e</a:t>
            </a:r>
            <a:r>
              <a:rPr lang="en-US" sz="2938" i="true" spc="105" strike="noStrike" u="none">
                <a:solidFill>
                  <a:srgbClr val="FFFFFF"/>
                </a:solidFill>
                <a:latin typeface="Open Sans Italics"/>
                <a:ea typeface="Open Sans Italics"/>
                <a:cs typeface="Open Sans Italics"/>
                <a:sym typeface="Open Sans Italics"/>
              </a:rPr>
              <a:t> </a:t>
            </a:r>
            <a:r>
              <a:rPr lang="en-US" sz="2938" i="true" spc="105" strike="noStrike" u="none">
                <a:solidFill>
                  <a:srgbClr val="FFFFFF"/>
                </a:solidFill>
                <a:latin typeface="Open Sans Italics"/>
                <a:ea typeface="Open Sans Italics"/>
                <a:cs typeface="Open Sans Italics"/>
                <a:sym typeface="Open Sans Italics"/>
              </a:rPr>
              <a:t>a</a:t>
            </a:r>
            <a:r>
              <a:rPr lang="en-US" sz="2938" i="true" spc="105" strike="noStrike" u="none">
                <a:solidFill>
                  <a:srgbClr val="FFFFFF"/>
                </a:solidFill>
                <a:latin typeface="Open Sans Italics"/>
                <a:ea typeface="Open Sans Italics"/>
                <a:cs typeface="Open Sans Italics"/>
                <a:sym typeface="Open Sans Italics"/>
              </a:rPr>
              <a:t>ll yo</a:t>
            </a:r>
            <a:r>
              <a:rPr lang="en-US" sz="2938" i="true" spc="105" strike="noStrike" u="none">
                <a:solidFill>
                  <a:srgbClr val="FFFFFF"/>
                </a:solidFill>
                <a:latin typeface="Open Sans Italics"/>
                <a:ea typeface="Open Sans Italics"/>
                <a:cs typeface="Open Sans Italics"/>
                <a:sym typeface="Open Sans Italics"/>
              </a:rPr>
              <a:t>ung adults </a:t>
            </a:r>
            <a:r>
              <a:rPr lang="en-US" b="true" sz="2938" i="true" spc="105" strike="noStrike" u="none">
                <a:solidFill>
                  <a:srgbClr val="FFFFFF"/>
                </a:solidFill>
                <a:latin typeface="Open Sans Bold Italics"/>
                <a:ea typeface="Open Sans Bold Italics"/>
                <a:cs typeface="Open Sans Bold Italics"/>
                <a:sym typeface="Open Sans Bold Italics"/>
              </a:rPr>
              <a:t>thr</a:t>
            </a:r>
            <a:r>
              <a:rPr lang="en-US" b="true" sz="2938" i="true" spc="105" strike="noStrike" u="none">
                <a:solidFill>
                  <a:srgbClr val="FFFFFF"/>
                </a:solidFill>
                <a:latin typeface="Open Sans Bold Italics"/>
                <a:ea typeface="Open Sans Bold Italics"/>
                <a:cs typeface="Open Sans Bold Italics"/>
                <a:sym typeface="Open Sans Bold Italics"/>
              </a:rPr>
              <a:t>iv</a:t>
            </a:r>
            <a:r>
              <a:rPr lang="en-US" b="true" sz="2938" i="true" spc="105" strike="noStrike" u="none">
                <a:solidFill>
                  <a:srgbClr val="FFFFFF"/>
                </a:solidFill>
                <a:latin typeface="Open Sans Bold Italics"/>
                <a:ea typeface="Open Sans Bold Italics"/>
                <a:cs typeface="Open Sans Bold Italics"/>
                <a:sym typeface="Open Sans Bold Italics"/>
              </a:rPr>
              <a:t>e </a:t>
            </a:r>
            <a:r>
              <a:rPr lang="en-US" sz="2938" i="true" spc="105" strike="noStrike" u="none">
                <a:solidFill>
                  <a:srgbClr val="FFFFFF"/>
                </a:solidFill>
                <a:latin typeface="Open Sans Italics"/>
                <a:ea typeface="Open Sans Italics"/>
                <a:cs typeface="Open Sans Italics"/>
                <a:sym typeface="Open Sans Italics"/>
              </a:rPr>
              <a:t>wi</a:t>
            </a:r>
            <a:r>
              <a:rPr lang="en-US" sz="2938" i="true" spc="105" strike="noStrike" u="none">
                <a:solidFill>
                  <a:srgbClr val="FFFFFF"/>
                </a:solidFill>
                <a:latin typeface="Open Sans Italics"/>
                <a:ea typeface="Open Sans Italics"/>
                <a:cs typeface="Open Sans Italics"/>
                <a:sym typeface="Open Sans Italics"/>
              </a:rPr>
              <a:t>th</a:t>
            </a:r>
            <a:r>
              <a:rPr lang="en-US" sz="2938" i="true" spc="105" strike="noStrike" u="none">
                <a:solidFill>
                  <a:srgbClr val="FFFFFF"/>
                </a:solidFill>
                <a:latin typeface="Open Sans Italics"/>
                <a:ea typeface="Open Sans Italics"/>
                <a:cs typeface="Open Sans Italics"/>
                <a:sym typeface="Open Sans Italics"/>
              </a:rPr>
              <a:t> th</a:t>
            </a:r>
            <a:r>
              <a:rPr lang="en-US" sz="2938" i="true" spc="105" strike="noStrike" u="none">
                <a:solidFill>
                  <a:srgbClr val="FFFFFF"/>
                </a:solidFill>
                <a:latin typeface="Open Sans Italics"/>
                <a:ea typeface="Open Sans Italics"/>
                <a:cs typeface="Open Sans Italics"/>
                <a:sym typeface="Open Sans Italics"/>
              </a:rPr>
              <a:t>e supp</a:t>
            </a:r>
            <a:r>
              <a:rPr lang="en-US" sz="2938" i="true" spc="105" strike="noStrike" u="none">
                <a:solidFill>
                  <a:srgbClr val="FFFFFF"/>
                </a:solidFill>
                <a:latin typeface="Open Sans Italics"/>
                <a:ea typeface="Open Sans Italics"/>
                <a:cs typeface="Open Sans Italics"/>
                <a:sym typeface="Open Sans Italics"/>
              </a:rPr>
              <a:t>ort of </a:t>
            </a:r>
            <a:r>
              <a:rPr lang="en-US" sz="2938" i="true" spc="105" strike="noStrike" u="none">
                <a:solidFill>
                  <a:srgbClr val="FFFFFF"/>
                </a:solidFill>
                <a:latin typeface="Open Sans Italics"/>
                <a:ea typeface="Open Sans Italics"/>
                <a:cs typeface="Open Sans Italics"/>
                <a:sym typeface="Open Sans Italics"/>
              </a:rPr>
              <a:t>th</a:t>
            </a:r>
            <a:r>
              <a:rPr lang="en-US" sz="2938" i="true" spc="105" strike="noStrike" u="none">
                <a:solidFill>
                  <a:srgbClr val="FFFFFF"/>
                </a:solidFill>
                <a:latin typeface="Open Sans Italics"/>
                <a:ea typeface="Open Sans Italics"/>
                <a:cs typeface="Open Sans Italics"/>
                <a:sym typeface="Open Sans Italics"/>
              </a:rPr>
              <a:t>e</a:t>
            </a:r>
            <a:r>
              <a:rPr lang="en-US" sz="2938" i="true" spc="105" strike="noStrike" u="none">
                <a:solidFill>
                  <a:srgbClr val="FFFFFF"/>
                </a:solidFill>
                <a:latin typeface="Open Sans Italics"/>
                <a:ea typeface="Open Sans Italics"/>
                <a:cs typeface="Open Sans Italics"/>
                <a:sym typeface="Open Sans Italics"/>
              </a:rPr>
              <a:t> r</a:t>
            </a:r>
            <a:r>
              <a:rPr lang="en-US" sz="2938" i="true" spc="105" strike="noStrike" u="none">
                <a:solidFill>
                  <a:srgbClr val="FFFFFF"/>
                </a:solidFill>
                <a:latin typeface="Open Sans Italics"/>
                <a:ea typeface="Open Sans Italics"/>
                <a:cs typeface="Open Sans Italics"/>
                <a:sym typeface="Open Sans Italics"/>
              </a:rPr>
              <a:t>es</a:t>
            </a:r>
            <a:r>
              <a:rPr lang="en-US" sz="2938" i="true" spc="105" strike="noStrike" u="none">
                <a:solidFill>
                  <a:srgbClr val="FFFFFF"/>
                </a:solidFill>
                <a:latin typeface="Open Sans Italics"/>
                <a:ea typeface="Open Sans Italics"/>
                <a:cs typeface="Open Sans Italics"/>
                <a:sym typeface="Open Sans Italics"/>
              </a:rPr>
              <a:t>i</a:t>
            </a:r>
            <a:r>
              <a:rPr lang="en-US" sz="2938" i="true" spc="105" strike="noStrike" u="none">
                <a:solidFill>
                  <a:srgbClr val="FFFFFF"/>
                </a:solidFill>
                <a:latin typeface="Open Sans Italics"/>
                <a:ea typeface="Open Sans Italics"/>
                <a:cs typeface="Open Sans Italics"/>
                <a:sym typeface="Open Sans Italics"/>
              </a:rPr>
              <a:t>de</a:t>
            </a:r>
            <a:r>
              <a:rPr lang="en-US" sz="2938" i="true" spc="105" strike="noStrike" u="none">
                <a:solidFill>
                  <a:srgbClr val="FFFFFF"/>
                </a:solidFill>
                <a:latin typeface="Open Sans Italics"/>
                <a:ea typeface="Open Sans Italics"/>
                <a:cs typeface="Open Sans Italics"/>
                <a:sym typeface="Open Sans Italics"/>
              </a:rPr>
              <a:t>ntia</a:t>
            </a:r>
            <a:r>
              <a:rPr lang="en-US" sz="2938" i="true" spc="105" strike="noStrike" u="none">
                <a:solidFill>
                  <a:srgbClr val="FFFFFF"/>
                </a:solidFill>
                <a:latin typeface="Open Sans Italics"/>
                <a:ea typeface="Open Sans Italics"/>
                <a:cs typeface="Open Sans Italics"/>
                <a:sym typeface="Open Sans Italics"/>
              </a:rPr>
              <a:t>l</a:t>
            </a:r>
            <a:r>
              <a:rPr lang="en-US" sz="2938" i="true" spc="105" strike="noStrike" u="none">
                <a:solidFill>
                  <a:srgbClr val="FFFFFF"/>
                </a:solidFill>
                <a:latin typeface="Open Sans Italics"/>
                <a:ea typeface="Open Sans Italics"/>
                <a:cs typeface="Open Sans Italics"/>
                <a:sym typeface="Open Sans Italics"/>
              </a:rPr>
              <a:t> c</a:t>
            </a:r>
            <a:r>
              <a:rPr lang="en-US" sz="2938" i="true" spc="105" strike="noStrike" u="none">
                <a:solidFill>
                  <a:srgbClr val="FFFFFF"/>
                </a:solidFill>
                <a:latin typeface="Open Sans Italics"/>
                <a:ea typeface="Open Sans Italics"/>
                <a:cs typeface="Open Sans Italics"/>
                <a:sym typeface="Open Sans Italics"/>
              </a:rPr>
              <a:t>ommun</a:t>
            </a:r>
            <a:r>
              <a:rPr lang="en-US" sz="2938" i="true" spc="105" strike="noStrike" u="none">
                <a:solidFill>
                  <a:srgbClr val="FFFFFF"/>
                </a:solidFill>
                <a:latin typeface="Open Sans Italics"/>
                <a:ea typeface="Open Sans Italics"/>
                <a:cs typeface="Open Sans Italics"/>
                <a:sym typeface="Open Sans Italics"/>
              </a:rPr>
              <a:t>it</a:t>
            </a:r>
            <a:r>
              <a:rPr lang="en-US" sz="2938" i="true" spc="105" strike="noStrike" u="none">
                <a:solidFill>
                  <a:srgbClr val="FFFFFF"/>
                </a:solidFill>
                <a:latin typeface="Open Sans Italics"/>
                <a:ea typeface="Open Sans Italics"/>
                <a:cs typeface="Open Sans Italics"/>
                <a:sym typeface="Open Sans Italics"/>
              </a:rPr>
              <a:t>i</a:t>
            </a:r>
            <a:r>
              <a:rPr lang="en-US" sz="2938" i="true" spc="105" strike="noStrike" u="none">
                <a:solidFill>
                  <a:srgbClr val="FFFFFF"/>
                </a:solidFill>
                <a:latin typeface="Open Sans Italics"/>
                <a:ea typeface="Open Sans Italics"/>
                <a:cs typeface="Open Sans Italics"/>
                <a:sym typeface="Open Sans Italics"/>
              </a:rPr>
              <a:t>es,</a:t>
            </a:r>
            <a:r>
              <a:rPr lang="en-US" sz="2938" i="true" spc="105" strike="noStrike" u="none">
                <a:solidFill>
                  <a:srgbClr val="FFFFFF"/>
                </a:solidFill>
                <a:latin typeface="Open Sans Italics"/>
                <a:ea typeface="Open Sans Italics"/>
                <a:cs typeface="Open Sans Italics"/>
                <a:sym typeface="Open Sans Italics"/>
              </a:rPr>
              <a:t> </a:t>
            </a:r>
            <a:r>
              <a:rPr lang="en-US" sz="2938" i="true" spc="105" strike="noStrike" u="none">
                <a:solidFill>
                  <a:srgbClr val="FFFFFF"/>
                </a:solidFill>
                <a:latin typeface="Open Sans Italics"/>
                <a:ea typeface="Open Sans Italics"/>
                <a:cs typeface="Open Sans Italics"/>
                <a:sym typeface="Open Sans Italics"/>
              </a:rPr>
              <a:t>w</a:t>
            </a:r>
            <a:r>
              <a:rPr lang="en-US" sz="2938" i="true" spc="105" strike="noStrike" u="none">
                <a:solidFill>
                  <a:srgbClr val="FFFFFF"/>
                </a:solidFill>
                <a:latin typeface="Open Sans Italics"/>
                <a:ea typeface="Open Sans Italics"/>
                <a:cs typeface="Open Sans Italics"/>
                <a:sym typeface="Open Sans Italics"/>
              </a:rPr>
              <a:t>ho</a:t>
            </a:r>
            <a:r>
              <a:rPr lang="en-US" sz="2938" i="true" spc="105" strike="noStrike" u="none">
                <a:solidFill>
                  <a:srgbClr val="FFFFFF"/>
                </a:solidFill>
                <a:latin typeface="Open Sans Italics"/>
                <a:ea typeface="Open Sans Italics"/>
                <a:cs typeface="Open Sans Italics"/>
                <a:sym typeface="Open Sans Italics"/>
              </a:rPr>
              <a:t>se</a:t>
            </a:r>
            <a:r>
              <a:rPr lang="en-US" sz="2938" i="true" spc="105" strike="noStrike" u="none">
                <a:solidFill>
                  <a:srgbClr val="FFFFFF"/>
                </a:solidFill>
                <a:latin typeface="Open Sans Italics"/>
                <a:ea typeface="Open Sans Italics"/>
                <a:cs typeface="Open Sans Italics"/>
                <a:sym typeface="Open Sans Italics"/>
              </a:rPr>
              <a:t> teams </a:t>
            </a:r>
            <a:r>
              <a:rPr lang="en-US" sz="2938" i="true" spc="105" strike="noStrike" u="none">
                <a:solidFill>
                  <a:srgbClr val="FFFFFF"/>
                </a:solidFill>
                <a:latin typeface="Open Sans Italics"/>
                <a:ea typeface="Open Sans Italics"/>
                <a:cs typeface="Open Sans Italics"/>
                <a:sym typeface="Open Sans Italics"/>
              </a:rPr>
              <a:t>ar</a:t>
            </a:r>
            <a:r>
              <a:rPr lang="en-US" sz="2938" i="true" spc="105" strike="noStrike" u="none">
                <a:solidFill>
                  <a:srgbClr val="FFFFFF"/>
                </a:solidFill>
                <a:latin typeface="Open Sans Italics"/>
                <a:ea typeface="Open Sans Italics"/>
                <a:cs typeface="Open Sans Italics"/>
                <a:sym typeface="Open Sans Italics"/>
              </a:rPr>
              <a:t>e</a:t>
            </a:r>
            <a:r>
              <a:rPr lang="en-US" sz="2938" i="true" spc="105" strike="noStrike" u="none">
                <a:solidFill>
                  <a:srgbClr val="FFFFFF"/>
                </a:solidFill>
                <a:latin typeface="Open Sans Italics"/>
                <a:ea typeface="Open Sans Italics"/>
                <a:cs typeface="Open Sans Italics"/>
                <a:sym typeface="Open Sans Italics"/>
              </a:rPr>
              <a:t> d</a:t>
            </a:r>
            <a:r>
              <a:rPr lang="en-US" sz="2938" i="true" spc="105" strike="noStrike" u="none">
                <a:solidFill>
                  <a:srgbClr val="FFFFFF"/>
                </a:solidFill>
                <a:latin typeface="Open Sans Italics"/>
                <a:ea typeface="Open Sans Italics"/>
                <a:cs typeface="Open Sans Italics"/>
                <a:sym typeface="Open Sans Italics"/>
              </a:rPr>
              <a:t>ed</a:t>
            </a:r>
            <a:r>
              <a:rPr lang="en-US" sz="2938" i="true" spc="105" strike="noStrike" u="none">
                <a:solidFill>
                  <a:srgbClr val="FFFFFF"/>
                </a:solidFill>
                <a:latin typeface="Open Sans Italics"/>
                <a:ea typeface="Open Sans Italics"/>
                <a:cs typeface="Open Sans Italics"/>
                <a:sym typeface="Open Sans Italics"/>
              </a:rPr>
              <a:t>ic</a:t>
            </a:r>
            <a:r>
              <a:rPr lang="en-US" sz="2938" i="true" spc="105" strike="noStrike" u="none">
                <a:solidFill>
                  <a:srgbClr val="FFFFFF"/>
                </a:solidFill>
                <a:latin typeface="Open Sans Italics"/>
                <a:ea typeface="Open Sans Italics"/>
                <a:cs typeface="Open Sans Italics"/>
                <a:sym typeface="Open Sans Italics"/>
              </a:rPr>
              <a:t>a</a:t>
            </a:r>
            <a:r>
              <a:rPr lang="en-US" sz="2938" i="true" spc="105" strike="noStrike" u="none">
                <a:solidFill>
                  <a:srgbClr val="FFFFFF"/>
                </a:solidFill>
                <a:latin typeface="Open Sans Italics"/>
                <a:ea typeface="Open Sans Italics"/>
                <a:cs typeface="Open Sans Italics"/>
                <a:sym typeface="Open Sans Italics"/>
              </a:rPr>
              <a:t>ted</a:t>
            </a:r>
            <a:r>
              <a:rPr lang="en-US" sz="2938" i="true" spc="105" strike="noStrike" u="none">
                <a:solidFill>
                  <a:srgbClr val="FFFFFF"/>
                </a:solidFill>
                <a:latin typeface="Open Sans Italics"/>
                <a:ea typeface="Open Sans Italics"/>
                <a:cs typeface="Open Sans Italics"/>
                <a:sym typeface="Open Sans Italics"/>
              </a:rPr>
              <a:t> </a:t>
            </a:r>
            <a:r>
              <a:rPr lang="en-US" sz="2938" i="true" spc="105" strike="noStrike" u="none">
                <a:solidFill>
                  <a:srgbClr val="FFFFFF"/>
                </a:solidFill>
                <a:latin typeface="Open Sans Italics"/>
                <a:ea typeface="Open Sans Italics"/>
                <a:cs typeface="Open Sans Italics"/>
                <a:sym typeface="Open Sans Italics"/>
              </a:rPr>
              <a:t>to </a:t>
            </a:r>
            <a:r>
              <a:rPr lang="en-US" b="true" sz="2938" i="true" spc="105" strike="noStrike" u="none">
                <a:solidFill>
                  <a:srgbClr val="FFFFFF"/>
                </a:solidFill>
                <a:latin typeface="Open Sans Bold Italics"/>
                <a:ea typeface="Open Sans Bold Italics"/>
                <a:cs typeface="Open Sans Bold Italics"/>
                <a:sym typeface="Open Sans Bold Italics"/>
              </a:rPr>
              <a:t>p</a:t>
            </a:r>
            <a:r>
              <a:rPr lang="en-US" b="true" sz="2938" i="true" spc="105" strike="noStrike" u="none">
                <a:solidFill>
                  <a:srgbClr val="FFFFFF"/>
                </a:solidFill>
                <a:latin typeface="Open Sans Bold Italics"/>
                <a:ea typeface="Open Sans Bold Italics"/>
                <a:cs typeface="Open Sans Bold Italics"/>
                <a:sym typeface="Open Sans Bold Italics"/>
              </a:rPr>
              <a:t>r</a:t>
            </a:r>
            <a:r>
              <a:rPr lang="en-US" b="true" sz="2938" i="true" spc="105" strike="noStrike" u="none">
                <a:solidFill>
                  <a:srgbClr val="FFFFFF"/>
                </a:solidFill>
                <a:latin typeface="Open Sans Bold Italics"/>
                <a:ea typeface="Open Sans Bold Italics"/>
                <a:cs typeface="Open Sans Bold Italics"/>
                <a:sym typeface="Open Sans Bold Italics"/>
              </a:rPr>
              <a:t>omot</a:t>
            </a:r>
            <a:r>
              <a:rPr lang="en-US" b="true" sz="2938" i="true" spc="105" strike="noStrike" u="none">
                <a:solidFill>
                  <a:srgbClr val="FFFFFF"/>
                </a:solidFill>
                <a:latin typeface="Open Sans Bold Italics"/>
                <a:ea typeface="Open Sans Bold Italics"/>
                <a:cs typeface="Open Sans Bold Italics"/>
                <a:sym typeface="Open Sans Bold Italics"/>
              </a:rPr>
              <a:t>i</a:t>
            </a:r>
            <a:r>
              <a:rPr lang="en-US" b="true" sz="2938" i="true" spc="105" strike="noStrike" u="none">
                <a:solidFill>
                  <a:srgbClr val="FFFFFF"/>
                </a:solidFill>
                <a:latin typeface="Open Sans Bold Italics"/>
                <a:ea typeface="Open Sans Bold Italics"/>
                <a:cs typeface="Open Sans Bold Italics"/>
                <a:sym typeface="Open Sans Bold Italics"/>
              </a:rPr>
              <a:t>ng</a:t>
            </a:r>
            <a:r>
              <a:rPr lang="en-US" sz="2938" i="true" spc="105" strike="noStrike" u="none">
                <a:solidFill>
                  <a:srgbClr val="FFFFFF"/>
                </a:solidFill>
                <a:latin typeface="Open Sans Italics"/>
                <a:ea typeface="Open Sans Italics"/>
                <a:cs typeface="Open Sans Italics"/>
                <a:sym typeface="Open Sans Italics"/>
              </a:rPr>
              <a:t> an</a:t>
            </a:r>
            <a:r>
              <a:rPr lang="en-US" sz="2938" i="true" spc="105" strike="noStrike" u="none">
                <a:solidFill>
                  <a:srgbClr val="FFFFFF"/>
                </a:solidFill>
                <a:latin typeface="Open Sans Italics"/>
                <a:ea typeface="Open Sans Italics"/>
                <a:cs typeface="Open Sans Italics"/>
                <a:sym typeface="Open Sans Italics"/>
              </a:rPr>
              <a:t>d</a:t>
            </a:r>
            <a:r>
              <a:rPr lang="en-US" sz="2938" i="true" spc="105" strike="noStrike" u="none">
                <a:solidFill>
                  <a:srgbClr val="FFFFFF"/>
                </a:solidFill>
                <a:latin typeface="Open Sans Italics"/>
                <a:ea typeface="Open Sans Italics"/>
                <a:cs typeface="Open Sans Italics"/>
                <a:sym typeface="Open Sans Italics"/>
              </a:rPr>
              <a:t> </a:t>
            </a:r>
            <a:r>
              <a:rPr lang="en-US" b="true" sz="2938" i="true" spc="105" strike="noStrike" u="none">
                <a:solidFill>
                  <a:srgbClr val="FFFFFF"/>
                </a:solidFill>
                <a:latin typeface="Open Sans Bold Italics"/>
                <a:ea typeface="Open Sans Bold Italics"/>
                <a:cs typeface="Open Sans Bold Italics"/>
                <a:sym typeface="Open Sans Bold Italics"/>
              </a:rPr>
              <a:t>advocating</a:t>
            </a:r>
            <a:r>
              <a:rPr lang="en-US" sz="2938" i="true" spc="105" strike="noStrike" u="none">
                <a:solidFill>
                  <a:srgbClr val="FFFFFF"/>
                </a:solidFill>
                <a:latin typeface="Open Sans Italics"/>
                <a:ea typeface="Open Sans Italics"/>
                <a:cs typeface="Open Sans Italics"/>
                <a:sym typeface="Open Sans Italics"/>
              </a:rPr>
              <a:t> for m</a:t>
            </a:r>
            <a:r>
              <a:rPr lang="en-US" sz="2938" i="true" spc="105" strike="noStrike" u="none">
                <a:solidFill>
                  <a:srgbClr val="FFFFFF"/>
                </a:solidFill>
                <a:latin typeface="Open Sans Italics"/>
                <a:ea typeface="Open Sans Italics"/>
                <a:cs typeface="Open Sans Italics"/>
                <a:sym typeface="Open Sans Italics"/>
              </a:rPr>
              <a:t>ental we</a:t>
            </a:r>
            <a:r>
              <a:rPr lang="en-US" sz="2938" i="true" spc="105" strike="noStrike" u="none">
                <a:solidFill>
                  <a:srgbClr val="FFFFFF"/>
                </a:solidFill>
                <a:latin typeface="Open Sans Italics"/>
                <a:ea typeface="Open Sans Italics"/>
                <a:cs typeface="Open Sans Italics"/>
                <a:sym typeface="Open Sans Italics"/>
              </a:rPr>
              <a:t>llness to facilitate </a:t>
            </a:r>
            <a:r>
              <a:rPr lang="en-US" sz="2938" i="true" spc="105" strike="noStrike" u="none">
                <a:solidFill>
                  <a:srgbClr val="FFFFFF"/>
                </a:solidFill>
                <a:latin typeface="Open Sans Italics"/>
                <a:ea typeface="Open Sans Italics"/>
                <a:cs typeface="Open Sans Italics"/>
                <a:sym typeface="Open Sans Italics"/>
              </a:rPr>
              <a:t>per</a:t>
            </a:r>
            <a:r>
              <a:rPr lang="en-US" sz="2938" i="true" spc="105" strike="noStrike" u="none">
                <a:solidFill>
                  <a:srgbClr val="FFFFFF"/>
                </a:solidFill>
                <a:latin typeface="Open Sans Italics"/>
                <a:ea typeface="Open Sans Italics"/>
                <a:cs typeface="Open Sans Italics"/>
                <a:sym typeface="Open Sans Italics"/>
              </a:rPr>
              <a:t>sonal fulf</a:t>
            </a:r>
            <a:r>
              <a:rPr lang="en-US" sz="2938" i="true" spc="105" strike="noStrike" u="none">
                <a:solidFill>
                  <a:srgbClr val="FFFFFF"/>
                </a:solidFill>
                <a:latin typeface="Open Sans Italics"/>
                <a:ea typeface="Open Sans Italics"/>
                <a:cs typeface="Open Sans Italics"/>
                <a:sym typeface="Open Sans Italics"/>
              </a:rPr>
              <a:t>i</a:t>
            </a:r>
            <a:r>
              <a:rPr lang="en-US" sz="2938" i="true" spc="105" strike="noStrike" u="none">
                <a:solidFill>
                  <a:srgbClr val="FFFFFF"/>
                </a:solidFill>
                <a:latin typeface="Open Sans Italics"/>
                <a:ea typeface="Open Sans Italics"/>
                <a:cs typeface="Open Sans Italics"/>
                <a:sym typeface="Open Sans Italics"/>
              </a:rPr>
              <a:t>llm</a:t>
            </a:r>
            <a:r>
              <a:rPr lang="en-US" sz="2938" i="true" spc="105" strike="noStrike" u="none">
                <a:solidFill>
                  <a:srgbClr val="FFFFFF"/>
                </a:solidFill>
                <a:latin typeface="Open Sans Italics"/>
                <a:ea typeface="Open Sans Italics"/>
                <a:cs typeface="Open Sans Italics"/>
                <a:sym typeface="Open Sans Italics"/>
              </a:rPr>
              <a:t>en</a:t>
            </a:r>
            <a:r>
              <a:rPr lang="en-US" sz="2938" i="true" spc="105" strike="noStrike" u="none">
                <a:solidFill>
                  <a:srgbClr val="FFFFFF"/>
                </a:solidFill>
                <a:latin typeface="Open Sans Italics"/>
                <a:ea typeface="Open Sans Italics"/>
                <a:cs typeface="Open Sans Italics"/>
                <a:sym typeface="Open Sans Italics"/>
              </a:rPr>
              <a:t>t and a</a:t>
            </a:r>
            <a:r>
              <a:rPr lang="en-US" sz="2938" i="true" spc="105" strike="noStrike" u="none">
                <a:solidFill>
                  <a:srgbClr val="FFFFFF"/>
                </a:solidFill>
                <a:latin typeface="Open Sans Italics"/>
                <a:ea typeface="Open Sans Italics"/>
                <a:cs typeface="Open Sans Italics"/>
                <a:sym typeface="Open Sans Italics"/>
              </a:rPr>
              <a:t>cademic success.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grpSp>
        <p:nvGrpSpPr>
          <p:cNvPr name="Group 2" id="2"/>
          <p:cNvGrpSpPr/>
          <p:nvPr/>
        </p:nvGrpSpPr>
        <p:grpSpPr>
          <a:xfrm rot="0">
            <a:off x="-190414" y="865650"/>
            <a:ext cx="18691820" cy="577389"/>
            <a:chOff x="0" y="0"/>
            <a:chExt cx="73329023" cy="2265129"/>
          </a:xfrm>
        </p:grpSpPr>
        <p:sp>
          <p:nvSpPr>
            <p:cNvPr name="Freeform 3" id="3"/>
            <p:cNvSpPr/>
            <p:nvPr/>
          </p:nvSpPr>
          <p:spPr>
            <a:xfrm flipH="false" flipV="false" rot="0">
              <a:off x="0" y="0"/>
              <a:ext cx="73329025" cy="2265129"/>
            </a:xfrm>
            <a:custGeom>
              <a:avLst/>
              <a:gdLst/>
              <a:ahLst/>
              <a:cxnLst/>
              <a:rect r="r" b="b" t="t" l="l"/>
              <a:pathLst>
                <a:path h="2265129" w="73329025">
                  <a:moveTo>
                    <a:pt x="0" y="0"/>
                  </a:moveTo>
                  <a:lnTo>
                    <a:pt x="73329025" y="0"/>
                  </a:lnTo>
                  <a:lnTo>
                    <a:pt x="73329025" y="2265129"/>
                  </a:lnTo>
                  <a:lnTo>
                    <a:pt x="0" y="2265129"/>
                  </a:lnTo>
                  <a:close/>
                </a:path>
              </a:pathLst>
            </a:custGeom>
            <a:solidFill>
              <a:srgbClr val="F1EEEC"/>
            </a:solidFill>
          </p:spPr>
        </p:sp>
      </p:grpSp>
      <p:sp>
        <p:nvSpPr>
          <p:cNvPr name="AutoShape 4" id="4"/>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5" id="5"/>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2"/>
            <a:stretch>
              <a:fillRect l="0" t="0" r="0" b="0"/>
            </a:stretch>
          </a:blipFill>
        </p:spPr>
      </p:sp>
      <p:sp>
        <p:nvSpPr>
          <p:cNvPr name="TextBox 6" id="6"/>
          <p:cNvSpPr txBox="true"/>
          <p:nvPr/>
        </p:nvSpPr>
        <p:spPr>
          <a:xfrm rot="0">
            <a:off x="14566530" y="8954645"/>
            <a:ext cx="3437110"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12</a:t>
            </a:r>
          </a:p>
        </p:txBody>
      </p:sp>
      <p:sp>
        <p:nvSpPr>
          <p:cNvPr name="TextBox 7" id="7"/>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sp>
        <p:nvSpPr>
          <p:cNvPr name="TextBox 8" id="8"/>
          <p:cNvSpPr txBox="true"/>
          <p:nvPr/>
        </p:nvSpPr>
        <p:spPr>
          <a:xfrm rot="0">
            <a:off x="1368913" y="1615458"/>
            <a:ext cx="15550174" cy="1292861"/>
          </a:xfrm>
          <a:prstGeom prst="rect">
            <a:avLst/>
          </a:prstGeom>
        </p:spPr>
        <p:txBody>
          <a:bodyPr anchor="t" rtlCol="false" tIns="0" lIns="0" bIns="0" rIns="0">
            <a:spAutoFit/>
          </a:bodyPr>
          <a:lstStyle/>
          <a:p>
            <a:pPr algn="ctr">
              <a:lnSpc>
                <a:spcPts val="10639"/>
              </a:lnSpc>
            </a:pPr>
            <a:r>
              <a:rPr lang="en-US" b="true" sz="7599">
                <a:solidFill>
                  <a:srgbClr val="FFFFFF"/>
                </a:solidFill>
                <a:latin typeface="Open Sans Bold"/>
                <a:ea typeface="Open Sans Bold"/>
                <a:cs typeface="Open Sans Bold"/>
                <a:sym typeface="Open Sans Bold"/>
              </a:rPr>
              <a:t>PEER-TO-PEER VIDEO SERIES</a:t>
            </a:r>
          </a:p>
        </p:txBody>
      </p:sp>
      <p:pic>
        <p:nvPicPr>
          <p:cNvPr name="Picture 9" id="9"/>
          <p:cNvPicPr>
            <a:picLocks noChangeAspect="true"/>
          </p:cNvPicPr>
          <p:nvPr>
            <a:videoFile r:link="rId4"/>
          </p:nvPr>
        </p:nvPicPr>
        <p:blipFill>
          <a:blip r:embed="rId3"/>
          <a:stretch>
            <a:fillRect/>
          </a:stretch>
        </p:blipFill>
        <p:spPr>
          <a:xfrm rot="0">
            <a:off x="3822482" y="2908319"/>
            <a:ext cx="10643036" cy="5986708"/>
          </a:xfrm>
          <a:prstGeom prst="rect">
            <a:avLst/>
          </a:prstGeom>
        </p:spPr>
      </p:pic>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788065"/>
        </a:solidFill>
      </p:bgPr>
    </p:bg>
    <p:spTree>
      <p:nvGrpSpPr>
        <p:cNvPr id="1" name=""/>
        <p:cNvGrpSpPr/>
        <p:nvPr/>
      </p:nvGrpSpPr>
      <p:grpSpPr>
        <a:xfrm>
          <a:off x="0" y="0"/>
          <a:ext cx="0" cy="0"/>
          <a:chOff x="0" y="0"/>
          <a:chExt cx="0" cy="0"/>
        </a:xfrm>
      </p:grpSpPr>
      <p:sp>
        <p:nvSpPr>
          <p:cNvPr name="AutoShape 2" id="2"/>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3" id="3"/>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2"/>
            <a:stretch>
              <a:fillRect l="0" t="0" r="0" b="0"/>
            </a:stretch>
          </a:blipFill>
        </p:spPr>
      </p:sp>
      <p:grpSp>
        <p:nvGrpSpPr>
          <p:cNvPr name="Group 4" id="4"/>
          <p:cNvGrpSpPr/>
          <p:nvPr/>
        </p:nvGrpSpPr>
        <p:grpSpPr>
          <a:xfrm rot="0">
            <a:off x="6012750" y="2298253"/>
            <a:ext cx="6262500" cy="2195285"/>
            <a:chOff x="0" y="0"/>
            <a:chExt cx="1942344" cy="680878"/>
          </a:xfrm>
        </p:grpSpPr>
        <p:sp>
          <p:nvSpPr>
            <p:cNvPr name="Freeform 5" id="5"/>
            <p:cNvSpPr/>
            <p:nvPr/>
          </p:nvSpPr>
          <p:spPr>
            <a:xfrm flipH="false" flipV="false" rot="0">
              <a:off x="0" y="0"/>
              <a:ext cx="1942344" cy="680878"/>
            </a:xfrm>
            <a:custGeom>
              <a:avLst/>
              <a:gdLst/>
              <a:ahLst/>
              <a:cxnLst/>
              <a:rect r="r" b="b" t="t" l="l"/>
              <a:pathLst>
                <a:path h="680878" w="1942344">
                  <a:moveTo>
                    <a:pt x="63048" y="0"/>
                  </a:moveTo>
                  <a:lnTo>
                    <a:pt x="1879297" y="0"/>
                  </a:lnTo>
                  <a:cubicBezTo>
                    <a:pt x="1914117" y="0"/>
                    <a:pt x="1942344" y="28228"/>
                    <a:pt x="1942344" y="63048"/>
                  </a:cubicBezTo>
                  <a:lnTo>
                    <a:pt x="1942344" y="617830"/>
                  </a:lnTo>
                  <a:cubicBezTo>
                    <a:pt x="1942344" y="634552"/>
                    <a:pt x="1935702" y="650588"/>
                    <a:pt x="1923878" y="662412"/>
                  </a:cubicBezTo>
                  <a:cubicBezTo>
                    <a:pt x="1912054" y="674236"/>
                    <a:pt x="1896018" y="680878"/>
                    <a:pt x="1879297" y="680878"/>
                  </a:cubicBezTo>
                  <a:lnTo>
                    <a:pt x="63048" y="680878"/>
                  </a:lnTo>
                  <a:cubicBezTo>
                    <a:pt x="46327" y="680878"/>
                    <a:pt x="30290" y="674236"/>
                    <a:pt x="18466" y="662412"/>
                  </a:cubicBezTo>
                  <a:cubicBezTo>
                    <a:pt x="6643" y="650588"/>
                    <a:pt x="0" y="634552"/>
                    <a:pt x="0" y="617830"/>
                  </a:cubicBezTo>
                  <a:lnTo>
                    <a:pt x="0" y="63048"/>
                  </a:lnTo>
                  <a:cubicBezTo>
                    <a:pt x="0" y="28228"/>
                    <a:pt x="28228" y="0"/>
                    <a:pt x="63048" y="0"/>
                  </a:cubicBezTo>
                  <a:close/>
                </a:path>
              </a:pathLst>
            </a:custGeom>
            <a:solidFill>
              <a:srgbClr val="979F84"/>
            </a:solidFill>
            <a:ln cap="rnd">
              <a:noFill/>
              <a:prstDash val="solid"/>
              <a:round/>
            </a:ln>
          </p:spPr>
        </p:sp>
        <p:sp>
          <p:nvSpPr>
            <p:cNvPr name="TextBox 6" id="6"/>
            <p:cNvSpPr txBox="true"/>
            <p:nvPr/>
          </p:nvSpPr>
          <p:spPr>
            <a:xfrm>
              <a:off x="0" y="-38100"/>
              <a:ext cx="1942344" cy="718978"/>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7" id="7"/>
          <p:cNvGrpSpPr/>
          <p:nvPr/>
        </p:nvGrpSpPr>
        <p:grpSpPr>
          <a:xfrm rot="0">
            <a:off x="4228267" y="2093790"/>
            <a:ext cx="9831467" cy="699214"/>
            <a:chOff x="0" y="0"/>
            <a:chExt cx="3049276" cy="216865"/>
          </a:xfrm>
        </p:grpSpPr>
        <p:sp>
          <p:nvSpPr>
            <p:cNvPr name="Freeform 8" id="8"/>
            <p:cNvSpPr/>
            <p:nvPr/>
          </p:nvSpPr>
          <p:spPr>
            <a:xfrm flipH="false" flipV="false" rot="0">
              <a:off x="0" y="0"/>
              <a:ext cx="3049276" cy="216865"/>
            </a:xfrm>
            <a:custGeom>
              <a:avLst/>
              <a:gdLst/>
              <a:ahLst/>
              <a:cxnLst/>
              <a:rect r="r" b="b" t="t" l="l"/>
              <a:pathLst>
                <a:path h="216865" w="3049276">
                  <a:moveTo>
                    <a:pt x="40161" y="0"/>
                  </a:moveTo>
                  <a:lnTo>
                    <a:pt x="3009116" y="0"/>
                  </a:lnTo>
                  <a:cubicBezTo>
                    <a:pt x="3031296" y="0"/>
                    <a:pt x="3049276" y="17981"/>
                    <a:pt x="3049276" y="40161"/>
                  </a:cubicBezTo>
                  <a:lnTo>
                    <a:pt x="3049276" y="176704"/>
                  </a:lnTo>
                  <a:cubicBezTo>
                    <a:pt x="3049276" y="198884"/>
                    <a:pt x="3031296" y="216865"/>
                    <a:pt x="3009116" y="216865"/>
                  </a:cubicBezTo>
                  <a:lnTo>
                    <a:pt x="40161" y="216865"/>
                  </a:lnTo>
                  <a:cubicBezTo>
                    <a:pt x="17981" y="216865"/>
                    <a:pt x="0" y="198884"/>
                    <a:pt x="0" y="176704"/>
                  </a:cubicBezTo>
                  <a:lnTo>
                    <a:pt x="0" y="40161"/>
                  </a:lnTo>
                  <a:cubicBezTo>
                    <a:pt x="0" y="17981"/>
                    <a:pt x="17981" y="0"/>
                    <a:pt x="40161" y="0"/>
                  </a:cubicBezTo>
                  <a:close/>
                </a:path>
              </a:pathLst>
            </a:custGeom>
            <a:solidFill>
              <a:srgbClr val="FFFFFF"/>
            </a:solidFill>
            <a:ln cap="rnd">
              <a:noFill/>
              <a:prstDash val="solid"/>
              <a:round/>
            </a:ln>
          </p:spPr>
        </p:sp>
        <p:sp>
          <p:nvSpPr>
            <p:cNvPr name="TextBox 9" id="9"/>
            <p:cNvSpPr txBox="true"/>
            <p:nvPr/>
          </p:nvSpPr>
          <p:spPr>
            <a:xfrm>
              <a:off x="0" y="-38100"/>
              <a:ext cx="3049276" cy="254965"/>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0" id="10"/>
          <p:cNvGrpSpPr/>
          <p:nvPr/>
        </p:nvGrpSpPr>
        <p:grpSpPr>
          <a:xfrm rot="0">
            <a:off x="10903727" y="4693563"/>
            <a:ext cx="3213618" cy="4026044"/>
            <a:chOff x="0" y="0"/>
            <a:chExt cx="5834456" cy="7309448"/>
          </a:xfrm>
        </p:grpSpPr>
        <p:sp>
          <p:nvSpPr>
            <p:cNvPr name="Freeform 11" id="11"/>
            <p:cNvSpPr/>
            <p:nvPr/>
          </p:nvSpPr>
          <p:spPr>
            <a:xfrm flipH="false" flipV="false" rot="0">
              <a:off x="0" y="0"/>
              <a:ext cx="5834455" cy="7309448"/>
            </a:xfrm>
            <a:custGeom>
              <a:avLst/>
              <a:gdLst/>
              <a:ahLst/>
              <a:cxnLst/>
              <a:rect r="r" b="b" t="t" l="l"/>
              <a:pathLst>
                <a:path h="7309448" w="5834455">
                  <a:moveTo>
                    <a:pt x="0" y="6939103"/>
                  </a:moveTo>
                  <a:lnTo>
                    <a:pt x="0" y="370345"/>
                  </a:lnTo>
                  <a:cubicBezTo>
                    <a:pt x="0" y="165681"/>
                    <a:pt x="198371" y="0"/>
                    <a:pt x="443419" y="0"/>
                  </a:cubicBezTo>
                  <a:lnTo>
                    <a:pt x="5391037" y="0"/>
                  </a:lnTo>
                  <a:cubicBezTo>
                    <a:pt x="5636084" y="0"/>
                    <a:pt x="5834455" y="166655"/>
                    <a:pt x="5834455" y="370345"/>
                  </a:cubicBezTo>
                  <a:lnTo>
                    <a:pt x="5834455" y="6939103"/>
                  </a:lnTo>
                  <a:cubicBezTo>
                    <a:pt x="5834455" y="7143767"/>
                    <a:pt x="5636084" y="7309448"/>
                    <a:pt x="5391037" y="7309448"/>
                  </a:cubicBezTo>
                  <a:lnTo>
                    <a:pt x="443419" y="7309448"/>
                  </a:lnTo>
                  <a:cubicBezTo>
                    <a:pt x="199538" y="7309448"/>
                    <a:pt x="0" y="7143767"/>
                    <a:pt x="0" y="6939103"/>
                  </a:cubicBezTo>
                  <a:lnTo>
                    <a:pt x="0" y="0"/>
                  </a:lnTo>
                  <a:cubicBezTo>
                    <a:pt x="0" y="0"/>
                    <a:pt x="0" y="6939103"/>
                    <a:pt x="0" y="6939103"/>
                  </a:cubicBezTo>
                  <a:close/>
                </a:path>
              </a:pathLst>
            </a:custGeom>
            <a:blipFill>
              <a:blip r:embed="rId3"/>
              <a:stretch>
                <a:fillRect l="0" t="0" r="0" b="-6427"/>
              </a:stretch>
            </a:blipFill>
            <a:ln cap="rnd">
              <a:noFill/>
              <a:prstDash val="solid"/>
              <a:round/>
            </a:ln>
          </p:spPr>
        </p:sp>
      </p:grpSp>
      <p:grpSp>
        <p:nvGrpSpPr>
          <p:cNvPr name="Group 12" id="12"/>
          <p:cNvGrpSpPr/>
          <p:nvPr/>
        </p:nvGrpSpPr>
        <p:grpSpPr>
          <a:xfrm rot="0">
            <a:off x="4170655" y="4693563"/>
            <a:ext cx="3213618" cy="4037808"/>
            <a:chOff x="0" y="0"/>
            <a:chExt cx="5834456" cy="7330806"/>
          </a:xfrm>
        </p:grpSpPr>
        <p:sp>
          <p:nvSpPr>
            <p:cNvPr name="Freeform 13" id="13"/>
            <p:cNvSpPr/>
            <p:nvPr/>
          </p:nvSpPr>
          <p:spPr>
            <a:xfrm flipH="false" flipV="false" rot="0">
              <a:off x="0" y="0"/>
              <a:ext cx="5834455" cy="7330807"/>
            </a:xfrm>
            <a:custGeom>
              <a:avLst/>
              <a:gdLst/>
              <a:ahLst/>
              <a:cxnLst/>
              <a:rect r="r" b="b" t="t" l="l"/>
              <a:pathLst>
                <a:path h="7330807" w="5834455">
                  <a:moveTo>
                    <a:pt x="0" y="6959379"/>
                  </a:moveTo>
                  <a:lnTo>
                    <a:pt x="0" y="371428"/>
                  </a:lnTo>
                  <a:cubicBezTo>
                    <a:pt x="0" y="166165"/>
                    <a:pt x="198371" y="0"/>
                    <a:pt x="443419" y="0"/>
                  </a:cubicBezTo>
                  <a:lnTo>
                    <a:pt x="5391037" y="0"/>
                  </a:lnTo>
                  <a:cubicBezTo>
                    <a:pt x="5636084" y="0"/>
                    <a:pt x="5834455" y="167142"/>
                    <a:pt x="5834455" y="371428"/>
                  </a:cubicBezTo>
                  <a:lnTo>
                    <a:pt x="5834455" y="6959379"/>
                  </a:lnTo>
                  <a:cubicBezTo>
                    <a:pt x="5834455" y="7164642"/>
                    <a:pt x="5636084" y="7330807"/>
                    <a:pt x="5391037" y="7330807"/>
                  </a:cubicBezTo>
                  <a:lnTo>
                    <a:pt x="443419" y="7330807"/>
                  </a:lnTo>
                  <a:cubicBezTo>
                    <a:pt x="199538" y="7330807"/>
                    <a:pt x="0" y="7164642"/>
                    <a:pt x="0" y="6959379"/>
                  </a:cubicBezTo>
                  <a:lnTo>
                    <a:pt x="0" y="0"/>
                  </a:lnTo>
                  <a:cubicBezTo>
                    <a:pt x="0" y="0"/>
                    <a:pt x="0" y="6959379"/>
                    <a:pt x="0" y="6959379"/>
                  </a:cubicBezTo>
                  <a:close/>
                </a:path>
              </a:pathLst>
            </a:custGeom>
            <a:blipFill>
              <a:blip r:embed="rId4"/>
              <a:stretch>
                <a:fillRect l="-965" t="0" r="-965" b="0"/>
              </a:stretch>
            </a:blipFill>
            <a:ln cap="rnd">
              <a:noFill/>
              <a:prstDash val="solid"/>
              <a:round/>
            </a:ln>
          </p:spPr>
        </p:sp>
      </p:grpSp>
      <p:grpSp>
        <p:nvGrpSpPr>
          <p:cNvPr name="Group 14" id="14"/>
          <p:cNvGrpSpPr>
            <a:grpSpLocks noChangeAspect="true"/>
          </p:cNvGrpSpPr>
          <p:nvPr/>
        </p:nvGrpSpPr>
        <p:grpSpPr>
          <a:xfrm rot="0">
            <a:off x="14382905" y="2093790"/>
            <a:ext cx="3248334" cy="6427386"/>
            <a:chOff x="0" y="0"/>
            <a:chExt cx="2620010" cy="5184140"/>
          </a:xfrm>
        </p:grpSpPr>
        <p:sp>
          <p:nvSpPr>
            <p:cNvPr name="Freeform 15" id="15"/>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16" id="16"/>
            <p:cNvSpPr/>
            <p:nvPr/>
          </p:nvSpPr>
          <p:spPr>
            <a:xfrm flipH="false" flipV="false" rot="0">
              <a:off x="185420" y="156210"/>
              <a:ext cx="2250453" cy="4876800"/>
            </a:xfrm>
            <a:custGeom>
              <a:avLst/>
              <a:gdLst/>
              <a:ahLst/>
              <a:cxnLst/>
              <a:rect r="r" b="b" t="t" l="l"/>
              <a:pathLst>
                <a:path h="4876800" w="2250453">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5"/>
              <a:stretch>
                <a:fillRect l="-10947" t="0" r="-10947" b="0"/>
              </a:stretch>
            </a:blipFill>
          </p:spPr>
        </p:sp>
        <p:sp>
          <p:nvSpPr>
            <p:cNvPr name="Freeform 17" id="17"/>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18" id="18"/>
            <p:cNvSpPr/>
            <p:nvPr/>
          </p:nvSpPr>
          <p:spPr>
            <a:xfrm flipH="false" flipV="false" rot="0">
              <a:off x="1579738" y="187960"/>
              <a:ext cx="63785" cy="63501"/>
            </a:xfrm>
            <a:custGeom>
              <a:avLst/>
              <a:gdLst/>
              <a:ahLst/>
              <a:cxnLst/>
              <a:rect r="r" b="b" t="t" l="l"/>
              <a:pathLst>
                <a:path h="63501" w="63785">
                  <a:moveTo>
                    <a:pt x="31892" y="0"/>
                  </a:moveTo>
                  <a:cubicBezTo>
                    <a:pt x="20515" y="-51"/>
                    <a:pt x="9980" y="5989"/>
                    <a:pt x="4277" y="15834"/>
                  </a:cubicBezTo>
                  <a:cubicBezTo>
                    <a:pt x="-1426" y="25678"/>
                    <a:pt x="-1426" y="37822"/>
                    <a:pt x="4277" y="47666"/>
                  </a:cubicBezTo>
                  <a:cubicBezTo>
                    <a:pt x="9980" y="57511"/>
                    <a:pt x="20515" y="63551"/>
                    <a:pt x="31892" y="63500"/>
                  </a:cubicBezTo>
                  <a:cubicBezTo>
                    <a:pt x="43269" y="63551"/>
                    <a:pt x="53804" y="57511"/>
                    <a:pt x="59507" y="47666"/>
                  </a:cubicBezTo>
                  <a:cubicBezTo>
                    <a:pt x="65210" y="37822"/>
                    <a:pt x="65210" y="25678"/>
                    <a:pt x="59507" y="15834"/>
                  </a:cubicBezTo>
                  <a:cubicBezTo>
                    <a:pt x="53804" y="5989"/>
                    <a:pt x="43269" y="-51"/>
                    <a:pt x="31892" y="0"/>
                  </a:cubicBezTo>
                  <a:close/>
                </a:path>
              </a:pathLst>
            </a:custGeom>
            <a:solidFill>
              <a:srgbClr val="606060"/>
            </a:solidFill>
          </p:spPr>
        </p:sp>
        <p:sp>
          <p:nvSpPr>
            <p:cNvPr name="Freeform 19" id="19"/>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20" id="20"/>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21" id="21"/>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22" id="22"/>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23" id="23"/>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E9E9E9"/>
            </a:solidFill>
          </p:spPr>
        </p:sp>
      </p:grpSp>
      <p:grpSp>
        <p:nvGrpSpPr>
          <p:cNvPr name="Group 24" id="24"/>
          <p:cNvGrpSpPr>
            <a:grpSpLocks noChangeAspect="true"/>
          </p:cNvGrpSpPr>
          <p:nvPr/>
        </p:nvGrpSpPr>
        <p:grpSpPr>
          <a:xfrm rot="0">
            <a:off x="656761" y="2093790"/>
            <a:ext cx="3248334" cy="6427386"/>
            <a:chOff x="0" y="0"/>
            <a:chExt cx="2620010" cy="5184140"/>
          </a:xfrm>
        </p:grpSpPr>
        <p:sp>
          <p:nvSpPr>
            <p:cNvPr name="Freeform 25" id="25"/>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26" id="26"/>
            <p:cNvSpPr/>
            <p:nvPr/>
          </p:nvSpPr>
          <p:spPr>
            <a:xfrm flipH="false" flipV="false" rot="0">
              <a:off x="185420" y="156210"/>
              <a:ext cx="2250453" cy="4876800"/>
            </a:xfrm>
            <a:custGeom>
              <a:avLst/>
              <a:gdLst/>
              <a:ahLst/>
              <a:cxnLst/>
              <a:rect r="r" b="b" t="t" l="l"/>
              <a:pathLst>
                <a:path h="4876800" w="2250453">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6"/>
              <a:stretch>
                <a:fillRect l="-144287" t="-1427" r="-146460" b="0"/>
              </a:stretch>
            </a:blipFill>
          </p:spPr>
        </p:sp>
        <p:sp>
          <p:nvSpPr>
            <p:cNvPr name="Freeform 27" id="27"/>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28" id="28"/>
            <p:cNvSpPr/>
            <p:nvPr/>
          </p:nvSpPr>
          <p:spPr>
            <a:xfrm flipH="false" flipV="false" rot="0">
              <a:off x="1579738" y="187960"/>
              <a:ext cx="63785" cy="63501"/>
            </a:xfrm>
            <a:custGeom>
              <a:avLst/>
              <a:gdLst/>
              <a:ahLst/>
              <a:cxnLst/>
              <a:rect r="r" b="b" t="t" l="l"/>
              <a:pathLst>
                <a:path h="63501" w="63785">
                  <a:moveTo>
                    <a:pt x="31892" y="0"/>
                  </a:moveTo>
                  <a:cubicBezTo>
                    <a:pt x="20515" y="-51"/>
                    <a:pt x="9980" y="5989"/>
                    <a:pt x="4277" y="15834"/>
                  </a:cubicBezTo>
                  <a:cubicBezTo>
                    <a:pt x="-1426" y="25678"/>
                    <a:pt x="-1426" y="37822"/>
                    <a:pt x="4277" y="47666"/>
                  </a:cubicBezTo>
                  <a:cubicBezTo>
                    <a:pt x="9980" y="57511"/>
                    <a:pt x="20515" y="63551"/>
                    <a:pt x="31892" y="63500"/>
                  </a:cubicBezTo>
                  <a:cubicBezTo>
                    <a:pt x="43269" y="63551"/>
                    <a:pt x="53804" y="57511"/>
                    <a:pt x="59507" y="47666"/>
                  </a:cubicBezTo>
                  <a:cubicBezTo>
                    <a:pt x="65210" y="37822"/>
                    <a:pt x="65210" y="25678"/>
                    <a:pt x="59507" y="15834"/>
                  </a:cubicBezTo>
                  <a:cubicBezTo>
                    <a:pt x="53804" y="5989"/>
                    <a:pt x="43269" y="-51"/>
                    <a:pt x="31892" y="0"/>
                  </a:cubicBezTo>
                  <a:close/>
                </a:path>
              </a:pathLst>
            </a:custGeom>
            <a:solidFill>
              <a:srgbClr val="606060"/>
            </a:solidFill>
          </p:spPr>
        </p:sp>
        <p:sp>
          <p:nvSpPr>
            <p:cNvPr name="Freeform 29" id="29"/>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30" id="30"/>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31" id="31"/>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32" id="32"/>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33" id="33"/>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E9E9E9"/>
            </a:solidFill>
          </p:spPr>
        </p:sp>
      </p:grpSp>
      <p:grpSp>
        <p:nvGrpSpPr>
          <p:cNvPr name="Group 34" id="34"/>
          <p:cNvGrpSpPr>
            <a:grpSpLocks noChangeAspect="true"/>
          </p:cNvGrpSpPr>
          <p:nvPr/>
        </p:nvGrpSpPr>
        <p:grpSpPr>
          <a:xfrm rot="0">
            <a:off x="7767866" y="4588788"/>
            <a:ext cx="2752267" cy="5246370"/>
            <a:chOff x="0" y="0"/>
            <a:chExt cx="8624570" cy="16440150"/>
          </a:xfrm>
        </p:grpSpPr>
        <p:sp>
          <p:nvSpPr>
            <p:cNvPr name="Freeform 35" id="35"/>
            <p:cNvSpPr/>
            <p:nvPr/>
          </p:nvSpPr>
          <p:spPr>
            <a:xfrm flipH="false" flipV="false" rot="0">
              <a:off x="410210" y="266697"/>
              <a:ext cx="7753350" cy="15908025"/>
            </a:xfrm>
            <a:custGeom>
              <a:avLst/>
              <a:gdLst/>
              <a:ahLst/>
              <a:cxnLst/>
              <a:rect r="r" b="b" t="t" l="l"/>
              <a:pathLst>
                <a:path h="15908025" w="7753350">
                  <a:moveTo>
                    <a:pt x="7753350" y="791213"/>
                  </a:moveTo>
                  <a:lnTo>
                    <a:pt x="7753350" y="15116814"/>
                  </a:lnTo>
                  <a:cubicBezTo>
                    <a:pt x="7753350" y="15553694"/>
                    <a:pt x="7399020" y="15908024"/>
                    <a:pt x="6962140" y="15908024"/>
                  </a:cubicBezTo>
                  <a:lnTo>
                    <a:pt x="791210" y="15908024"/>
                  </a:lnTo>
                  <a:cubicBezTo>
                    <a:pt x="354330" y="15908024"/>
                    <a:pt x="0" y="15553694"/>
                    <a:pt x="0" y="15116814"/>
                  </a:cubicBezTo>
                  <a:lnTo>
                    <a:pt x="0" y="791213"/>
                  </a:lnTo>
                  <a:cubicBezTo>
                    <a:pt x="0" y="354333"/>
                    <a:pt x="354330" y="3"/>
                    <a:pt x="791210" y="3"/>
                  </a:cubicBezTo>
                  <a:lnTo>
                    <a:pt x="6962140" y="3"/>
                  </a:lnTo>
                  <a:cubicBezTo>
                    <a:pt x="7399020" y="-1267"/>
                    <a:pt x="7753350" y="353063"/>
                    <a:pt x="7753350" y="791213"/>
                  </a:cubicBezTo>
                  <a:close/>
                </a:path>
              </a:pathLst>
            </a:custGeom>
            <a:blipFill>
              <a:blip r:embed="rId7"/>
              <a:stretch>
                <a:fillRect l="-132378" t="0" r="-132378" b="0"/>
              </a:stretch>
            </a:blipFill>
          </p:spPr>
        </p:sp>
        <p:sp>
          <p:nvSpPr>
            <p:cNvPr name="Freeform 36" id="36"/>
            <p:cNvSpPr/>
            <p:nvPr/>
          </p:nvSpPr>
          <p:spPr>
            <a:xfrm flipH="false" flipV="false" rot="0">
              <a:off x="0" y="0"/>
              <a:ext cx="8636000" cy="16446500"/>
            </a:xfrm>
            <a:custGeom>
              <a:avLst/>
              <a:gdLst/>
              <a:ahLst/>
              <a:cxnLst/>
              <a:rect r="r" b="b" t="t" l="l"/>
              <a:pathLst>
                <a:path h="16446500" w="8636000">
                  <a:moveTo>
                    <a:pt x="0" y="0"/>
                  </a:moveTo>
                  <a:lnTo>
                    <a:pt x="8636000" y="0"/>
                  </a:lnTo>
                  <a:lnTo>
                    <a:pt x="8636000" y="16446500"/>
                  </a:lnTo>
                  <a:lnTo>
                    <a:pt x="0" y="16446500"/>
                  </a:lnTo>
                  <a:close/>
                </a:path>
              </a:pathLst>
            </a:custGeom>
          </p:spPr>
        </p:sp>
      </p:grpSp>
      <p:sp>
        <p:nvSpPr>
          <p:cNvPr name="Freeform 37" id="37"/>
          <p:cNvSpPr/>
          <p:nvPr/>
        </p:nvSpPr>
        <p:spPr>
          <a:xfrm flipH="false" flipV="false" rot="0">
            <a:off x="4793156" y="-74428"/>
            <a:ext cx="8701687" cy="2551961"/>
          </a:xfrm>
          <a:custGeom>
            <a:avLst/>
            <a:gdLst/>
            <a:ahLst/>
            <a:cxnLst/>
            <a:rect r="r" b="b" t="t" l="l"/>
            <a:pathLst>
              <a:path h="2551961" w="8701687">
                <a:moveTo>
                  <a:pt x="0" y="0"/>
                </a:moveTo>
                <a:lnTo>
                  <a:pt x="8701688" y="0"/>
                </a:lnTo>
                <a:lnTo>
                  <a:pt x="8701688" y="2551961"/>
                </a:lnTo>
                <a:lnTo>
                  <a:pt x="0" y="2551961"/>
                </a:lnTo>
                <a:lnTo>
                  <a:pt x="0" y="0"/>
                </a:lnTo>
                <a:close/>
              </a:path>
            </a:pathLst>
          </a:custGeom>
          <a:blipFill>
            <a:blip r:embed="rId8"/>
            <a:stretch>
              <a:fillRect l="0" t="0" r="0" b="0"/>
            </a:stretch>
          </a:blipFill>
        </p:spPr>
      </p:sp>
      <p:sp>
        <p:nvSpPr>
          <p:cNvPr name="TextBox 38" id="38"/>
          <p:cNvSpPr txBox="true"/>
          <p:nvPr/>
        </p:nvSpPr>
        <p:spPr>
          <a:xfrm rot="0">
            <a:off x="14566530" y="8954645"/>
            <a:ext cx="3437110"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13</a:t>
            </a:r>
          </a:p>
        </p:txBody>
      </p:sp>
      <p:sp>
        <p:nvSpPr>
          <p:cNvPr name="TextBox 39" id="39"/>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sp>
        <p:nvSpPr>
          <p:cNvPr name="TextBox 40" id="40"/>
          <p:cNvSpPr txBox="true"/>
          <p:nvPr/>
        </p:nvSpPr>
        <p:spPr>
          <a:xfrm rot="0">
            <a:off x="4539118" y="2298253"/>
            <a:ext cx="9209764" cy="309083"/>
          </a:xfrm>
          <a:prstGeom prst="rect">
            <a:avLst/>
          </a:prstGeom>
        </p:spPr>
        <p:txBody>
          <a:bodyPr anchor="t" rtlCol="false" tIns="0" lIns="0" bIns="0" rIns="0">
            <a:spAutoFit/>
          </a:bodyPr>
          <a:lstStyle/>
          <a:p>
            <a:pPr algn="ctr">
              <a:lnSpc>
                <a:spcPts val="2517"/>
              </a:lnSpc>
            </a:pPr>
            <a:r>
              <a:rPr lang="en-US" b="true" sz="2063" spc="74">
                <a:solidFill>
                  <a:srgbClr val="788065"/>
                </a:solidFill>
                <a:latin typeface="Open Sans Bold"/>
                <a:ea typeface="Open Sans Bold"/>
                <a:cs typeface="Open Sans Bold"/>
                <a:sym typeface="Open Sans Bold"/>
              </a:rPr>
              <a:t>Success stories in</a:t>
            </a:r>
            <a:r>
              <a:rPr lang="en-US" b="true" sz="2063" spc="74">
                <a:solidFill>
                  <a:srgbClr val="788065"/>
                </a:solidFill>
                <a:latin typeface="Open Sans Bold"/>
                <a:ea typeface="Open Sans Bold"/>
                <a:cs typeface="Open Sans Bold"/>
                <a:sym typeface="Open Sans Bold"/>
              </a:rPr>
              <a:t> student housing → applying to conventional</a:t>
            </a:r>
          </a:p>
        </p:txBody>
      </p:sp>
      <p:sp>
        <p:nvSpPr>
          <p:cNvPr name="TextBox 41" id="41"/>
          <p:cNvSpPr txBox="true"/>
          <p:nvPr/>
        </p:nvSpPr>
        <p:spPr>
          <a:xfrm rot="0">
            <a:off x="6194136" y="2881428"/>
            <a:ext cx="5900764" cy="1528517"/>
          </a:xfrm>
          <a:prstGeom prst="rect">
            <a:avLst/>
          </a:prstGeom>
        </p:spPr>
        <p:txBody>
          <a:bodyPr anchor="t" rtlCol="false" tIns="0" lIns="0" bIns="0" rIns="0">
            <a:spAutoFit/>
          </a:bodyPr>
          <a:lstStyle/>
          <a:p>
            <a:pPr algn="l" marL="425675" indent="-212837" lvl="1">
              <a:lnSpc>
                <a:spcPts val="2405"/>
              </a:lnSpc>
              <a:buFont typeface="Arial"/>
              <a:buChar char="•"/>
            </a:pPr>
            <a:r>
              <a:rPr lang="en-US" sz="1971" spc="70">
                <a:solidFill>
                  <a:srgbClr val="FFFFFF"/>
                </a:solidFill>
                <a:latin typeface="Open Sans"/>
                <a:ea typeface="Open Sans"/>
                <a:cs typeface="Open Sans"/>
                <a:sym typeface="Open Sans"/>
              </a:rPr>
              <a:t>Creative outlets for residents to express themselves </a:t>
            </a:r>
          </a:p>
          <a:p>
            <a:pPr algn="l" marL="425675" indent="-212837" lvl="1">
              <a:lnSpc>
                <a:spcPts val="2405"/>
              </a:lnSpc>
              <a:buFont typeface="Arial"/>
              <a:buChar char="•"/>
            </a:pPr>
            <a:r>
              <a:rPr lang="en-US" sz="1971" spc="70" strike="noStrike" u="none">
                <a:solidFill>
                  <a:srgbClr val="FFFFFF"/>
                </a:solidFill>
                <a:latin typeface="Open Sans"/>
                <a:ea typeface="Open Sans"/>
                <a:cs typeface="Open Sans"/>
                <a:sym typeface="Open Sans"/>
              </a:rPr>
              <a:t>Wellness walks to promote movement</a:t>
            </a:r>
          </a:p>
          <a:p>
            <a:pPr algn="l" marL="425675" indent="-212837" lvl="1">
              <a:lnSpc>
                <a:spcPts val="2405"/>
              </a:lnSpc>
              <a:buFont typeface="Arial"/>
              <a:buChar char="•"/>
            </a:pPr>
            <a:r>
              <a:rPr lang="en-US" sz="1971" spc="70" strike="noStrike" u="none">
                <a:solidFill>
                  <a:srgbClr val="FFFFFF"/>
                </a:solidFill>
                <a:latin typeface="Open Sans"/>
                <a:ea typeface="Open Sans"/>
                <a:cs typeface="Open Sans"/>
                <a:sym typeface="Open Sans"/>
              </a:rPr>
              <a:t>Give or take what you need</a:t>
            </a:r>
          </a:p>
          <a:p>
            <a:pPr algn="l" marL="425675" indent="-212837" lvl="1">
              <a:lnSpc>
                <a:spcPts val="2405"/>
              </a:lnSpc>
              <a:spcBef>
                <a:spcPct val="0"/>
              </a:spcBef>
              <a:buFont typeface="Arial"/>
              <a:buChar char="•"/>
            </a:pPr>
            <a:r>
              <a:rPr lang="en-US" sz="1971" spc="70" strike="noStrike" u="none">
                <a:solidFill>
                  <a:srgbClr val="FFFFFF"/>
                </a:solidFill>
                <a:latin typeface="Open Sans"/>
                <a:ea typeface="Open Sans"/>
                <a:cs typeface="Open Sans"/>
                <a:sym typeface="Open Sans"/>
              </a:rPr>
              <a:t>Open mental health conversations​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9F1E22"/>
        </a:solidFill>
      </p:bgPr>
    </p:bg>
    <p:spTree>
      <p:nvGrpSpPr>
        <p:cNvPr id="1" name=""/>
        <p:cNvGrpSpPr/>
        <p:nvPr/>
      </p:nvGrpSpPr>
      <p:grpSpPr>
        <a:xfrm>
          <a:off x="0" y="0"/>
          <a:ext cx="0" cy="0"/>
          <a:chOff x="0" y="0"/>
          <a:chExt cx="0" cy="0"/>
        </a:xfrm>
      </p:grpSpPr>
      <p:sp>
        <p:nvSpPr>
          <p:cNvPr name="AutoShape 2" id="2"/>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3" id="3"/>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2"/>
            <a:stretch>
              <a:fillRect l="0" t="0" r="0" b="0"/>
            </a:stretch>
          </a:blipFill>
        </p:spPr>
      </p:sp>
      <p:grpSp>
        <p:nvGrpSpPr>
          <p:cNvPr name="Group 4" id="4"/>
          <p:cNvGrpSpPr/>
          <p:nvPr/>
        </p:nvGrpSpPr>
        <p:grpSpPr>
          <a:xfrm rot="0">
            <a:off x="5655771" y="2317129"/>
            <a:ext cx="6976457" cy="1975391"/>
            <a:chOff x="0" y="0"/>
            <a:chExt cx="2163782" cy="612677"/>
          </a:xfrm>
        </p:grpSpPr>
        <p:sp>
          <p:nvSpPr>
            <p:cNvPr name="Freeform 5" id="5"/>
            <p:cNvSpPr/>
            <p:nvPr/>
          </p:nvSpPr>
          <p:spPr>
            <a:xfrm flipH="false" flipV="false" rot="0">
              <a:off x="0" y="0"/>
              <a:ext cx="2163782" cy="612677"/>
            </a:xfrm>
            <a:custGeom>
              <a:avLst/>
              <a:gdLst/>
              <a:ahLst/>
              <a:cxnLst/>
              <a:rect r="r" b="b" t="t" l="l"/>
              <a:pathLst>
                <a:path h="612677" w="2163782">
                  <a:moveTo>
                    <a:pt x="56596" y="0"/>
                  </a:moveTo>
                  <a:lnTo>
                    <a:pt x="2107186" y="0"/>
                  </a:lnTo>
                  <a:cubicBezTo>
                    <a:pt x="2122196" y="0"/>
                    <a:pt x="2136591" y="5963"/>
                    <a:pt x="2147205" y="16577"/>
                  </a:cubicBezTo>
                  <a:cubicBezTo>
                    <a:pt x="2157819" y="27190"/>
                    <a:pt x="2163782" y="41586"/>
                    <a:pt x="2163782" y="56596"/>
                  </a:cubicBezTo>
                  <a:lnTo>
                    <a:pt x="2163782" y="556081"/>
                  </a:lnTo>
                  <a:cubicBezTo>
                    <a:pt x="2163782" y="571091"/>
                    <a:pt x="2157819" y="585487"/>
                    <a:pt x="2147205" y="596100"/>
                  </a:cubicBezTo>
                  <a:cubicBezTo>
                    <a:pt x="2136591" y="606714"/>
                    <a:pt x="2122196" y="612677"/>
                    <a:pt x="2107186" y="612677"/>
                  </a:cubicBezTo>
                  <a:lnTo>
                    <a:pt x="56596" y="612677"/>
                  </a:lnTo>
                  <a:cubicBezTo>
                    <a:pt x="41586" y="612677"/>
                    <a:pt x="27190" y="606714"/>
                    <a:pt x="16577" y="596100"/>
                  </a:cubicBezTo>
                  <a:cubicBezTo>
                    <a:pt x="5963" y="585487"/>
                    <a:pt x="0" y="571091"/>
                    <a:pt x="0" y="556081"/>
                  </a:cubicBezTo>
                  <a:lnTo>
                    <a:pt x="0" y="56596"/>
                  </a:lnTo>
                  <a:cubicBezTo>
                    <a:pt x="0" y="41586"/>
                    <a:pt x="5963" y="27190"/>
                    <a:pt x="16577" y="16577"/>
                  </a:cubicBezTo>
                  <a:cubicBezTo>
                    <a:pt x="27190" y="5963"/>
                    <a:pt x="41586" y="0"/>
                    <a:pt x="56596" y="0"/>
                  </a:cubicBezTo>
                  <a:close/>
                </a:path>
              </a:pathLst>
            </a:custGeom>
            <a:solidFill>
              <a:srgbClr val="F1EEEC"/>
            </a:solidFill>
            <a:ln cap="rnd">
              <a:noFill/>
              <a:prstDash val="solid"/>
              <a:round/>
            </a:ln>
          </p:spPr>
        </p:sp>
        <p:sp>
          <p:nvSpPr>
            <p:cNvPr name="TextBox 6" id="6"/>
            <p:cNvSpPr txBox="true"/>
            <p:nvPr/>
          </p:nvSpPr>
          <p:spPr>
            <a:xfrm>
              <a:off x="0" y="-38100"/>
              <a:ext cx="2163782" cy="650777"/>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7" id="7"/>
          <p:cNvGrpSpPr/>
          <p:nvPr/>
        </p:nvGrpSpPr>
        <p:grpSpPr>
          <a:xfrm rot="0">
            <a:off x="4228267" y="2112665"/>
            <a:ext cx="9831467" cy="699214"/>
            <a:chOff x="0" y="0"/>
            <a:chExt cx="3049276" cy="216865"/>
          </a:xfrm>
        </p:grpSpPr>
        <p:sp>
          <p:nvSpPr>
            <p:cNvPr name="Freeform 8" id="8"/>
            <p:cNvSpPr/>
            <p:nvPr/>
          </p:nvSpPr>
          <p:spPr>
            <a:xfrm flipH="false" flipV="false" rot="0">
              <a:off x="0" y="0"/>
              <a:ext cx="3049276" cy="216865"/>
            </a:xfrm>
            <a:custGeom>
              <a:avLst/>
              <a:gdLst/>
              <a:ahLst/>
              <a:cxnLst/>
              <a:rect r="r" b="b" t="t" l="l"/>
              <a:pathLst>
                <a:path h="216865" w="3049276">
                  <a:moveTo>
                    <a:pt x="40161" y="0"/>
                  </a:moveTo>
                  <a:lnTo>
                    <a:pt x="3009116" y="0"/>
                  </a:lnTo>
                  <a:cubicBezTo>
                    <a:pt x="3031296" y="0"/>
                    <a:pt x="3049276" y="17981"/>
                    <a:pt x="3049276" y="40161"/>
                  </a:cubicBezTo>
                  <a:lnTo>
                    <a:pt x="3049276" y="176704"/>
                  </a:lnTo>
                  <a:cubicBezTo>
                    <a:pt x="3049276" y="198884"/>
                    <a:pt x="3031296" y="216865"/>
                    <a:pt x="3009116" y="216865"/>
                  </a:cubicBezTo>
                  <a:lnTo>
                    <a:pt x="40161" y="216865"/>
                  </a:lnTo>
                  <a:cubicBezTo>
                    <a:pt x="17981" y="216865"/>
                    <a:pt x="0" y="198884"/>
                    <a:pt x="0" y="176704"/>
                  </a:cubicBezTo>
                  <a:lnTo>
                    <a:pt x="0" y="40161"/>
                  </a:lnTo>
                  <a:cubicBezTo>
                    <a:pt x="0" y="17981"/>
                    <a:pt x="17981" y="0"/>
                    <a:pt x="40161" y="0"/>
                  </a:cubicBezTo>
                  <a:close/>
                </a:path>
              </a:pathLst>
            </a:custGeom>
            <a:solidFill>
              <a:srgbClr val="FFFFFF"/>
            </a:solidFill>
            <a:ln cap="rnd">
              <a:noFill/>
              <a:prstDash val="solid"/>
              <a:round/>
            </a:ln>
          </p:spPr>
        </p:sp>
        <p:sp>
          <p:nvSpPr>
            <p:cNvPr name="TextBox 9" id="9"/>
            <p:cNvSpPr txBox="true"/>
            <p:nvPr/>
          </p:nvSpPr>
          <p:spPr>
            <a:xfrm>
              <a:off x="0" y="-38100"/>
              <a:ext cx="3049276" cy="254965"/>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0" id="10"/>
          <p:cNvGrpSpPr/>
          <p:nvPr/>
        </p:nvGrpSpPr>
        <p:grpSpPr>
          <a:xfrm rot="0">
            <a:off x="9341950" y="4644945"/>
            <a:ext cx="4145936" cy="3864938"/>
            <a:chOff x="0" y="0"/>
            <a:chExt cx="7527117" cy="7016953"/>
          </a:xfrm>
        </p:grpSpPr>
        <p:sp>
          <p:nvSpPr>
            <p:cNvPr name="Freeform 11" id="11">
              <a:hlinkClick r:id="rId3" tooltip="https://youtu.be/1FCalBD73Qg"/>
            </p:cNvPr>
            <p:cNvSpPr/>
            <p:nvPr/>
          </p:nvSpPr>
          <p:spPr>
            <a:xfrm flipH="false" flipV="false" rot="0">
              <a:off x="0" y="0"/>
              <a:ext cx="7527117" cy="7016953"/>
            </a:xfrm>
            <a:custGeom>
              <a:avLst/>
              <a:gdLst/>
              <a:ahLst/>
              <a:cxnLst/>
              <a:rect r="r" b="b" t="t" l="l"/>
              <a:pathLst>
                <a:path h="7016953" w="7527117">
                  <a:moveTo>
                    <a:pt x="0" y="6661428"/>
                  </a:moveTo>
                  <a:lnTo>
                    <a:pt x="0" y="355526"/>
                  </a:lnTo>
                  <a:cubicBezTo>
                    <a:pt x="0" y="159051"/>
                    <a:pt x="255922" y="0"/>
                    <a:pt x="572061" y="0"/>
                  </a:cubicBezTo>
                  <a:lnTo>
                    <a:pt x="6955056" y="0"/>
                  </a:lnTo>
                  <a:cubicBezTo>
                    <a:pt x="7271195" y="0"/>
                    <a:pt x="7527117" y="159987"/>
                    <a:pt x="7527117" y="355526"/>
                  </a:cubicBezTo>
                  <a:lnTo>
                    <a:pt x="7527117" y="6661428"/>
                  </a:lnTo>
                  <a:cubicBezTo>
                    <a:pt x="7527117" y="6857902"/>
                    <a:pt x="7271195" y="7016953"/>
                    <a:pt x="6955056" y="7016953"/>
                  </a:cubicBezTo>
                  <a:lnTo>
                    <a:pt x="572061" y="7016953"/>
                  </a:lnTo>
                  <a:cubicBezTo>
                    <a:pt x="257427" y="7016953"/>
                    <a:pt x="0" y="6857902"/>
                    <a:pt x="0" y="6661428"/>
                  </a:cubicBezTo>
                  <a:lnTo>
                    <a:pt x="0" y="0"/>
                  </a:lnTo>
                  <a:cubicBezTo>
                    <a:pt x="0" y="0"/>
                    <a:pt x="0" y="6661428"/>
                    <a:pt x="0" y="6661428"/>
                  </a:cubicBezTo>
                  <a:close/>
                </a:path>
              </a:pathLst>
            </a:custGeom>
            <a:blipFill>
              <a:blip r:embed="rId4"/>
              <a:stretch>
                <a:fillRect l="0" t="-3199" r="0" b="-29084"/>
              </a:stretch>
            </a:blipFill>
            <a:ln cap="rnd">
              <a:noFill/>
              <a:prstDash val="solid"/>
              <a:round/>
            </a:ln>
          </p:spPr>
        </p:sp>
      </p:grpSp>
      <p:grpSp>
        <p:nvGrpSpPr>
          <p:cNvPr name="Group 12" id="12"/>
          <p:cNvGrpSpPr/>
          <p:nvPr/>
        </p:nvGrpSpPr>
        <p:grpSpPr>
          <a:xfrm rot="0">
            <a:off x="4800114" y="4644945"/>
            <a:ext cx="4145936" cy="3876231"/>
            <a:chOff x="0" y="0"/>
            <a:chExt cx="7527117" cy="7037457"/>
          </a:xfrm>
        </p:grpSpPr>
        <p:sp>
          <p:nvSpPr>
            <p:cNvPr name="Freeform 13" id="13"/>
            <p:cNvSpPr/>
            <p:nvPr/>
          </p:nvSpPr>
          <p:spPr>
            <a:xfrm flipH="false" flipV="false" rot="0">
              <a:off x="0" y="0"/>
              <a:ext cx="7527117" cy="7037457"/>
            </a:xfrm>
            <a:custGeom>
              <a:avLst/>
              <a:gdLst/>
              <a:ahLst/>
              <a:cxnLst/>
              <a:rect r="r" b="b" t="t" l="l"/>
              <a:pathLst>
                <a:path h="7037457" w="7527117">
                  <a:moveTo>
                    <a:pt x="0" y="6680892"/>
                  </a:moveTo>
                  <a:lnTo>
                    <a:pt x="0" y="356565"/>
                  </a:lnTo>
                  <a:cubicBezTo>
                    <a:pt x="0" y="159516"/>
                    <a:pt x="255922" y="0"/>
                    <a:pt x="572061" y="0"/>
                  </a:cubicBezTo>
                  <a:lnTo>
                    <a:pt x="6955056" y="0"/>
                  </a:lnTo>
                  <a:cubicBezTo>
                    <a:pt x="7271195" y="0"/>
                    <a:pt x="7527117" y="160454"/>
                    <a:pt x="7527117" y="356565"/>
                  </a:cubicBezTo>
                  <a:lnTo>
                    <a:pt x="7527117" y="6680892"/>
                  </a:lnTo>
                  <a:cubicBezTo>
                    <a:pt x="7527117" y="6877941"/>
                    <a:pt x="7271195" y="7037457"/>
                    <a:pt x="6955056" y="7037457"/>
                  </a:cubicBezTo>
                  <a:lnTo>
                    <a:pt x="572061" y="7037457"/>
                  </a:lnTo>
                  <a:cubicBezTo>
                    <a:pt x="257427" y="7037457"/>
                    <a:pt x="0" y="6877941"/>
                    <a:pt x="0" y="6680892"/>
                  </a:cubicBezTo>
                  <a:lnTo>
                    <a:pt x="0" y="0"/>
                  </a:lnTo>
                  <a:cubicBezTo>
                    <a:pt x="0" y="0"/>
                    <a:pt x="0" y="6680892"/>
                    <a:pt x="0" y="6680892"/>
                  </a:cubicBezTo>
                  <a:close/>
                </a:path>
              </a:pathLst>
            </a:custGeom>
            <a:blipFill>
              <a:blip r:embed="rId5"/>
              <a:stretch>
                <a:fillRect l="0" t="-14503" r="0" b="-14503"/>
              </a:stretch>
            </a:blipFill>
            <a:ln cap="rnd">
              <a:noFill/>
              <a:prstDash val="solid"/>
              <a:round/>
            </a:ln>
          </p:spPr>
        </p:sp>
      </p:grpSp>
      <p:grpSp>
        <p:nvGrpSpPr>
          <p:cNvPr name="Group 14" id="14"/>
          <p:cNvGrpSpPr>
            <a:grpSpLocks noChangeAspect="true"/>
          </p:cNvGrpSpPr>
          <p:nvPr/>
        </p:nvGrpSpPr>
        <p:grpSpPr>
          <a:xfrm rot="0">
            <a:off x="14382905" y="2093790"/>
            <a:ext cx="3248334" cy="6427386"/>
            <a:chOff x="0" y="0"/>
            <a:chExt cx="2620010" cy="5184140"/>
          </a:xfrm>
        </p:grpSpPr>
        <p:sp>
          <p:nvSpPr>
            <p:cNvPr name="Freeform 15" id="15"/>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16" id="16"/>
            <p:cNvSpPr/>
            <p:nvPr/>
          </p:nvSpPr>
          <p:spPr>
            <a:xfrm flipH="false" flipV="false" rot="0">
              <a:off x="185420" y="156210"/>
              <a:ext cx="2250453" cy="4876800"/>
            </a:xfrm>
            <a:custGeom>
              <a:avLst/>
              <a:gdLst/>
              <a:ahLst/>
              <a:cxnLst/>
              <a:rect r="r" b="b" t="t" l="l"/>
              <a:pathLst>
                <a:path h="4876800" w="2250453">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6"/>
              <a:stretch>
                <a:fillRect l="-142624" t="0" r="-142624" b="0"/>
              </a:stretch>
            </a:blipFill>
          </p:spPr>
        </p:sp>
        <p:sp>
          <p:nvSpPr>
            <p:cNvPr name="Freeform 17" id="17"/>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18" id="18"/>
            <p:cNvSpPr/>
            <p:nvPr/>
          </p:nvSpPr>
          <p:spPr>
            <a:xfrm flipH="false" flipV="false" rot="0">
              <a:off x="1579738" y="187960"/>
              <a:ext cx="63785" cy="63501"/>
            </a:xfrm>
            <a:custGeom>
              <a:avLst/>
              <a:gdLst/>
              <a:ahLst/>
              <a:cxnLst/>
              <a:rect r="r" b="b" t="t" l="l"/>
              <a:pathLst>
                <a:path h="63501" w="63785">
                  <a:moveTo>
                    <a:pt x="31892" y="0"/>
                  </a:moveTo>
                  <a:cubicBezTo>
                    <a:pt x="20515" y="-51"/>
                    <a:pt x="9980" y="5989"/>
                    <a:pt x="4277" y="15834"/>
                  </a:cubicBezTo>
                  <a:cubicBezTo>
                    <a:pt x="-1426" y="25678"/>
                    <a:pt x="-1426" y="37822"/>
                    <a:pt x="4277" y="47666"/>
                  </a:cubicBezTo>
                  <a:cubicBezTo>
                    <a:pt x="9980" y="57511"/>
                    <a:pt x="20515" y="63551"/>
                    <a:pt x="31892" y="63500"/>
                  </a:cubicBezTo>
                  <a:cubicBezTo>
                    <a:pt x="43269" y="63551"/>
                    <a:pt x="53804" y="57511"/>
                    <a:pt x="59507" y="47666"/>
                  </a:cubicBezTo>
                  <a:cubicBezTo>
                    <a:pt x="65210" y="37822"/>
                    <a:pt x="65210" y="25678"/>
                    <a:pt x="59507" y="15834"/>
                  </a:cubicBezTo>
                  <a:cubicBezTo>
                    <a:pt x="53804" y="5989"/>
                    <a:pt x="43269" y="-51"/>
                    <a:pt x="31892" y="0"/>
                  </a:cubicBezTo>
                  <a:close/>
                </a:path>
              </a:pathLst>
            </a:custGeom>
            <a:solidFill>
              <a:srgbClr val="606060"/>
            </a:solidFill>
          </p:spPr>
        </p:sp>
        <p:sp>
          <p:nvSpPr>
            <p:cNvPr name="Freeform 19" id="19"/>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20" id="20"/>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21" id="21"/>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22" id="22"/>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23" id="23"/>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E9E9E9"/>
            </a:solidFill>
          </p:spPr>
        </p:sp>
      </p:grpSp>
      <p:grpSp>
        <p:nvGrpSpPr>
          <p:cNvPr name="Group 24" id="24"/>
          <p:cNvGrpSpPr>
            <a:grpSpLocks noChangeAspect="true"/>
          </p:cNvGrpSpPr>
          <p:nvPr/>
        </p:nvGrpSpPr>
        <p:grpSpPr>
          <a:xfrm rot="0">
            <a:off x="656761" y="2093790"/>
            <a:ext cx="3248334" cy="6427386"/>
            <a:chOff x="0" y="0"/>
            <a:chExt cx="2620010" cy="5184140"/>
          </a:xfrm>
        </p:grpSpPr>
        <p:sp>
          <p:nvSpPr>
            <p:cNvPr name="Freeform 25" id="25"/>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26" id="26"/>
            <p:cNvSpPr/>
            <p:nvPr/>
          </p:nvSpPr>
          <p:spPr>
            <a:xfrm flipH="false" flipV="false" rot="0">
              <a:off x="185420" y="156210"/>
              <a:ext cx="2250453" cy="4876800"/>
            </a:xfrm>
            <a:custGeom>
              <a:avLst/>
              <a:gdLst/>
              <a:ahLst/>
              <a:cxnLst/>
              <a:rect r="r" b="b" t="t" l="l"/>
              <a:pathLst>
                <a:path h="4876800" w="2250453">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7"/>
              <a:stretch>
                <a:fillRect l="-11189" t="0" r="-11189" b="0"/>
              </a:stretch>
            </a:blipFill>
          </p:spPr>
        </p:sp>
        <p:sp>
          <p:nvSpPr>
            <p:cNvPr name="Freeform 27" id="27"/>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28" id="28"/>
            <p:cNvSpPr/>
            <p:nvPr/>
          </p:nvSpPr>
          <p:spPr>
            <a:xfrm flipH="false" flipV="false" rot="0">
              <a:off x="1579738" y="187960"/>
              <a:ext cx="63785" cy="63501"/>
            </a:xfrm>
            <a:custGeom>
              <a:avLst/>
              <a:gdLst/>
              <a:ahLst/>
              <a:cxnLst/>
              <a:rect r="r" b="b" t="t" l="l"/>
              <a:pathLst>
                <a:path h="63501" w="63785">
                  <a:moveTo>
                    <a:pt x="31892" y="0"/>
                  </a:moveTo>
                  <a:cubicBezTo>
                    <a:pt x="20515" y="-51"/>
                    <a:pt x="9980" y="5989"/>
                    <a:pt x="4277" y="15834"/>
                  </a:cubicBezTo>
                  <a:cubicBezTo>
                    <a:pt x="-1426" y="25678"/>
                    <a:pt x="-1426" y="37822"/>
                    <a:pt x="4277" y="47666"/>
                  </a:cubicBezTo>
                  <a:cubicBezTo>
                    <a:pt x="9980" y="57511"/>
                    <a:pt x="20515" y="63551"/>
                    <a:pt x="31892" y="63500"/>
                  </a:cubicBezTo>
                  <a:cubicBezTo>
                    <a:pt x="43269" y="63551"/>
                    <a:pt x="53804" y="57511"/>
                    <a:pt x="59507" y="47666"/>
                  </a:cubicBezTo>
                  <a:cubicBezTo>
                    <a:pt x="65210" y="37822"/>
                    <a:pt x="65210" y="25678"/>
                    <a:pt x="59507" y="15834"/>
                  </a:cubicBezTo>
                  <a:cubicBezTo>
                    <a:pt x="53804" y="5989"/>
                    <a:pt x="43269" y="-51"/>
                    <a:pt x="31892" y="0"/>
                  </a:cubicBezTo>
                  <a:close/>
                </a:path>
              </a:pathLst>
            </a:custGeom>
            <a:solidFill>
              <a:srgbClr val="606060"/>
            </a:solidFill>
          </p:spPr>
        </p:sp>
        <p:sp>
          <p:nvSpPr>
            <p:cNvPr name="Freeform 29" id="29"/>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30" id="30"/>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31" id="31"/>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32" id="32"/>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33" id="33"/>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E9E9E9"/>
            </a:solidFill>
          </p:spPr>
        </p:sp>
      </p:grpSp>
      <p:sp>
        <p:nvSpPr>
          <p:cNvPr name="Freeform 34" id="34"/>
          <p:cNvSpPr/>
          <p:nvPr/>
        </p:nvSpPr>
        <p:spPr>
          <a:xfrm flipH="false" flipV="false" rot="0">
            <a:off x="7142801" y="88756"/>
            <a:ext cx="3606498" cy="1879887"/>
          </a:xfrm>
          <a:custGeom>
            <a:avLst/>
            <a:gdLst/>
            <a:ahLst/>
            <a:cxnLst/>
            <a:rect r="r" b="b" t="t" l="l"/>
            <a:pathLst>
              <a:path h="1879887" w="3606498">
                <a:moveTo>
                  <a:pt x="0" y="0"/>
                </a:moveTo>
                <a:lnTo>
                  <a:pt x="3606498" y="0"/>
                </a:lnTo>
                <a:lnTo>
                  <a:pt x="3606498" y="1879888"/>
                </a:lnTo>
                <a:lnTo>
                  <a:pt x="0" y="1879888"/>
                </a:lnTo>
                <a:lnTo>
                  <a:pt x="0" y="0"/>
                </a:lnTo>
                <a:close/>
              </a:path>
            </a:pathLst>
          </a:custGeom>
          <a:blipFill>
            <a:blip r:embed="rId8"/>
            <a:stretch>
              <a:fillRect l="0" t="0" r="0" b="0"/>
            </a:stretch>
          </a:blipFill>
        </p:spPr>
      </p:sp>
      <p:sp>
        <p:nvSpPr>
          <p:cNvPr name="TextBox 35" id="35"/>
          <p:cNvSpPr txBox="true"/>
          <p:nvPr/>
        </p:nvSpPr>
        <p:spPr>
          <a:xfrm rot="0">
            <a:off x="14566530" y="8954645"/>
            <a:ext cx="3437110"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14</a:t>
            </a:r>
          </a:p>
        </p:txBody>
      </p:sp>
      <p:sp>
        <p:nvSpPr>
          <p:cNvPr name="TextBox 36" id="36"/>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sp>
        <p:nvSpPr>
          <p:cNvPr name="TextBox 37" id="37"/>
          <p:cNvSpPr txBox="true"/>
          <p:nvPr/>
        </p:nvSpPr>
        <p:spPr>
          <a:xfrm rot="0">
            <a:off x="4539118" y="2317129"/>
            <a:ext cx="9209764" cy="309083"/>
          </a:xfrm>
          <a:prstGeom prst="rect">
            <a:avLst/>
          </a:prstGeom>
        </p:spPr>
        <p:txBody>
          <a:bodyPr anchor="t" rtlCol="false" tIns="0" lIns="0" bIns="0" rIns="0">
            <a:spAutoFit/>
          </a:bodyPr>
          <a:lstStyle/>
          <a:p>
            <a:pPr algn="ctr">
              <a:lnSpc>
                <a:spcPts val="2517"/>
              </a:lnSpc>
            </a:pPr>
            <a:r>
              <a:rPr lang="en-US" b="true" sz="2063" spc="74">
                <a:solidFill>
                  <a:srgbClr val="9F1E22"/>
                </a:solidFill>
                <a:latin typeface="Open Sans Bold"/>
                <a:ea typeface="Open Sans Bold"/>
                <a:cs typeface="Open Sans Bold"/>
                <a:sym typeface="Open Sans Bold"/>
              </a:rPr>
              <a:t>Scaling across small AND large management companies</a:t>
            </a:r>
          </a:p>
        </p:txBody>
      </p:sp>
      <p:sp>
        <p:nvSpPr>
          <p:cNvPr name="TextBox 38" id="38"/>
          <p:cNvSpPr txBox="true"/>
          <p:nvPr/>
        </p:nvSpPr>
        <p:spPr>
          <a:xfrm rot="0">
            <a:off x="5751520" y="2982297"/>
            <a:ext cx="6769764" cy="1223717"/>
          </a:xfrm>
          <a:prstGeom prst="rect">
            <a:avLst/>
          </a:prstGeom>
        </p:spPr>
        <p:txBody>
          <a:bodyPr anchor="t" rtlCol="false" tIns="0" lIns="0" bIns="0" rIns="0">
            <a:spAutoFit/>
          </a:bodyPr>
          <a:lstStyle/>
          <a:p>
            <a:pPr algn="l" marL="425675" indent="-212837" lvl="1">
              <a:lnSpc>
                <a:spcPts val="2405"/>
              </a:lnSpc>
              <a:buFont typeface="Arial"/>
              <a:buChar char="•"/>
            </a:pPr>
            <a:r>
              <a:rPr lang="en-US" sz="1971" spc="70">
                <a:solidFill>
                  <a:srgbClr val="000000"/>
                </a:solidFill>
                <a:latin typeface="Open Sans"/>
                <a:ea typeface="Open Sans"/>
                <a:cs typeface="Open Sans"/>
                <a:sym typeface="Open Sans"/>
              </a:rPr>
              <a:t>Team</a:t>
            </a:r>
            <a:r>
              <a:rPr lang="en-US" sz="1971" spc="70" strike="noStrike" u="none">
                <a:solidFill>
                  <a:srgbClr val="000000"/>
                </a:solidFill>
                <a:latin typeface="Open Sans"/>
                <a:ea typeface="Open Sans"/>
                <a:cs typeface="Open Sans"/>
                <a:sym typeface="Open Sans"/>
              </a:rPr>
              <a:t> e</a:t>
            </a:r>
            <a:r>
              <a:rPr lang="en-US" sz="1971" spc="70" strike="noStrike" u="none">
                <a:solidFill>
                  <a:srgbClr val="000000"/>
                </a:solidFill>
                <a:latin typeface="Open Sans"/>
                <a:ea typeface="Open Sans"/>
                <a:cs typeface="Open Sans"/>
                <a:sym typeface="Open Sans"/>
              </a:rPr>
              <a:t>nablem</a:t>
            </a:r>
            <a:r>
              <a:rPr lang="en-US" sz="1971" spc="70" strike="noStrike" u="none">
                <a:solidFill>
                  <a:srgbClr val="000000"/>
                </a:solidFill>
                <a:latin typeface="Open Sans"/>
                <a:ea typeface="Open Sans"/>
                <a:cs typeface="Open Sans"/>
                <a:sym typeface="Open Sans"/>
              </a:rPr>
              <a:t>ent</a:t>
            </a:r>
            <a:r>
              <a:rPr lang="en-US" sz="1971" spc="70" strike="noStrike" u="none">
                <a:solidFill>
                  <a:srgbClr val="000000"/>
                </a:solidFill>
                <a:latin typeface="Open Sans"/>
                <a:ea typeface="Open Sans"/>
                <a:cs typeface="Open Sans"/>
                <a:sym typeface="Open Sans"/>
              </a:rPr>
              <a:t> framework</a:t>
            </a:r>
            <a:r>
              <a:rPr lang="en-US" sz="1971" spc="70" strike="noStrike" u="none">
                <a:solidFill>
                  <a:srgbClr val="000000"/>
                </a:solidFill>
                <a:latin typeface="Open Sans"/>
                <a:ea typeface="Open Sans"/>
                <a:cs typeface="Open Sans"/>
                <a:sym typeface="Open Sans"/>
              </a:rPr>
              <a:t>s </a:t>
            </a:r>
          </a:p>
          <a:p>
            <a:pPr algn="l" marL="425675" indent="-212837" lvl="1">
              <a:lnSpc>
                <a:spcPts val="2405"/>
              </a:lnSpc>
              <a:buFont typeface="Arial"/>
              <a:buChar char="•"/>
            </a:pPr>
            <a:r>
              <a:rPr lang="en-US" sz="1971" spc="70" strike="noStrike" u="none">
                <a:solidFill>
                  <a:srgbClr val="000000"/>
                </a:solidFill>
                <a:latin typeface="Open Sans"/>
                <a:ea typeface="Open Sans"/>
                <a:cs typeface="Open Sans"/>
                <a:sym typeface="Open Sans"/>
              </a:rPr>
              <a:t>Hi, How Are You? education</a:t>
            </a:r>
          </a:p>
          <a:p>
            <a:pPr algn="l" marL="425675" indent="-212837" lvl="1">
              <a:lnSpc>
                <a:spcPts val="2405"/>
              </a:lnSpc>
              <a:buFont typeface="Arial"/>
              <a:buChar char="•"/>
            </a:pPr>
            <a:r>
              <a:rPr lang="en-US" sz="1971" spc="70" strike="noStrike" u="none">
                <a:solidFill>
                  <a:srgbClr val="000000"/>
                </a:solidFill>
                <a:latin typeface="Open Sans"/>
                <a:ea typeface="Open Sans"/>
                <a:cs typeface="Open Sans"/>
                <a:sym typeface="Open Sans"/>
              </a:rPr>
              <a:t>Thriving College Student Index key learnings</a:t>
            </a:r>
          </a:p>
          <a:p>
            <a:pPr algn="l" marL="425675" indent="-212837" lvl="1">
              <a:lnSpc>
                <a:spcPts val="2405"/>
              </a:lnSpc>
              <a:spcBef>
                <a:spcPct val="0"/>
              </a:spcBef>
              <a:buFont typeface="Arial"/>
              <a:buChar char="•"/>
            </a:pPr>
            <a:r>
              <a:rPr lang="en-US" sz="1971" spc="70" strike="noStrike" u="none">
                <a:solidFill>
                  <a:srgbClr val="000000"/>
                </a:solidFill>
                <a:latin typeface="Open Sans"/>
                <a:ea typeface="Open Sans"/>
                <a:cs typeface="Open Sans"/>
                <a:sym typeface="Open Sans"/>
              </a:rPr>
              <a:t>AI</a:t>
            </a:r>
            <a:r>
              <a:rPr lang="en-US" sz="1971" spc="70" strike="noStrike" u="none">
                <a:solidFill>
                  <a:srgbClr val="000000"/>
                </a:solidFill>
                <a:latin typeface="Open Sans"/>
                <a:ea typeface="Open Sans"/>
                <a:cs typeface="Open Sans"/>
                <a:sym typeface="Open Sans"/>
              </a:rPr>
              <a:t>-assis</a:t>
            </a:r>
            <a:r>
              <a:rPr lang="en-US" sz="1971" spc="70" strike="noStrike" u="none">
                <a:solidFill>
                  <a:srgbClr val="000000"/>
                </a:solidFill>
                <a:latin typeface="Open Sans"/>
                <a:ea typeface="Open Sans"/>
                <a:cs typeface="Open Sans"/>
                <a:sym typeface="Open Sans"/>
              </a:rPr>
              <a:t>te</a:t>
            </a:r>
            <a:r>
              <a:rPr lang="en-US" sz="1971" spc="70" strike="noStrike" u="none">
                <a:solidFill>
                  <a:srgbClr val="000000"/>
                </a:solidFill>
                <a:latin typeface="Open Sans"/>
                <a:ea typeface="Open Sans"/>
                <a:cs typeface="Open Sans"/>
                <a:sym typeface="Open Sans"/>
              </a:rPr>
              <a:t>d res</a:t>
            </a:r>
            <a:r>
              <a:rPr lang="en-US" sz="1971" spc="70" strike="noStrike" u="none">
                <a:solidFill>
                  <a:srgbClr val="000000"/>
                </a:solidFill>
                <a:latin typeface="Open Sans"/>
                <a:ea typeface="Open Sans"/>
                <a:cs typeface="Open Sans"/>
                <a:sym typeface="Open Sans"/>
              </a:rPr>
              <a:t>i</a:t>
            </a:r>
            <a:r>
              <a:rPr lang="en-US" sz="1971" spc="70" strike="noStrike" u="none">
                <a:solidFill>
                  <a:srgbClr val="000000"/>
                </a:solidFill>
                <a:latin typeface="Open Sans"/>
                <a:ea typeface="Open Sans"/>
                <a:cs typeface="Open Sans"/>
                <a:sym typeface="Open Sans"/>
              </a:rPr>
              <a:t>de</a:t>
            </a:r>
            <a:r>
              <a:rPr lang="en-US" sz="1971" spc="70" strike="noStrike" u="none">
                <a:solidFill>
                  <a:srgbClr val="000000"/>
                </a:solidFill>
                <a:latin typeface="Open Sans"/>
                <a:ea typeface="Open Sans"/>
                <a:cs typeface="Open Sans"/>
                <a:sym typeface="Open Sans"/>
              </a:rPr>
              <a:t>n</a:t>
            </a:r>
            <a:r>
              <a:rPr lang="en-US" sz="1971" spc="70" strike="noStrike" u="none">
                <a:solidFill>
                  <a:srgbClr val="000000"/>
                </a:solidFill>
                <a:latin typeface="Open Sans"/>
                <a:ea typeface="Open Sans"/>
                <a:cs typeface="Open Sans"/>
                <a:sym typeface="Open Sans"/>
              </a:rPr>
              <a:t>t</a:t>
            </a:r>
            <a:r>
              <a:rPr lang="en-US" sz="1971" spc="70" strike="noStrike" u="none">
                <a:solidFill>
                  <a:srgbClr val="000000"/>
                </a:solidFill>
                <a:latin typeface="Open Sans"/>
                <a:ea typeface="Open Sans"/>
                <a:cs typeface="Open Sans"/>
                <a:sym typeface="Open Sans"/>
              </a:rPr>
              <a:t> communicat</a:t>
            </a:r>
            <a:r>
              <a:rPr lang="en-US" sz="1971" spc="70" strike="noStrike" u="none">
                <a:solidFill>
                  <a:srgbClr val="000000"/>
                </a:solidFill>
                <a:latin typeface="Open Sans"/>
                <a:ea typeface="Open Sans"/>
                <a:cs typeface="Open Sans"/>
                <a:sym typeface="Open Sans"/>
              </a:rPr>
              <a:t>ion</a:t>
            </a:r>
            <a:r>
              <a:rPr lang="en-US" sz="1971" spc="70" strike="noStrike" u="none">
                <a:solidFill>
                  <a:srgbClr val="000000"/>
                </a:solidFill>
                <a:latin typeface="Open Sans"/>
                <a:ea typeface="Open Sans"/>
                <a:cs typeface="Open Sans"/>
                <a:sym typeface="Open Sans"/>
              </a:rPr>
              <a:t> tools</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grpSp>
        <p:nvGrpSpPr>
          <p:cNvPr name="Group 2" id="2"/>
          <p:cNvGrpSpPr/>
          <p:nvPr/>
        </p:nvGrpSpPr>
        <p:grpSpPr>
          <a:xfrm rot="0">
            <a:off x="-190414" y="865650"/>
            <a:ext cx="18691820" cy="577389"/>
            <a:chOff x="0" y="0"/>
            <a:chExt cx="73329023" cy="2265129"/>
          </a:xfrm>
        </p:grpSpPr>
        <p:sp>
          <p:nvSpPr>
            <p:cNvPr name="Freeform 3" id="3"/>
            <p:cNvSpPr/>
            <p:nvPr/>
          </p:nvSpPr>
          <p:spPr>
            <a:xfrm flipH="false" flipV="false" rot="0">
              <a:off x="0" y="0"/>
              <a:ext cx="73329025" cy="2265129"/>
            </a:xfrm>
            <a:custGeom>
              <a:avLst/>
              <a:gdLst/>
              <a:ahLst/>
              <a:cxnLst/>
              <a:rect r="r" b="b" t="t" l="l"/>
              <a:pathLst>
                <a:path h="2265129" w="73329025">
                  <a:moveTo>
                    <a:pt x="0" y="0"/>
                  </a:moveTo>
                  <a:lnTo>
                    <a:pt x="73329025" y="0"/>
                  </a:lnTo>
                  <a:lnTo>
                    <a:pt x="73329025" y="2265129"/>
                  </a:lnTo>
                  <a:lnTo>
                    <a:pt x="0" y="2265129"/>
                  </a:lnTo>
                  <a:close/>
                </a:path>
              </a:pathLst>
            </a:custGeom>
            <a:solidFill>
              <a:srgbClr val="F1EEEC"/>
            </a:solidFill>
          </p:spPr>
        </p:sp>
      </p:grpSp>
      <p:sp>
        <p:nvSpPr>
          <p:cNvPr name="AutoShape 4" id="4"/>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5" id="5"/>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3"/>
            <a:stretch>
              <a:fillRect l="0" t="0" r="0" b="0"/>
            </a:stretch>
          </a:blipFill>
        </p:spPr>
      </p:sp>
      <p:sp>
        <p:nvSpPr>
          <p:cNvPr name="TextBox 6" id="6"/>
          <p:cNvSpPr txBox="true"/>
          <p:nvPr/>
        </p:nvSpPr>
        <p:spPr>
          <a:xfrm rot="0">
            <a:off x="14566530" y="8954645"/>
            <a:ext cx="3436915"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13</a:t>
            </a:r>
          </a:p>
        </p:txBody>
      </p:sp>
      <p:sp>
        <p:nvSpPr>
          <p:cNvPr name="TextBox 7" id="7"/>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grpSp>
        <p:nvGrpSpPr>
          <p:cNvPr name="Group 8" id="8"/>
          <p:cNvGrpSpPr/>
          <p:nvPr/>
        </p:nvGrpSpPr>
        <p:grpSpPr>
          <a:xfrm rot="0">
            <a:off x="1545719" y="4934177"/>
            <a:ext cx="7439901" cy="977447"/>
            <a:chOff x="0" y="0"/>
            <a:chExt cx="2501164" cy="328600"/>
          </a:xfrm>
        </p:grpSpPr>
        <p:sp>
          <p:nvSpPr>
            <p:cNvPr name="Freeform 9" id="9"/>
            <p:cNvSpPr/>
            <p:nvPr/>
          </p:nvSpPr>
          <p:spPr>
            <a:xfrm flipH="false" flipV="false" rot="0">
              <a:off x="0" y="0"/>
              <a:ext cx="2501164" cy="328600"/>
            </a:xfrm>
            <a:custGeom>
              <a:avLst/>
              <a:gdLst/>
              <a:ahLst/>
              <a:cxnLst/>
              <a:rect r="r" b="b" t="t" l="l"/>
              <a:pathLst>
                <a:path h="328600" w="2501164">
                  <a:moveTo>
                    <a:pt x="53070" y="0"/>
                  </a:moveTo>
                  <a:lnTo>
                    <a:pt x="2448093" y="0"/>
                  </a:lnTo>
                  <a:cubicBezTo>
                    <a:pt x="2477403" y="0"/>
                    <a:pt x="2501164" y="23760"/>
                    <a:pt x="2501164" y="53070"/>
                  </a:cubicBezTo>
                  <a:lnTo>
                    <a:pt x="2501164" y="275530"/>
                  </a:lnTo>
                  <a:cubicBezTo>
                    <a:pt x="2501164" y="304840"/>
                    <a:pt x="2477403" y="328600"/>
                    <a:pt x="2448093" y="328600"/>
                  </a:cubicBezTo>
                  <a:lnTo>
                    <a:pt x="53070" y="328600"/>
                  </a:lnTo>
                  <a:cubicBezTo>
                    <a:pt x="23760" y="328600"/>
                    <a:pt x="0" y="304840"/>
                    <a:pt x="0" y="275530"/>
                  </a:cubicBezTo>
                  <a:lnTo>
                    <a:pt x="0" y="53070"/>
                  </a:lnTo>
                  <a:cubicBezTo>
                    <a:pt x="0" y="23760"/>
                    <a:pt x="23760" y="0"/>
                    <a:pt x="53070" y="0"/>
                  </a:cubicBezTo>
                  <a:close/>
                </a:path>
              </a:pathLst>
            </a:custGeom>
            <a:solidFill>
              <a:srgbClr val="798FB0"/>
            </a:solidFill>
            <a:ln cap="rnd">
              <a:noFill/>
              <a:prstDash val="solid"/>
              <a:round/>
            </a:ln>
          </p:spPr>
        </p:sp>
        <p:sp>
          <p:nvSpPr>
            <p:cNvPr name="TextBox 10" id="10"/>
            <p:cNvSpPr txBox="true"/>
            <p:nvPr/>
          </p:nvSpPr>
          <p:spPr>
            <a:xfrm>
              <a:off x="0" y="-38100"/>
              <a:ext cx="2501164" cy="36670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1" id="11"/>
          <p:cNvGrpSpPr/>
          <p:nvPr/>
        </p:nvGrpSpPr>
        <p:grpSpPr>
          <a:xfrm rot="0">
            <a:off x="1545719" y="7563476"/>
            <a:ext cx="7439901" cy="977447"/>
            <a:chOff x="0" y="0"/>
            <a:chExt cx="2501164" cy="328600"/>
          </a:xfrm>
        </p:grpSpPr>
        <p:sp>
          <p:nvSpPr>
            <p:cNvPr name="Freeform 12" id="12"/>
            <p:cNvSpPr/>
            <p:nvPr/>
          </p:nvSpPr>
          <p:spPr>
            <a:xfrm flipH="false" flipV="false" rot="0">
              <a:off x="0" y="0"/>
              <a:ext cx="2501164" cy="328600"/>
            </a:xfrm>
            <a:custGeom>
              <a:avLst/>
              <a:gdLst/>
              <a:ahLst/>
              <a:cxnLst/>
              <a:rect r="r" b="b" t="t" l="l"/>
              <a:pathLst>
                <a:path h="328600" w="2501164">
                  <a:moveTo>
                    <a:pt x="53070" y="0"/>
                  </a:moveTo>
                  <a:lnTo>
                    <a:pt x="2448093" y="0"/>
                  </a:lnTo>
                  <a:cubicBezTo>
                    <a:pt x="2477403" y="0"/>
                    <a:pt x="2501164" y="23760"/>
                    <a:pt x="2501164" y="53070"/>
                  </a:cubicBezTo>
                  <a:lnTo>
                    <a:pt x="2501164" y="275530"/>
                  </a:lnTo>
                  <a:cubicBezTo>
                    <a:pt x="2501164" y="304840"/>
                    <a:pt x="2477403" y="328600"/>
                    <a:pt x="2448093" y="328600"/>
                  </a:cubicBezTo>
                  <a:lnTo>
                    <a:pt x="53070" y="328600"/>
                  </a:lnTo>
                  <a:cubicBezTo>
                    <a:pt x="23760" y="328600"/>
                    <a:pt x="0" y="304840"/>
                    <a:pt x="0" y="275530"/>
                  </a:cubicBezTo>
                  <a:lnTo>
                    <a:pt x="0" y="53070"/>
                  </a:lnTo>
                  <a:cubicBezTo>
                    <a:pt x="0" y="23760"/>
                    <a:pt x="23760" y="0"/>
                    <a:pt x="53070" y="0"/>
                  </a:cubicBezTo>
                  <a:close/>
                </a:path>
              </a:pathLst>
            </a:custGeom>
            <a:solidFill>
              <a:srgbClr val="798FB0"/>
            </a:solidFill>
            <a:ln cap="rnd">
              <a:noFill/>
              <a:prstDash val="solid"/>
              <a:round/>
            </a:ln>
          </p:spPr>
        </p:sp>
        <p:sp>
          <p:nvSpPr>
            <p:cNvPr name="TextBox 13" id="13"/>
            <p:cNvSpPr txBox="true"/>
            <p:nvPr/>
          </p:nvSpPr>
          <p:spPr>
            <a:xfrm>
              <a:off x="0" y="-38100"/>
              <a:ext cx="2501164" cy="36670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4" id="14"/>
          <p:cNvGrpSpPr/>
          <p:nvPr/>
        </p:nvGrpSpPr>
        <p:grpSpPr>
          <a:xfrm rot="0">
            <a:off x="9802239" y="6247252"/>
            <a:ext cx="7439901" cy="977447"/>
            <a:chOff x="0" y="0"/>
            <a:chExt cx="2501164" cy="328600"/>
          </a:xfrm>
        </p:grpSpPr>
        <p:sp>
          <p:nvSpPr>
            <p:cNvPr name="Freeform 15" id="15"/>
            <p:cNvSpPr/>
            <p:nvPr/>
          </p:nvSpPr>
          <p:spPr>
            <a:xfrm flipH="false" flipV="false" rot="0">
              <a:off x="0" y="0"/>
              <a:ext cx="2501164" cy="328600"/>
            </a:xfrm>
            <a:custGeom>
              <a:avLst/>
              <a:gdLst/>
              <a:ahLst/>
              <a:cxnLst/>
              <a:rect r="r" b="b" t="t" l="l"/>
              <a:pathLst>
                <a:path h="328600" w="2501164">
                  <a:moveTo>
                    <a:pt x="53070" y="0"/>
                  </a:moveTo>
                  <a:lnTo>
                    <a:pt x="2448093" y="0"/>
                  </a:lnTo>
                  <a:cubicBezTo>
                    <a:pt x="2477403" y="0"/>
                    <a:pt x="2501164" y="23760"/>
                    <a:pt x="2501164" y="53070"/>
                  </a:cubicBezTo>
                  <a:lnTo>
                    <a:pt x="2501164" y="275530"/>
                  </a:lnTo>
                  <a:cubicBezTo>
                    <a:pt x="2501164" y="304840"/>
                    <a:pt x="2477403" y="328600"/>
                    <a:pt x="2448093" y="328600"/>
                  </a:cubicBezTo>
                  <a:lnTo>
                    <a:pt x="53070" y="328600"/>
                  </a:lnTo>
                  <a:cubicBezTo>
                    <a:pt x="23760" y="328600"/>
                    <a:pt x="0" y="304840"/>
                    <a:pt x="0" y="275530"/>
                  </a:cubicBezTo>
                  <a:lnTo>
                    <a:pt x="0" y="53070"/>
                  </a:lnTo>
                  <a:cubicBezTo>
                    <a:pt x="0" y="23760"/>
                    <a:pt x="23760" y="0"/>
                    <a:pt x="53070" y="0"/>
                  </a:cubicBezTo>
                  <a:close/>
                </a:path>
              </a:pathLst>
            </a:custGeom>
            <a:solidFill>
              <a:srgbClr val="798FB0"/>
            </a:solidFill>
            <a:ln cap="rnd">
              <a:noFill/>
              <a:prstDash val="solid"/>
              <a:round/>
            </a:ln>
          </p:spPr>
        </p:sp>
        <p:sp>
          <p:nvSpPr>
            <p:cNvPr name="TextBox 16" id="16"/>
            <p:cNvSpPr txBox="true"/>
            <p:nvPr/>
          </p:nvSpPr>
          <p:spPr>
            <a:xfrm>
              <a:off x="0" y="-38100"/>
              <a:ext cx="2501164" cy="36670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7" id="17"/>
          <p:cNvGrpSpPr/>
          <p:nvPr/>
        </p:nvGrpSpPr>
        <p:grpSpPr>
          <a:xfrm rot="0">
            <a:off x="1562878" y="6250400"/>
            <a:ext cx="7439901" cy="977447"/>
            <a:chOff x="0" y="0"/>
            <a:chExt cx="2501164" cy="328600"/>
          </a:xfrm>
        </p:grpSpPr>
        <p:sp>
          <p:nvSpPr>
            <p:cNvPr name="Freeform 18" id="18"/>
            <p:cNvSpPr/>
            <p:nvPr/>
          </p:nvSpPr>
          <p:spPr>
            <a:xfrm flipH="false" flipV="false" rot="0">
              <a:off x="0" y="0"/>
              <a:ext cx="2501164" cy="328600"/>
            </a:xfrm>
            <a:custGeom>
              <a:avLst/>
              <a:gdLst/>
              <a:ahLst/>
              <a:cxnLst/>
              <a:rect r="r" b="b" t="t" l="l"/>
              <a:pathLst>
                <a:path h="328600" w="2501164">
                  <a:moveTo>
                    <a:pt x="53070" y="0"/>
                  </a:moveTo>
                  <a:lnTo>
                    <a:pt x="2448093" y="0"/>
                  </a:lnTo>
                  <a:cubicBezTo>
                    <a:pt x="2477403" y="0"/>
                    <a:pt x="2501164" y="23760"/>
                    <a:pt x="2501164" y="53070"/>
                  </a:cubicBezTo>
                  <a:lnTo>
                    <a:pt x="2501164" y="275530"/>
                  </a:lnTo>
                  <a:cubicBezTo>
                    <a:pt x="2501164" y="304840"/>
                    <a:pt x="2477403" y="328600"/>
                    <a:pt x="2448093" y="328600"/>
                  </a:cubicBezTo>
                  <a:lnTo>
                    <a:pt x="53070" y="328600"/>
                  </a:lnTo>
                  <a:cubicBezTo>
                    <a:pt x="23760" y="328600"/>
                    <a:pt x="0" y="304840"/>
                    <a:pt x="0" y="275530"/>
                  </a:cubicBezTo>
                  <a:lnTo>
                    <a:pt x="0" y="53070"/>
                  </a:lnTo>
                  <a:cubicBezTo>
                    <a:pt x="0" y="23760"/>
                    <a:pt x="23760" y="0"/>
                    <a:pt x="53070" y="0"/>
                  </a:cubicBezTo>
                  <a:close/>
                </a:path>
              </a:pathLst>
            </a:custGeom>
            <a:solidFill>
              <a:srgbClr val="798FB0"/>
            </a:solidFill>
            <a:ln cap="rnd">
              <a:noFill/>
              <a:prstDash val="solid"/>
              <a:round/>
            </a:ln>
          </p:spPr>
        </p:sp>
        <p:sp>
          <p:nvSpPr>
            <p:cNvPr name="TextBox 19" id="19"/>
            <p:cNvSpPr txBox="true"/>
            <p:nvPr/>
          </p:nvSpPr>
          <p:spPr>
            <a:xfrm>
              <a:off x="0" y="-38100"/>
              <a:ext cx="2501164" cy="36670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0" id="20"/>
          <p:cNvGrpSpPr/>
          <p:nvPr/>
        </p:nvGrpSpPr>
        <p:grpSpPr>
          <a:xfrm rot="0">
            <a:off x="9802239" y="4934177"/>
            <a:ext cx="7439901" cy="977447"/>
            <a:chOff x="0" y="0"/>
            <a:chExt cx="2501164" cy="328600"/>
          </a:xfrm>
        </p:grpSpPr>
        <p:sp>
          <p:nvSpPr>
            <p:cNvPr name="Freeform 21" id="21"/>
            <p:cNvSpPr/>
            <p:nvPr/>
          </p:nvSpPr>
          <p:spPr>
            <a:xfrm flipH="false" flipV="false" rot="0">
              <a:off x="0" y="0"/>
              <a:ext cx="2501164" cy="328600"/>
            </a:xfrm>
            <a:custGeom>
              <a:avLst/>
              <a:gdLst/>
              <a:ahLst/>
              <a:cxnLst/>
              <a:rect r="r" b="b" t="t" l="l"/>
              <a:pathLst>
                <a:path h="328600" w="2501164">
                  <a:moveTo>
                    <a:pt x="53070" y="0"/>
                  </a:moveTo>
                  <a:lnTo>
                    <a:pt x="2448093" y="0"/>
                  </a:lnTo>
                  <a:cubicBezTo>
                    <a:pt x="2477403" y="0"/>
                    <a:pt x="2501164" y="23760"/>
                    <a:pt x="2501164" y="53070"/>
                  </a:cubicBezTo>
                  <a:lnTo>
                    <a:pt x="2501164" y="275530"/>
                  </a:lnTo>
                  <a:cubicBezTo>
                    <a:pt x="2501164" y="304840"/>
                    <a:pt x="2477403" y="328600"/>
                    <a:pt x="2448093" y="328600"/>
                  </a:cubicBezTo>
                  <a:lnTo>
                    <a:pt x="53070" y="328600"/>
                  </a:lnTo>
                  <a:cubicBezTo>
                    <a:pt x="23760" y="328600"/>
                    <a:pt x="0" y="304840"/>
                    <a:pt x="0" y="275530"/>
                  </a:cubicBezTo>
                  <a:lnTo>
                    <a:pt x="0" y="53070"/>
                  </a:lnTo>
                  <a:cubicBezTo>
                    <a:pt x="0" y="23760"/>
                    <a:pt x="23760" y="0"/>
                    <a:pt x="53070" y="0"/>
                  </a:cubicBezTo>
                  <a:close/>
                </a:path>
              </a:pathLst>
            </a:custGeom>
            <a:solidFill>
              <a:srgbClr val="798FB0"/>
            </a:solidFill>
            <a:ln cap="rnd">
              <a:noFill/>
              <a:prstDash val="solid"/>
              <a:round/>
            </a:ln>
          </p:spPr>
        </p:sp>
        <p:sp>
          <p:nvSpPr>
            <p:cNvPr name="TextBox 22" id="22"/>
            <p:cNvSpPr txBox="true"/>
            <p:nvPr/>
          </p:nvSpPr>
          <p:spPr>
            <a:xfrm>
              <a:off x="0" y="-38100"/>
              <a:ext cx="2501164" cy="36670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3" id="23"/>
          <p:cNvGrpSpPr/>
          <p:nvPr/>
        </p:nvGrpSpPr>
        <p:grpSpPr>
          <a:xfrm rot="0">
            <a:off x="9819399" y="7563476"/>
            <a:ext cx="7439901" cy="977447"/>
            <a:chOff x="0" y="0"/>
            <a:chExt cx="2501164" cy="328600"/>
          </a:xfrm>
        </p:grpSpPr>
        <p:sp>
          <p:nvSpPr>
            <p:cNvPr name="Freeform 24" id="24"/>
            <p:cNvSpPr/>
            <p:nvPr/>
          </p:nvSpPr>
          <p:spPr>
            <a:xfrm flipH="false" flipV="false" rot="0">
              <a:off x="0" y="0"/>
              <a:ext cx="2501164" cy="328600"/>
            </a:xfrm>
            <a:custGeom>
              <a:avLst/>
              <a:gdLst/>
              <a:ahLst/>
              <a:cxnLst/>
              <a:rect r="r" b="b" t="t" l="l"/>
              <a:pathLst>
                <a:path h="328600" w="2501164">
                  <a:moveTo>
                    <a:pt x="53070" y="0"/>
                  </a:moveTo>
                  <a:lnTo>
                    <a:pt x="2448093" y="0"/>
                  </a:lnTo>
                  <a:cubicBezTo>
                    <a:pt x="2477403" y="0"/>
                    <a:pt x="2501164" y="23760"/>
                    <a:pt x="2501164" y="53070"/>
                  </a:cubicBezTo>
                  <a:lnTo>
                    <a:pt x="2501164" y="275530"/>
                  </a:lnTo>
                  <a:cubicBezTo>
                    <a:pt x="2501164" y="304840"/>
                    <a:pt x="2477403" y="328600"/>
                    <a:pt x="2448093" y="328600"/>
                  </a:cubicBezTo>
                  <a:lnTo>
                    <a:pt x="53070" y="328600"/>
                  </a:lnTo>
                  <a:cubicBezTo>
                    <a:pt x="23760" y="328600"/>
                    <a:pt x="0" y="304840"/>
                    <a:pt x="0" y="275530"/>
                  </a:cubicBezTo>
                  <a:lnTo>
                    <a:pt x="0" y="53070"/>
                  </a:lnTo>
                  <a:cubicBezTo>
                    <a:pt x="0" y="23760"/>
                    <a:pt x="23760" y="0"/>
                    <a:pt x="53070" y="0"/>
                  </a:cubicBezTo>
                  <a:close/>
                </a:path>
              </a:pathLst>
            </a:custGeom>
            <a:solidFill>
              <a:srgbClr val="798FB0"/>
            </a:solidFill>
            <a:ln cap="rnd">
              <a:noFill/>
              <a:prstDash val="solid"/>
              <a:round/>
            </a:ln>
          </p:spPr>
        </p:sp>
        <p:sp>
          <p:nvSpPr>
            <p:cNvPr name="TextBox 25" id="25"/>
            <p:cNvSpPr txBox="true"/>
            <p:nvPr/>
          </p:nvSpPr>
          <p:spPr>
            <a:xfrm>
              <a:off x="0" y="-38100"/>
              <a:ext cx="2501164" cy="36670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6" id="26"/>
          <p:cNvGrpSpPr/>
          <p:nvPr/>
        </p:nvGrpSpPr>
        <p:grpSpPr>
          <a:xfrm rot="0">
            <a:off x="1028700" y="4775340"/>
            <a:ext cx="1256914" cy="1256914"/>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798FB0"/>
              </a:solidFill>
              <a:prstDash val="solid"/>
              <a:miter/>
            </a:ln>
          </p:spPr>
        </p:sp>
        <p:sp>
          <p:nvSpPr>
            <p:cNvPr name="TextBox 28" id="28"/>
            <p:cNvSpPr txBox="true"/>
            <p:nvPr/>
          </p:nvSpPr>
          <p:spPr>
            <a:xfrm>
              <a:off x="76200" y="38100"/>
              <a:ext cx="660400" cy="698500"/>
            </a:xfrm>
            <a:prstGeom prst="rect">
              <a:avLst/>
            </a:prstGeom>
          </p:spPr>
          <p:txBody>
            <a:bodyPr anchor="ctr" rtlCol="false" tIns="50800" lIns="50800" bIns="50800" rIns="50800"/>
            <a:lstStyle/>
            <a:p>
              <a:pPr algn="ctr">
                <a:lnSpc>
                  <a:spcPts val="2799"/>
                </a:lnSpc>
              </a:pPr>
            </a:p>
          </p:txBody>
        </p:sp>
      </p:grpSp>
      <p:grpSp>
        <p:nvGrpSpPr>
          <p:cNvPr name="Group 29" id="29"/>
          <p:cNvGrpSpPr/>
          <p:nvPr/>
        </p:nvGrpSpPr>
        <p:grpSpPr>
          <a:xfrm rot="0">
            <a:off x="1028700" y="7404639"/>
            <a:ext cx="1256914" cy="1256914"/>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798FB0"/>
              </a:solidFill>
              <a:prstDash val="solid"/>
              <a:miter/>
            </a:ln>
          </p:spPr>
        </p:sp>
        <p:sp>
          <p:nvSpPr>
            <p:cNvPr name="TextBox 31" id="31"/>
            <p:cNvSpPr txBox="true"/>
            <p:nvPr/>
          </p:nvSpPr>
          <p:spPr>
            <a:xfrm>
              <a:off x="76200" y="38100"/>
              <a:ext cx="660400" cy="698500"/>
            </a:xfrm>
            <a:prstGeom prst="rect">
              <a:avLst/>
            </a:prstGeom>
          </p:spPr>
          <p:txBody>
            <a:bodyPr anchor="ctr" rtlCol="false" tIns="50800" lIns="50800" bIns="50800" rIns="50800"/>
            <a:lstStyle/>
            <a:p>
              <a:pPr algn="ctr">
                <a:lnSpc>
                  <a:spcPts val="2799"/>
                </a:lnSpc>
              </a:pPr>
            </a:p>
          </p:txBody>
        </p:sp>
      </p:grpSp>
      <p:grpSp>
        <p:nvGrpSpPr>
          <p:cNvPr name="Group 32" id="32"/>
          <p:cNvGrpSpPr/>
          <p:nvPr/>
        </p:nvGrpSpPr>
        <p:grpSpPr>
          <a:xfrm rot="0">
            <a:off x="9232799" y="6088415"/>
            <a:ext cx="1256914" cy="1256914"/>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798FB0"/>
              </a:solidFill>
              <a:prstDash val="solid"/>
              <a:miter/>
            </a:ln>
          </p:spPr>
        </p:sp>
        <p:sp>
          <p:nvSpPr>
            <p:cNvPr name="TextBox 34" id="34"/>
            <p:cNvSpPr txBox="true"/>
            <p:nvPr/>
          </p:nvSpPr>
          <p:spPr>
            <a:xfrm>
              <a:off x="76200" y="38100"/>
              <a:ext cx="660400" cy="698500"/>
            </a:xfrm>
            <a:prstGeom prst="rect">
              <a:avLst/>
            </a:prstGeom>
          </p:spPr>
          <p:txBody>
            <a:bodyPr anchor="ctr" rtlCol="false" tIns="50800" lIns="50800" bIns="50800" rIns="50800"/>
            <a:lstStyle/>
            <a:p>
              <a:pPr algn="ctr">
                <a:lnSpc>
                  <a:spcPts val="2799"/>
                </a:lnSpc>
              </a:pPr>
            </a:p>
          </p:txBody>
        </p:sp>
      </p:grpSp>
      <p:grpSp>
        <p:nvGrpSpPr>
          <p:cNvPr name="Group 35" id="35"/>
          <p:cNvGrpSpPr/>
          <p:nvPr/>
        </p:nvGrpSpPr>
        <p:grpSpPr>
          <a:xfrm rot="0">
            <a:off x="1047657" y="6091564"/>
            <a:ext cx="1256914" cy="1256914"/>
            <a:chOff x="0" y="0"/>
            <a:chExt cx="812800" cy="812800"/>
          </a:xfrm>
        </p:grpSpPr>
        <p:sp>
          <p:nvSpPr>
            <p:cNvPr name="Freeform 36" id="3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798FB0"/>
              </a:solidFill>
              <a:prstDash val="solid"/>
              <a:miter/>
            </a:ln>
          </p:spPr>
        </p:sp>
        <p:sp>
          <p:nvSpPr>
            <p:cNvPr name="TextBox 37" id="37"/>
            <p:cNvSpPr txBox="true"/>
            <p:nvPr/>
          </p:nvSpPr>
          <p:spPr>
            <a:xfrm>
              <a:off x="76200" y="38100"/>
              <a:ext cx="660400" cy="698500"/>
            </a:xfrm>
            <a:prstGeom prst="rect">
              <a:avLst/>
            </a:prstGeom>
          </p:spPr>
          <p:txBody>
            <a:bodyPr anchor="ctr" rtlCol="false" tIns="50800" lIns="50800" bIns="50800" rIns="50800"/>
            <a:lstStyle/>
            <a:p>
              <a:pPr algn="ctr">
                <a:lnSpc>
                  <a:spcPts val="2799"/>
                </a:lnSpc>
              </a:pPr>
            </a:p>
          </p:txBody>
        </p:sp>
      </p:grpSp>
      <p:grpSp>
        <p:nvGrpSpPr>
          <p:cNvPr name="Group 38" id="38"/>
          <p:cNvGrpSpPr/>
          <p:nvPr/>
        </p:nvGrpSpPr>
        <p:grpSpPr>
          <a:xfrm rot="0">
            <a:off x="9232799" y="4775340"/>
            <a:ext cx="1256914" cy="1256914"/>
            <a:chOff x="0" y="0"/>
            <a:chExt cx="812800" cy="812800"/>
          </a:xfrm>
        </p:grpSpPr>
        <p:sp>
          <p:nvSpPr>
            <p:cNvPr name="Freeform 39" id="3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798FB0"/>
              </a:solidFill>
              <a:prstDash val="solid"/>
              <a:miter/>
            </a:ln>
          </p:spPr>
        </p:sp>
        <p:sp>
          <p:nvSpPr>
            <p:cNvPr name="TextBox 40" id="40"/>
            <p:cNvSpPr txBox="true"/>
            <p:nvPr/>
          </p:nvSpPr>
          <p:spPr>
            <a:xfrm>
              <a:off x="76200" y="38100"/>
              <a:ext cx="660400" cy="698500"/>
            </a:xfrm>
            <a:prstGeom prst="rect">
              <a:avLst/>
            </a:prstGeom>
          </p:spPr>
          <p:txBody>
            <a:bodyPr anchor="ctr" rtlCol="false" tIns="50800" lIns="50800" bIns="50800" rIns="50800"/>
            <a:lstStyle/>
            <a:p>
              <a:pPr algn="ctr">
                <a:lnSpc>
                  <a:spcPts val="2799"/>
                </a:lnSpc>
              </a:pPr>
            </a:p>
          </p:txBody>
        </p:sp>
      </p:grpSp>
      <p:grpSp>
        <p:nvGrpSpPr>
          <p:cNvPr name="Group 41" id="41"/>
          <p:cNvGrpSpPr/>
          <p:nvPr/>
        </p:nvGrpSpPr>
        <p:grpSpPr>
          <a:xfrm rot="0">
            <a:off x="9251757" y="7404639"/>
            <a:ext cx="1256914" cy="1256914"/>
            <a:chOff x="0" y="0"/>
            <a:chExt cx="812800" cy="812800"/>
          </a:xfrm>
        </p:grpSpPr>
        <p:sp>
          <p:nvSpPr>
            <p:cNvPr name="Freeform 42" id="4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798FB0"/>
              </a:solidFill>
              <a:prstDash val="solid"/>
              <a:miter/>
            </a:ln>
          </p:spPr>
        </p:sp>
        <p:sp>
          <p:nvSpPr>
            <p:cNvPr name="TextBox 43" id="43"/>
            <p:cNvSpPr txBox="true"/>
            <p:nvPr/>
          </p:nvSpPr>
          <p:spPr>
            <a:xfrm>
              <a:off x="76200" y="38100"/>
              <a:ext cx="660400" cy="698500"/>
            </a:xfrm>
            <a:prstGeom prst="rect">
              <a:avLst/>
            </a:prstGeom>
          </p:spPr>
          <p:txBody>
            <a:bodyPr anchor="ctr" rtlCol="false" tIns="50800" lIns="50800" bIns="50800" rIns="50800"/>
            <a:lstStyle/>
            <a:p>
              <a:pPr algn="ctr">
                <a:lnSpc>
                  <a:spcPts val="2799"/>
                </a:lnSpc>
              </a:pPr>
            </a:p>
          </p:txBody>
        </p:sp>
      </p:grpSp>
      <p:sp>
        <p:nvSpPr>
          <p:cNvPr name="TextBox 44" id="44"/>
          <p:cNvSpPr txBox="true"/>
          <p:nvPr/>
        </p:nvSpPr>
        <p:spPr>
          <a:xfrm rot="0">
            <a:off x="2481003" y="4965107"/>
            <a:ext cx="6244668" cy="519955"/>
          </a:xfrm>
          <a:prstGeom prst="rect">
            <a:avLst/>
          </a:prstGeom>
        </p:spPr>
        <p:txBody>
          <a:bodyPr anchor="t" rtlCol="false" tIns="0" lIns="0" bIns="0" rIns="0">
            <a:spAutoFit/>
          </a:bodyPr>
          <a:lstStyle/>
          <a:p>
            <a:pPr algn="l">
              <a:lnSpc>
                <a:spcPts val="4373"/>
              </a:lnSpc>
            </a:pPr>
            <a:r>
              <a:rPr lang="en-US" b="true" sz="2618" spc="94">
                <a:solidFill>
                  <a:srgbClr val="FFFFFF"/>
                </a:solidFill>
                <a:latin typeface="Open Sans Bold"/>
                <a:ea typeface="Open Sans Bold"/>
                <a:cs typeface="Open Sans Bold"/>
                <a:sym typeface="Open Sans Bold"/>
              </a:rPr>
              <a:t>START THE CONVERSATION</a:t>
            </a:r>
          </a:p>
        </p:txBody>
      </p:sp>
      <p:sp>
        <p:nvSpPr>
          <p:cNvPr name="TextBox 45" id="45"/>
          <p:cNvSpPr txBox="true"/>
          <p:nvPr/>
        </p:nvSpPr>
        <p:spPr>
          <a:xfrm rot="0">
            <a:off x="2481003" y="7594406"/>
            <a:ext cx="6244668" cy="519955"/>
          </a:xfrm>
          <a:prstGeom prst="rect">
            <a:avLst/>
          </a:prstGeom>
        </p:spPr>
        <p:txBody>
          <a:bodyPr anchor="t" rtlCol="false" tIns="0" lIns="0" bIns="0" rIns="0">
            <a:spAutoFit/>
          </a:bodyPr>
          <a:lstStyle/>
          <a:p>
            <a:pPr algn="l">
              <a:lnSpc>
                <a:spcPts val="4373"/>
              </a:lnSpc>
            </a:pPr>
            <a:r>
              <a:rPr lang="en-US" b="true" sz="2618" spc="94">
                <a:solidFill>
                  <a:srgbClr val="FFFFFF"/>
                </a:solidFill>
                <a:latin typeface="Open Sans Bold"/>
                <a:ea typeface="Open Sans Bold"/>
                <a:cs typeface="Open Sans Bold"/>
                <a:sym typeface="Open Sans Bold"/>
              </a:rPr>
              <a:t>FEED YOUR MIND</a:t>
            </a:r>
          </a:p>
        </p:txBody>
      </p:sp>
      <p:sp>
        <p:nvSpPr>
          <p:cNvPr name="TextBox 46" id="46"/>
          <p:cNvSpPr txBox="true"/>
          <p:nvPr/>
        </p:nvSpPr>
        <p:spPr>
          <a:xfrm rot="0">
            <a:off x="10740459" y="6278182"/>
            <a:ext cx="6383988" cy="519955"/>
          </a:xfrm>
          <a:prstGeom prst="rect">
            <a:avLst/>
          </a:prstGeom>
        </p:spPr>
        <p:txBody>
          <a:bodyPr anchor="t" rtlCol="false" tIns="0" lIns="0" bIns="0" rIns="0">
            <a:spAutoFit/>
          </a:bodyPr>
          <a:lstStyle/>
          <a:p>
            <a:pPr algn="l">
              <a:lnSpc>
                <a:spcPts val="4373"/>
              </a:lnSpc>
            </a:pPr>
            <a:r>
              <a:rPr lang="en-US" b="true" sz="2618" spc="94">
                <a:solidFill>
                  <a:srgbClr val="FFFFFF"/>
                </a:solidFill>
                <a:latin typeface="Open Sans Bold"/>
                <a:ea typeface="Open Sans Bold"/>
                <a:cs typeface="Open Sans Bold"/>
                <a:sym typeface="Open Sans Bold"/>
              </a:rPr>
              <a:t>PRACTICE MINDFULNESS</a:t>
            </a:r>
          </a:p>
        </p:txBody>
      </p:sp>
      <p:sp>
        <p:nvSpPr>
          <p:cNvPr name="TextBox 47" id="47"/>
          <p:cNvSpPr txBox="true"/>
          <p:nvPr/>
        </p:nvSpPr>
        <p:spPr>
          <a:xfrm rot="0">
            <a:off x="2497463" y="6281331"/>
            <a:ext cx="6244668" cy="519955"/>
          </a:xfrm>
          <a:prstGeom prst="rect">
            <a:avLst/>
          </a:prstGeom>
        </p:spPr>
        <p:txBody>
          <a:bodyPr anchor="t" rtlCol="false" tIns="0" lIns="0" bIns="0" rIns="0">
            <a:spAutoFit/>
          </a:bodyPr>
          <a:lstStyle/>
          <a:p>
            <a:pPr algn="l">
              <a:lnSpc>
                <a:spcPts val="4373"/>
              </a:lnSpc>
            </a:pPr>
            <a:r>
              <a:rPr lang="en-US" b="true" sz="2618" spc="94">
                <a:solidFill>
                  <a:srgbClr val="FFFFFF"/>
                </a:solidFill>
                <a:latin typeface="Open Sans Bold"/>
                <a:ea typeface="Open Sans Bold"/>
                <a:cs typeface="Open Sans Bold"/>
                <a:sym typeface="Open Sans Bold"/>
              </a:rPr>
              <a:t>GET CREATIVE</a:t>
            </a:r>
          </a:p>
        </p:txBody>
      </p:sp>
      <p:sp>
        <p:nvSpPr>
          <p:cNvPr name="TextBox 48" id="48"/>
          <p:cNvSpPr txBox="true"/>
          <p:nvPr/>
        </p:nvSpPr>
        <p:spPr>
          <a:xfrm rot="0">
            <a:off x="10740459" y="4965107"/>
            <a:ext cx="6383988" cy="519955"/>
          </a:xfrm>
          <a:prstGeom prst="rect">
            <a:avLst/>
          </a:prstGeom>
        </p:spPr>
        <p:txBody>
          <a:bodyPr anchor="t" rtlCol="false" tIns="0" lIns="0" bIns="0" rIns="0">
            <a:spAutoFit/>
          </a:bodyPr>
          <a:lstStyle/>
          <a:p>
            <a:pPr algn="l">
              <a:lnSpc>
                <a:spcPts val="4373"/>
              </a:lnSpc>
            </a:pPr>
            <a:r>
              <a:rPr lang="en-US" b="true" sz="2618" spc="94">
                <a:solidFill>
                  <a:srgbClr val="FFFFFF"/>
                </a:solidFill>
                <a:latin typeface="Open Sans Bold"/>
                <a:ea typeface="Open Sans Bold"/>
                <a:cs typeface="Open Sans Bold"/>
                <a:sym typeface="Open Sans Bold"/>
              </a:rPr>
              <a:t>GET MOVING</a:t>
            </a:r>
          </a:p>
        </p:txBody>
      </p:sp>
      <p:sp>
        <p:nvSpPr>
          <p:cNvPr name="TextBox 49" id="49"/>
          <p:cNvSpPr txBox="true"/>
          <p:nvPr/>
        </p:nvSpPr>
        <p:spPr>
          <a:xfrm rot="0">
            <a:off x="10757286" y="7594406"/>
            <a:ext cx="6383988" cy="519955"/>
          </a:xfrm>
          <a:prstGeom prst="rect">
            <a:avLst/>
          </a:prstGeom>
        </p:spPr>
        <p:txBody>
          <a:bodyPr anchor="t" rtlCol="false" tIns="0" lIns="0" bIns="0" rIns="0">
            <a:spAutoFit/>
          </a:bodyPr>
          <a:lstStyle/>
          <a:p>
            <a:pPr algn="l">
              <a:lnSpc>
                <a:spcPts val="4373"/>
              </a:lnSpc>
            </a:pPr>
            <a:r>
              <a:rPr lang="en-US" b="true" sz="2618" spc="94">
                <a:solidFill>
                  <a:srgbClr val="FFFFFF"/>
                </a:solidFill>
                <a:latin typeface="Open Sans Bold"/>
                <a:ea typeface="Open Sans Bold"/>
                <a:cs typeface="Open Sans Bold"/>
                <a:sym typeface="Open Sans Bold"/>
              </a:rPr>
              <a:t>STAY CONNECTED</a:t>
            </a:r>
          </a:p>
        </p:txBody>
      </p:sp>
      <p:sp>
        <p:nvSpPr>
          <p:cNvPr name="TextBox 50" id="50"/>
          <p:cNvSpPr txBox="true"/>
          <p:nvPr/>
        </p:nvSpPr>
        <p:spPr>
          <a:xfrm rot="0">
            <a:off x="2497830" y="5457376"/>
            <a:ext cx="6244668" cy="268036"/>
          </a:xfrm>
          <a:prstGeom prst="rect">
            <a:avLst/>
          </a:prstGeom>
        </p:spPr>
        <p:txBody>
          <a:bodyPr anchor="t" rtlCol="false" tIns="0" lIns="0" bIns="0" rIns="0">
            <a:spAutoFit/>
          </a:bodyPr>
          <a:lstStyle/>
          <a:p>
            <a:pPr algn="l">
              <a:lnSpc>
                <a:spcPts val="2361"/>
              </a:lnSpc>
            </a:pPr>
            <a:r>
              <a:rPr lang="en-US" sz="1413" i="true" spc="50">
                <a:solidFill>
                  <a:srgbClr val="FFFFFF"/>
                </a:solidFill>
                <a:latin typeface="Open Sans Italics"/>
                <a:ea typeface="Open Sans Italics"/>
                <a:cs typeface="Open Sans Italics"/>
                <a:sym typeface="Open Sans Italics"/>
              </a:rPr>
              <a:t>Ask “Hi, How Are You?" Check in with someone. Be Present. Listen.</a:t>
            </a:r>
          </a:p>
        </p:txBody>
      </p:sp>
      <p:sp>
        <p:nvSpPr>
          <p:cNvPr name="TextBox 51" id="51"/>
          <p:cNvSpPr txBox="true"/>
          <p:nvPr/>
        </p:nvSpPr>
        <p:spPr>
          <a:xfrm rot="0">
            <a:off x="2497830" y="8086675"/>
            <a:ext cx="6244668" cy="268036"/>
          </a:xfrm>
          <a:prstGeom prst="rect">
            <a:avLst/>
          </a:prstGeom>
        </p:spPr>
        <p:txBody>
          <a:bodyPr anchor="t" rtlCol="false" tIns="0" lIns="0" bIns="0" rIns="0">
            <a:spAutoFit/>
          </a:bodyPr>
          <a:lstStyle/>
          <a:p>
            <a:pPr algn="l">
              <a:lnSpc>
                <a:spcPts val="2361"/>
              </a:lnSpc>
            </a:pPr>
            <a:r>
              <a:rPr lang="en-US" sz="1413" i="true" spc="50">
                <a:solidFill>
                  <a:srgbClr val="FFFFFF"/>
                </a:solidFill>
                <a:latin typeface="Open Sans Italics"/>
                <a:ea typeface="Open Sans Italics"/>
                <a:cs typeface="Open Sans Italics"/>
                <a:sym typeface="Open Sans Italics"/>
              </a:rPr>
              <a:t>Read, learn, discover, eat good food, and get good sleep.</a:t>
            </a:r>
          </a:p>
        </p:txBody>
      </p:sp>
      <p:sp>
        <p:nvSpPr>
          <p:cNvPr name="TextBox 52" id="52"/>
          <p:cNvSpPr txBox="true"/>
          <p:nvPr/>
        </p:nvSpPr>
        <p:spPr>
          <a:xfrm rot="0">
            <a:off x="10757286" y="6770451"/>
            <a:ext cx="6383988" cy="268036"/>
          </a:xfrm>
          <a:prstGeom prst="rect">
            <a:avLst/>
          </a:prstGeom>
        </p:spPr>
        <p:txBody>
          <a:bodyPr anchor="t" rtlCol="false" tIns="0" lIns="0" bIns="0" rIns="0">
            <a:spAutoFit/>
          </a:bodyPr>
          <a:lstStyle/>
          <a:p>
            <a:pPr algn="l">
              <a:lnSpc>
                <a:spcPts val="2361"/>
              </a:lnSpc>
            </a:pPr>
            <a:r>
              <a:rPr lang="en-US" sz="1413" i="true" spc="50">
                <a:solidFill>
                  <a:srgbClr val="FFFFFF"/>
                </a:solidFill>
                <a:latin typeface="Open Sans Italics"/>
                <a:ea typeface="Open Sans Italics"/>
                <a:cs typeface="Open Sans Italics"/>
                <a:sym typeface="Open Sans Italics"/>
              </a:rPr>
              <a:t>Gratitude, meditation, presence. Simple habits with powerful returns.​</a:t>
            </a:r>
          </a:p>
        </p:txBody>
      </p:sp>
      <p:sp>
        <p:nvSpPr>
          <p:cNvPr name="TextBox 53" id="53"/>
          <p:cNvSpPr txBox="true"/>
          <p:nvPr/>
        </p:nvSpPr>
        <p:spPr>
          <a:xfrm rot="0">
            <a:off x="2514290" y="6773599"/>
            <a:ext cx="6244668" cy="268036"/>
          </a:xfrm>
          <a:prstGeom prst="rect">
            <a:avLst/>
          </a:prstGeom>
        </p:spPr>
        <p:txBody>
          <a:bodyPr anchor="t" rtlCol="false" tIns="0" lIns="0" bIns="0" rIns="0">
            <a:spAutoFit/>
          </a:bodyPr>
          <a:lstStyle/>
          <a:p>
            <a:pPr algn="l">
              <a:lnSpc>
                <a:spcPts val="2361"/>
              </a:lnSpc>
            </a:pPr>
            <a:r>
              <a:rPr lang="en-US" sz="1413" i="true" spc="50">
                <a:solidFill>
                  <a:srgbClr val="FFFFFF"/>
                </a:solidFill>
                <a:latin typeface="Open Sans Italics"/>
                <a:ea typeface="Open Sans Italics"/>
                <a:cs typeface="Open Sans Italics"/>
                <a:sym typeface="Open Sans Italics"/>
              </a:rPr>
              <a:t>Music, art, expression. Residents' #1 stress outlet is listening to music.​</a:t>
            </a:r>
          </a:p>
        </p:txBody>
      </p:sp>
      <p:sp>
        <p:nvSpPr>
          <p:cNvPr name="TextBox 54" id="54"/>
          <p:cNvSpPr txBox="true"/>
          <p:nvPr/>
        </p:nvSpPr>
        <p:spPr>
          <a:xfrm rot="0">
            <a:off x="10757286" y="5457376"/>
            <a:ext cx="6383988" cy="268036"/>
          </a:xfrm>
          <a:prstGeom prst="rect">
            <a:avLst/>
          </a:prstGeom>
        </p:spPr>
        <p:txBody>
          <a:bodyPr anchor="t" rtlCol="false" tIns="0" lIns="0" bIns="0" rIns="0">
            <a:spAutoFit/>
          </a:bodyPr>
          <a:lstStyle/>
          <a:p>
            <a:pPr algn="l">
              <a:lnSpc>
                <a:spcPts val="2361"/>
              </a:lnSpc>
            </a:pPr>
            <a:r>
              <a:rPr lang="en-US" sz="1413" i="true" spc="50">
                <a:solidFill>
                  <a:srgbClr val="FFFFFF"/>
                </a:solidFill>
                <a:latin typeface="Open Sans Italics"/>
                <a:ea typeface="Open Sans Italics"/>
                <a:cs typeface="Open Sans Italics"/>
                <a:sym typeface="Open Sans Italics"/>
              </a:rPr>
              <a:t>Physical activity releases endorphins, lowers anxiety, improves sleep.​</a:t>
            </a:r>
          </a:p>
        </p:txBody>
      </p:sp>
      <p:sp>
        <p:nvSpPr>
          <p:cNvPr name="TextBox 55" id="55"/>
          <p:cNvSpPr txBox="true"/>
          <p:nvPr/>
        </p:nvSpPr>
        <p:spPr>
          <a:xfrm rot="0">
            <a:off x="10774113" y="8086675"/>
            <a:ext cx="6383988" cy="268036"/>
          </a:xfrm>
          <a:prstGeom prst="rect">
            <a:avLst/>
          </a:prstGeom>
        </p:spPr>
        <p:txBody>
          <a:bodyPr anchor="t" rtlCol="false" tIns="0" lIns="0" bIns="0" rIns="0">
            <a:spAutoFit/>
          </a:bodyPr>
          <a:lstStyle/>
          <a:p>
            <a:pPr algn="l">
              <a:lnSpc>
                <a:spcPts val="2361"/>
              </a:lnSpc>
            </a:pPr>
            <a:r>
              <a:rPr lang="en-US" sz="1413" i="true" spc="50">
                <a:solidFill>
                  <a:srgbClr val="FFFFFF"/>
                </a:solidFill>
                <a:latin typeface="Open Sans Italics"/>
                <a:ea typeface="Open Sans Italics"/>
                <a:cs typeface="Open Sans Italics"/>
                <a:sym typeface="Open Sans Italics"/>
              </a:rPr>
              <a:t>Spend time with people you care about. Get out and build a community. </a:t>
            </a:r>
          </a:p>
        </p:txBody>
      </p:sp>
      <p:sp>
        <p:nvSpPr>
          <p:cNvPr name="Freeform 56" id="56"/>
          <p:cNvSpPr/>
          <p:nvPr/>
        </p:nvSpPr>
        <p:spPr>
          <a:xfrm flipH="false" flipV="false" rot="0">
            <a:off x="1353099" y="5027890"/>
            <a:ext cx="655458" cy="790022"/>
          </a:xfrm>
          <a:custGeom>
            <a:avLst/>
            <a:gdLst/>
            <a:ahLst/>
            <a:cxnLst/>
            <a:rect r="r" b="b" t="t" l="l"/>
            <a:pathLst>
              <a:path h="790022" w="655458">
                <a:moveTo>
                  <a:pt x="0" y="0"/>
                </a:moveTo>
                <a:lnTo>
                  <a:pt x="655458" y="0"/>
                </a:lnTo>
                <a:lnTo>
                  <a:pt x="655458" y="790022"/>
                </a:lnTo>
                <a:lnTo>
                  <a:pt x="0" y="790022"/>
                </a:lnTo>
                <a:lnTo>
                  <a:pt x="0" y="0"/>
                </a:lnTo>
                <a:close/>
              </a:path>
            </a:pathLst>
          </a:custGeom>
          <a:blipFill>
            <a:blip r:embed="rId4"/>
            <a:stretch>
              <a:fillRect l="0" t="0" r="0" b="0"/>
            </a:stretch>
          </a:blipFill>
        </p:spPr>
      </p:sp>
      <p:grpSp>
        <p:nvGrpSpPr>
          <p:cNvPr name="Group 57" id="57"/>
          <p:cNvGrpSpPr/>
          <p:nvPr/>
        </p:nvGrpSpPr>
        <p:grpSpPr>
          <a:xfrm rot="0">
            <a:off x="1209302" y="6456391"/>
            <a:ext cx="938559" cy="544158"/>
            <a:chOff x="0" y="0"/>
            <a:chExt cx="1251412" cy="725544"/>
          </a:xfrm>
        </p:grpSpPr>
        <p:sp>
          <p:nvSpPr>
            <p:cNvPr name="Freeform 58" id="58"/>
            <p:cNvSpPr/>
            <p:nvPr/>
          </p:nvSpPr>
          <p:spPr>
            <a:xfrm flipH="false" flipV="false" rot="0">
              <a:off x="533797" y="0"/>
              <a:ext cx="717615" cy="725544"/>
            </a:xfrm>
            <a:custGeom>
              <a:avLst/>
              <a:gdLst/>
              <a:ahLst/>
              <a:cxnLst/>
              <a:rect r="r" b="b" t="t" l="l"/>
              <a:pathLst>
                <a:path h="725544" w="717615">
                  <a:moveTo>
                    <a:pt x="0" y="0"/>
                  </a:moveTo>
                  <a:lnTo>
                    <a:pt x="717615" y="0"/>
                  </a:lnTo>
                  <a:lnTo>
                    <a:pt x="717615" y="725544"/>
                  </a:lnTo>
                  <a:lnTo>
                    <a:pt x="0" y="725544"/>
                  </a:lnTo>
                  <a:lnTo>
                    <a:pt x="0" y="0"/>
                  </a:lnTo>
                  <a:close/>
                </a:path>
              </a:pathLst>
            </a:custGeom>
            <a:blipFill>
              <a:blip r:embed="rId5"/>
              <a:stretch>
                <a:fillRect l="0" t="0" r="0" b="0"/>
              </a:stretch>
            </a:blipFill>
          </p:spPr>
        </p:sp>
        <p:sp>
          <p:nvSpPr>
            <p:cNvPr name="Freeform 59" id="59"/>
            <p:cNvSpPr/>
            <p:nvPr/>
          </p:nvSpPr>
          <p:spPr>
            <a:xfrm flipH="false" flipV="false" rot="0">
              <a:off x="0" y="0"/>
              <a:ext cx="582805" cy="636229"/>
            </a:xfrm>
            <a:custGeom>
              <a:avLst/>
              <a:gdLst/>
              <a:ahLst/>
              <a:cxnLst/>
              <a:rect r="r" b="b" t="t" l="l"/>
              <a:pathLst>
                <a:path h="636229" w="582805">
                  <a:moveTo>
                    <a:pt x="0" y="0"/>
                  </a:moveTo>
                  <a:lnTo>
                    <a:pt x="582805" y="0"/>
                  </a:lnTo>
                  <a:lnTo>
                    <a:pt x="582805" y="636229"/>
                  </a:lnTo>
                  <a:lnTo>
                    <a:pt x="0" y="636229"/>
                  </a:lnTo>
                  <a:lnTo>
                    <a:pt x="0" y="0"/>
                  </a:lnTo>
                  <a:close/>
                </a:path>
              </a:pathLst>
            </a:custGeom>
            <a:blipFill>
              <a:blip r:embed="rId6"/>
              <a:stretch>
                <a:fillRect l="0" t="0" r="0" b="0"/>
              </a:stretch>
            </a:blipFill>
          </p:spPr>
        </p:sp>
      </p:grpSp>
      <p:sp>
        <p:nvSpPr>
          <p:cNvPr name="Freeform 60" id="60"/>
          <p:cNvSpPr/>
          <p:nvPr/>
        </p:nvSpPr>
        <p:spPr>
          <a:xfrm flipH="false" flipV="false" rot="0">
            <a:off x="1335374" y="7663312"/>
            <a:ext cx="643567" cy="739568"/>
          </a:xfrm>
          <a:custGeom>
            <a:avLst/>
            <a:gdLst/>
            <a:ahLst/>
            <a:cxnLst/>
            <a:rect r="r" b="b" t="t" l="l"/>
            <a:pathLst>
              <a:path h="739568" w="643567">
                <a:moveTo>
                  <a:pt x="0" y="0"/>
                </a:moveTo>
                <a:lnTo>
                  <a:pt x="643566" y="0"/>
                </a:lnTo>
                <a:lnTo>
                  <a:pt x="643566" y="739568"/>
                </a:lnTo>
                <a:lnTo>
                  <a:pt x="0" y="739568"/>
                </a:lnTo>
                <a:lnTo>
                  <a:pt x="0" y="0"/>
                </a:lnTo>
                <a:close/>
              </a:path>
            </a:pathLst>
          </a:custGeom>
          <a:blipFill>
            <a:blip r:embed="rId7"/>
            <a:stretch>
              <a:fillRect l="0" t="0" r="0" b="0"/>
            </a:stretch>
          </a:blipFill>
        </p:spPr>
      </p:sp>
      <p:sp>
        <p:nvSpPr>
          <p:cNvPr name="Freeform 61" id="61"/>
          <p:cNvSpPr/>
          <p:nvPr/>
        </p:nvSpPr>
        <p:spPr>
          <a:xfrm flipH="false" flipV="false" rot="0">
            <a:off x="9492413" y="5079407"/>
            <a:ext cx="785718" cy="683865"/>
          </a:xfrm>
          <a:custGeom>
            <a:avLst/>
            <a:gdLst/>
            <a:ahLst/>
            <a:cxnLst/>
            <a:rect r="r" b="b" t="t" l="l"/>
            <a:pathLst>
              <a:path h="683865" w="785718">
                <a:moveTo>
                  <a:pt x="0" y="0"/>
                </a:moveTo>
                <a:lnTo>
                  <a:pt x="785718" y="0"/>
                </a:lnTo>
                <a:lnTo>
                  <a:pt x="785718" y="683866"/>
                </a:lnTo>
                <a:lnTo>
                  <a:pt x="0" y="683866"/>
                </a:lnTo>
                <a:lnTo>
                  <a:pt x="0" y="0"/>
                </a:lnTo>
                <a:close/>
              </a:path>
            </a:pathLst>
          </a:custGeom>
          <a:blipFill>
            <a:blip r:embed="rId8"/>
            <a:stretch>
              <a:fillRect l="0" t="0" r="0" b="0"/>
            </a:stretch>
          </a:blipFill>
        </p:spPr>
      </p:sp>
      <p:sp>
        <p:nvSpPr>
          <p:cNvPr name="Freeform 62" id="62"/>
          <p:cNvSpPr/>
          <p:nvPr/>
        </p:nvSpPr>
        <p:spPr>
          <a:xfrm flipH="false" flipV="false" rot="0">
            <a:off x="9462832" y="6373003"/>
            <a:ext cx="796850" cy="687738"/>
          </a:xfrm>
          <a:custGeom>
            <a:avLst/>
            <a:gdLst/>
            <a:ahLst/>
            <a:cxnLst/>
            <a:rect r="r" b="b" t="t" l="l"/>
            <a:pathLst>
              <a:path h="687738" w="796850">
                <a:moveTo>
                  <a:pt x="0" y="0"/>
                </a:moveTo>
                <a:lnTo>
                  <a:pt x="796850" y="0"/>
                </a:lnTo>
                <a:lnTo>
                  <a:pt x="796850" y="687738"/>
                </a:lnTo>
                <a:lnTo>
                  <a:pt x="0" y="687738"/>
                </a:lnTo>
                <a:lnTo>
                  <a:pt x="0" y="0"/>
                </a:lnTo>
                <a:close/>
              </a:path>
            </a:pathLst>
          </a:custGeom>
          <a:blipFill>
            <a:blip r:embed="rId9"/>
            <a:stretch>
              <a:fillRect l="0" t="0" r="0" b="0"/>
            </a:stretch>
          </a:blipFill>
        </p:spPr>
      </p:sp>
      <p:grpSp>
        <p:nvGrpSpPr>
          <p:cNvPr name="Group 63" id="63"/>
          <p:cNvGrpSpPr/>
          <p:nvPr/>
        </p:nvGrpSpPr>
        <p:grpSpPr>
          <a:xfrm rot="0">
            <a:off x="9446698" y="7663312"/>
            <a:ext cx="877148" cy="728791"/>
            <a:chOff x="0" y="0"/>
            <a:chExt cx="1169530" cy="971721"/>
          </a:xfrm>
        </p:grpSpPr>
        <p:sp>
          <p:nvSpPr>
            <p:cNvPr name="Freeform 64" id="64"/>
            <p:cNvSpPr/>
            <p:nvPr/>
          </p:nvSpPr>
          <p:spPr>
            <a:xfrm flipH="false" flipV="false" rot="0">
              <a:off x="0" y="51902"/>
              <a:ext cx="591033" cy="919819"/>
            </a:xfrm>
            <a:custGeom>
              <a:avLst/>
              <a:gdLst/>
              <a:ahLst/>
              <a:cxnLst/>
              <a:rect r="r" b="b" t="t" l="l"/>
              <a:pathLst>
                <a:path h="919819" w="591033">
                  <a:moveTo>
                    <a:pt x="0" y="0"/>
                  </a:moveTo>
                  <a:lnTo>
                    <a:pt x="591033" y="0"/>
                  </a:lnTo>
                  <a:lnTo>
                    <a:pt x="591033" y="919819"/>
                  </a:lnTo>
                  <a:lnTo>
                    <a:pt x="0" y="919819"/>
                  </a:lnTo>
                  <a:lnTo>
                    <a:pt x="0" y="0"/>
                  </a:lnTo>
                  <a:close/>
                </a:path>
              </a:pathLst>
            </a:custGeom>
            <a:blipFill>
              <a:blip r:embed="rId10"/>
              <a:stretch>
                <a:fillRect l="0" t="0" r="0" b="0"/>
              </a:stretch>
            </a:blipFill>
          </p:spPr>
        </p:sp>
        <p:sp>
          <p:nvSpPr>
            <p:cNvPr name="Freeform 65" id="65"/>
            <p:cNvSpPr/>
            <p:nvPr/>
          </p:nvSpPr>
          <p:spPr>
            <a:xfrm flipH="false" flipV="false" rot="0">
              <a:off x="545148" y="0"/>
              <a:ext cx="624382" cy="971721"/>
            </a:xfrm>
            <a:custGeom>
              <a:avLst/>
              <a:gdLst/>
              <a:ahLst/>
              <a:cxnLst/>
              <a:rect r="r" b="b" t="t" l="l"/>
              <a:pathLst>
                <a:path h="971721" w="624382">
                  <a:moveTo>
                    <a:pt x="0" y="0"/>
                  </a:moveTo>
                  <a:lnTo>
                    <a:pt x="624382" y="0"/>
                  </a:lnTo>
                  <a:lnTo>
                    <a:pt x="624382" y="971721"/>
                  </a:lnTo>
                  <a:lnTo>
                    <a:pt x="0" y="971721"/>
                  </a:lnTo>
                  <a:lnTo>
                    <a:pt x="0" y="0"/>
                  </a:lnTo>
                  <a:close/>
                </a:path>
              </a:pathLst>
            </a:custGeom>
            <a:blipFill>
              <a:blip r:embed="rId11"/>
              <a:stretch>
                <a:fillRect l="0" t="0" r="0" b="0"/>
              </a:stretch>
            </a:blipFill>
          </p:spPr>
        </p:sp>
      </p:grpSp>
      <p:sp>
        <p:nvSpPr>
          <p:cNvPr name="TextBox 66" id="66"/>
          <p:cNvSpPr txBox="true"/>
          <p:nvPr/>
        </p:nvSpPr>
        <p:spPr>
          <a:xfrm rot="0">
            <a:off x="678591" y="1816644"/>
            <a:ext cx="16930818" cy="1035685"/>
          </a:xfrm>
          <a:prstGeom prst="rect">
            <a:avLst/>
          </a:prstGeom>
        </p:spPr>
        <p:txBody>
          <a:bodyPr anchor="t" rtlCol="false" tIns="0" lIns="0" bIns="0" rIns="0">
            <a:spAutoFit/>
          </a:bodyPr>
          <a:lstStyle/>
          <a:p>
            <a:pPr algn="ctr">
              <a:lnSpc>
                <a:spcPts val="8540"/>
              </a:lnSpc>
            </a:pPr>
            <a:r>
              <a:rPr lang="en-US" b="true" sz="6100">
                <a:solidFill>
                  <a:srgbClr val="FFFFFF"/>
                </a:solidFill>
                <a:latin typeface="Open Sans Bold"/>
                <a:ea typeface="Open Sans Bold"/>
                <a:cs typeface="Open Sans Bold"/>
                <a:sym typeface="Open Sans Bold"/>
              </a:rPr>
              <a:t>THE SIMPLEST TOOL IN THE PLAYBOOK​</a:t>
            </a:r>
          </a:p>
        </p:txBody>
      </p:sp>
      <p:grpSp>
        <p:nvGrpSpPr>
          <p:cNvPr name="Group 67" id="67"/>
          <p:cNvGrpSpPr/>
          <p:nvPr/>
        </p:nvGrpSpPr>
        <p:grpSpPr>
          <a:xfrm rot="0">
            <a:off x="5434746" y="3003082"/>
            <a:ext cx="7418509" cy="1035700"/>
            <a:chOff x="0" y="0"/>
            <a:chExt cx="2206563" cy="308059"/>
          </a:xfrm>
        </p:grpSpPr>
        <p:sp>
          <p:nvSpPr>
            <p:cNvPr name="Freeform 68" id="68"/>
            <p:cNvSpPr/>
            <p:nvPr/>
          </p:nvSpPr>
          <p:spPr>
            <a:xfrm flipH="false" flipV="false" rot="0">
              <a:off x="0" y="0"/>
              <a:ext cx="2206563" cy="308059"/>
            </a:xfrm>
            <a:custGeom>
              <a:avLst/>
              <a:gdLst/>
              <a:ahLst/>
              <a:cxnLst/>
              <a:rect r="r" b="b" t="t" l="l"/>
              <a:pathLst>
                <a:path h="308059" w="2206563">
                  <a:moveTo>
                    <a:pt x="53223" y="0"/>
                  </a:moveTo>
                  <a:lnTo>
                    <a:pt x="2153340" y="0"/>
                  </a:lnTo>
                  <a:cubicBezTo>
                    <a:pt x="2167455" y="0"/>
                    <a:pt x="2180993" y="5607"/>
                    <a:pt x="2190974" y="15589"/>
                  </a:cubicBezTo>
                  <a:cubicBezTo>
                    <a:pt x="2200956" y="25570"/>
                    <a:pt x="2206563" y="39108"/>
                    <a:pt x="2206563" y="53223"/>
                  </a:cubicBezTo>
                  <a:lnTo>
                    <a:pt x="2206563" y="254836"/>
                  </a:lnTo>
                  <a:cubicBezTo>
                    <a:pt x="2206563" y="284230"/>
                    <a:pt x="2182734" y="308059"/>
                    <a:pt x="2153340" y="308059"/>
                  </a:cubicBezTo>
                  <a:lnTo>
                    <a:pt x="53223" y="308059"/>
                  </a:lnTo>
                  <a:cubicBezTo>
                    <a:pt x="23829" y="308059"/>
                    <a:pt x="0" y="284230"/>
                    <a:pt x="0" y="254836"/>
                  </a:cubicBezTo>
                  <a:lnTo>
                    <a:pt x="0" y="53223"/>
                  </a:lnTo>
                  <a:cubicBezTo>
                    <a:pt x="0" y="23829"/>
                    <a:pt x="23829" y="0"/>
                    <a:pt x="53223" y="0"/>
                  </a:cubicBezTo>
                  <a:close/>
                </a:path>
              </a:pathLst>
            </a:custGeom>
            <a:solidFill>
              <a:srgbClr val="798FB0"/>
            </a:solidFill>
            <a:ln cap="rnd">
              <a:noFill/>
              <a:prstDash val="solid"/>
              <a:round/>
            </a:ln>
          </p:spPr>
        </p:sp>
        <p:sp>
          <p:nvSpPr>
            <p:cNvPr name="TextBox 69" id="69"/>
            <p:cNvSpPr txBox="true"/>
            <p:nvPr/>
          </p:nvSpPr>
          <p:spPr>
            <a:xfrm>
              <a:off x="0" y="-38100"/>
              <a:ext cx="2206563" cy="346159"/>
            </a:xfrm>
            <a:prstGeom prst="rect">
              <a:avLst/>
            </a:prstGeom>
          </p:spPr>
          <p:txBody>
            <a:bodyPr anchor="ctr" rtlCol="false" tIns="50800" lIns="50800" bIns="50800" rIns="50800"/>
            <a:lstStyle/>
            <a:p>
              <a:pPr algn="ctr" marL="0" indent="0" lvl="0">
                <a:lnSpc>
                  <a:spcPts val="2799"/>
                </a:lnSpc>
                <a:spcBef>
                  <a:spcPct val="0"/>
                </a:spcBef>
              </a:pPr>
            </a:p>
          </p:txBody>
        </p:sp>
      </p:grpSp>
      <p:sp>
        <p:nvSpPr>
          <p:cNvPr name="TextBox 70" id="70"/>
          <p:cNvSpPr txBox="true"/>
          <p:nvPr/>
        </p:nvSpPr>
        <p:spPr>
          <a:xfrm rot="0">
            <a:off x="2730341" y="3067204"/>
            <a:ext cx="12827319" cy="805846"/>
          </a:xfrm>
          <a:prstGeom prst="rect">
            <a:avLst/>
          </a:prstGeom>
        </p:spPr>
        <p:txBody>
          <a:bodyPr anchor="t" rtlCol="false" tIns="0" lIns="0" bIns="0" rIns="0">
            <a:spAutoFit/>
          </a:bodyPr>
          <a:lstStyle/>
          <a:p>
            <a:pPr algn="ctr">
              <a:lnSpc>
                <a:spcPts val="6413"/>
              </a:lnSpc>
            </a:pPr>
            <a:r>
              <a:rPr lang="en-US" b="true" sz="5256" i="true" spc="189">
                <a:solidFill>
                  <a:srgbClr val="FFFFFF"/>
                </a:solidFill>
                <a:latin typeface="Open Sans Bold Italics"/>
                <a:ea typeface="Open Sans Bold Italics"/>
                <a:cs typeface="Open Sans Bold Italics"/>
                <a:sym typeface="Open Sans Bold Italics"/>
              </a:rPr>
              <a:t>HHAY Happy Habits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sp>
        <p:nvSpPr>
          <p:cNvPr name="AutoShape 2" id="2"/>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3" id="3"/>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2"/>
            <a:stretch>
              <a:fillRect l="0" t="0" r="0" b="0"/>
            </a:stretch>
          </a:blipFill>
        </p:spPr>
      </p:sp>
      <p:sp>
        <p:nvSpPr>
          <p:cNvPr name="TextBox 4" id="4"/>
          <p:cNvSpPr txBox="true"/>
          <p:nvPr/>
        </p:nvSpPr>
        <p:spPr>
          <a:xfrm rot="0">
            <a:off x="14566530" y="8954645"/>
            <a:ext cx="3436915"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14</a:t>
            </a:r>
          </a:p>
        </p:txBody>
      </p:sp>
      <p:sp>
        <p:nvSpPr>
          <p:cNvPr name="TextBox 5" id="5"/>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sp>
        <p:nvSpPr>
          <p:cNvPr name="TextBox 6" id="6"/>
          <p:cNvSpPr txBox="true"/>
          <p:nvPr/>
        </p:nvSpPr>
        <p:spPr>
          <a:xfrm rot="0">
            <a:off x="1368913" y="1030556"/>
            <a:ext cx="15550174" cy="1052195"/>
          </a:xfrm>
          <a:prstGeom prst="rect">
            <a:avLst/>
          </a:prstGeom>
        </p:spPr>
        <p:txBody>
          <a:bodyPr anchor="t" rtlCol="false" tIns="0" lIns="0" bIns="0" rIns="0">
            <a:spAutoFit/>
          </a:bodyPr>
          <a:lstStyle/>
          <a:p>
            <a:pPr algn="ctr">
              <a:lnSpc>
                <a:spcPts val="8680"/>
              </a:lnSpc>
            </a:pPr>
            <a:r>
              <a:rPr lang="en-US" b="true" sz="6200">
                <a:solidFill>
                  <a:srgbClr val="FFFFFF"/>
                </a:solidFill>
                <a:latin typeface="Open Sans Bold"/>
                <a:ea typeface="Open Sans Bold"/>
                <a:cs typeface="Open Sans Bold"/>
                <a:sym typeface="Open Sans Bold"/>
              </a:rPr>
              <a:t>STAFF FIRST. ALWAYS.</a:t>
            </a:r>
          </a:p>
        </p:txBody>
      </p:sp>
      <p:sp>
        <p:nvSpPr>
          <p:cNvPr name="TextBox 7" id="7"/>
          <p:cNvSpPr txBox="true"/>
          <p:nvPr/>
        </p:nvSpPr>
        <p:spPr>
          <a:xfrm rot="0">
            <a:off x="1028700" y="2139901"/>
            <a:ext cx="16230600" cy="365539"/>
          </a:xfrm>
          <a:prstGeom prst="rect">
            <a:avLst/>
          </a:prstGeom>
        </p:spPr>
        <p:txBody>
          <a:bodyPr anchor="t" rtlCol="false" tIns="0" lIns="0" bIns="0" rIns="0">
            <a:spAutoFit/>
          </a:bodyPr>
          <a:lstStyle/>
          <a:p>
            <a:pPr algn="ctr">
              <a:lnSpc>
                <a:spcPts val="2851"/>
              </a:lnSpc>
            </a:pPr>
            <a:r>
              <a:rPr lang="en-US" sz="2337" i="true" spc="84">
                <a:solidFill>
                  <a:srgbClr val="FFFFFF"/>
                </a:solidFill>
                <a:latin typeface="Open Sans Italics"/>
                <a:ea typeface="Open Sans Italics"/>
                <a:cs typeface="Open Sans Italics"/>
                <a:sym typeface="Open Sans Italics"/>
              </a:rPr>
              <a:t>Meaningful cultural change doesn't happen through data or policy alone — it starts with supporting your teams.​</a:t>
            </a:r>
          </a:p>
        </p:txBody>
      </p:sp>
      <p:grpSp>
        <p:nvGrpSpPr>
          <p:cNvPr name="Group 8" id="8"/>
          <p:cNvGrpSpPr/>
          <p:nvPr/>
        </p:nvGrpSpPr>
        <p:grpSpPr>
          <a:xfrm rot="0">
            <a:off x="1028700" y="2848237"/>
            <a:ext cx="8011083" cy="1647530"/>
            <a:chOff x="0" y="0"/>
            <a:chExt cx="3591837" cy="738684"/>
          </a:xfrm>
        </p:grpSpPr>
        <p:sp>
          <p:nvSpPr>
            <p:cNvPr name="Freeform 9" id="9"/>
            <p:cNvSpPr/>
            <p:nvPr/>
          </p:nvSpPr>
          <p:spPr>
            <a:xfrm flipH="false" flipV="false" rot="0">
              <a:off x="0" y="0"/>
              <a:ext cx="3591837" cy="738684"/>
            </a:xfrm>
            <a:custGeom>
              <a:avLst/>
              <a:gdLst/>
              <a:ahLst/>
              <a:cxnLst/>
              <a:rect r="r" b="b" t="t" l="l"/>
              <a:pathLst>
                <a:path h="738684" w="3591837">
                  <a:moveTo>
                    <a:pt x="49286" y="0"/>
                  </a:moveTo>
                  <a:lnTo>
                    <a:pt x="3542551" y="0"/>
                  </a:lnTo>
                  <a:cubicBezTo>
                    <a:pt x="3569771" y="0"/>
                    <a:pt x="3591837" y="22066"/>
                    <a:pt x="3591837" y="49286"/>
                  </a:cubicBezTo>
                  <a:lnTo>
                    <a:pt x="3591837" y="689398"/>
                  </a:lnTo>
                  <a:cubicBezTo>
                    <a:pt x="3591837" y="716618"/>
                    <a:pt x="3569771" y="738684"/>
                    <a:pt x="3542551" y="738684"/>
                  </a:cubicBezTo>
                  <a:lnTo>
                    <a:pt x="49286" y="738684"/>
                  </a:lnTo>
                  <a:cubicBezTo>
                    <a:pt x="22066" y="738684"/>
                    <a:pt x="0" y="716618"/>
                    <a:pt x="0" y="689398"/>
                  </a:cubicBezTo>
                  <a:lnTo>
                    <a:pt x="0" y="49286"/>
                  </a:lnTo>
                  <a:cubicBezTo>
                    <a:pt x="0" y="22066"/>
                    <a:pt x="22066" y="0"/>
                    <a:pt x="49286" y="0"/>
                  </a:cubicBezTo>
                  <a:close/>
                </a:path>
              </a:pathLst>
            </a:custGeom>
            <a:solidFill>
              <a:srgbClr val="798FB0"/>
            </a:solidFill>
            <a:ln cap="rnd">
              <a:noFill/>
              <a:prstDash val="solid"/>
              <a:round/>
            </a:ln>
          </p:spPr>
        </p:sp>
        <p:sp>
          <p:nvSpPr>
            <p:cNvPr name="TextBox 10" id="10"/>
            <p:cNvSpPr txBox="true"/>
            <p:nvPr/>
          </p:nvSpPr>
          <p:spPr>
            <a:xfrm>
              <a:off x="0" y="-38100"/>
              <a:ext cx="3591837" cy="776784"/>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1" id="11"/>
          <p:cNvGrpSpPr/>
          <p:nvPr/>
        </p:nvGrpSpPr>
        <p:grpSpPr>
          <a:xfrm rot="0">
            <a:off x="9248217" y="2848673"/>
            <a:ext cx="8011083" cy="1647530"/>
            <a:chOff x="0" y="0"/>
            <a:chExt cx="3591837" cy="738684"/>
          </a:xfrm>
        </p:grpSpPr>
        <p:sp>
          <p:nvSpPr>
            <p:cNvPr name="Freeform 12" id="12"/>
            <p:cNvSpPr/>
            <p:nvPr/>
          </p:nvSpPr>
          <p:spPr>
            <a:xfrm flipH="false" flipV="false" rot="0">
              <a:off x="0" y="0"/>
              <a:ext cx="3591837" cy="738684"/>
            </a:xfrm>
            <a:custGeom>
              <a:avLst/>
              <a:gdLst/>
              <a:ahLst/>
              <a:cxnLst/>
              <a:rect r="r" b="b" t="t" l="l"/>
              <a:pathLst>
                <a:path h="738684" w="3591837">
                  <a:moveTo>
                    <a:pt x="49286" y="0"/>
                  </a:moveTo>
                  <a:lnTo>
                    <a:pt x="3542551" y="0"/>
                  </a:lnTo>
                  <a:cubicBezTo>
                    <a:pt x="3569771" y="0"/>
                    <a:pt x="3591837" y="22066"/>
                    <a:pt x="3591837" y="49286"/>
                  </a:cubicBezTo>
                  <a:lnTo>
                    <a:pt x="3591837" y="689398"/>
                  </a:lnTo>
                  <a:cubicBezTo>
                    <a:pt x="3591837" y="716618"/>
                    <a:pt x="3569771" y="738684"/>
                    <a:pt x="3542551" y="738684"/>
                  </a:cubicBezTo>
                  <a:lnTo>
                    <a:pt x="49286" y="738684"/>
                  </a:lnTo>
                  <a:cubicBezTo>
                    <a:pt x="22066" y="738684"/>
                    <a:pt x="0" y="716618"/>
                    <a:pt x="0" y="689398"/>
                  </a:cubicBezTo>
                  <a:lnTo>
                    <a:pt x="0" y="49286"/>
                  </a:lnTo>
                  <a:cubicBezTo>
                    <a:pt x="0" y="22066"/>
                    <a:pt x="22066" y="0"/>
                    <a:pt x="49286" y="0"/>
                  </a:cubicBezTo>
                  <a:close/>
                </a:path>
              </a:pathLst>
            </a:custGeom>
            <a:solidFill>
              <a:srgbClr val="798FB0"/>
            </a:solidFill>
            <a:ln cap="rnd">
              <a:noFill/>
              <a:prstDash val="solid"/>
              <a:round/>
            </a:ln>
          </p:spPr>
        </p:sp>
        <p:sp>
          <p:nvSpPr>
            <p:cNvPr name="TextBox 13" id="13"/>
            <p:cNvSpPr txBox="true"/>
            <p:nvPr/>
          </p:nvSpPr>
          <p:spPr>
            <a:xfrm>
              <a:off x="0" y="-38100"/>
              <a:ext cx="3591837" cy="776784"/>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4" id="14"/>
          <p:cNvGrpSpPr/>
          <p:nvPr/>
        </p:nvGrpSpPr>
        <p:grpSpPr>
          <a:xfrm rot="0">
            <a:off x="1028700" y="4663388"/>
            <a:ext cx="8011083" cy="1647530"/>
            <a:chOff x="0" y="0"/>
            <a:chExt cx="3591837" cy="738684"/>
          </a:xfrm>
        </p:grpSpPr>
        <p:sp>
          <p:nvSpPr>
            <p:cNvPr name="Freeform 15" id="15"/>
            <p:cNvSpPr/>
            <p:nvPr/>
          </p:nvSpPr>
          <p:spPr>
            <a:xfrm flipH="false" flipV="false" rot="0">
              <a:off x="0" y="0"/>
              <a:ext cx="3591837" cy="738684"/>
            </a:xfrm>
            <a:custGeom>
              <a:avLst/>
              <a:gdLst/>
              <a:ahLst/>
              <a:cxnLst/>
              <a:rect r="r" b="b" t="t" l="l"/>
              <a:pathLst>
                <a:path h="738684" w="3591837">
                  <a:moveTo>
                    <a:pt x="49286" y="0"/>
                  </a:moveTo>
                  <a:lnTo>
                    <a:pt x="3542551" y="0"/>
                  </a:lnTo>
                  <a:cubicBezTo>
                    <a:pt x="3569771" y="0"/>
                    <a:pt x="3591837" y="22066"/>
                    <a:pt x="3591837" y="49286"/>
                  </a:cubicBezTo>
                  <a:lnTo>
                    <a:pt x="3591837" y="689398"/>
                  </a:lnTo>
                  <a:cubicBezTo>
                    <a:pt x="3591837" y="716618"/>
                    <a:pt x="3569771" y="738684"/>
                    <a:pt x="3542551" y="738684"/>
                  </a:cubicBezTo>
                  <a:lnTo>
                    <a:pt x="49286" y="738684"/>
                  </a:lnTo>
                  <a:cubicBezTo>
                    <a:pt x="22066" y="738684"/>
                    <a:pt x="0" y="716618"/>
                    <a:pt x="0" y="689398"/>
                  </a:cubicBezTo>
                  <a:lnTo>
                    <a:pt x="0" y="49286"/>
                  </a:lnTo>
                  <a:cubicBezTo>
                    <a:pt x="0" y="22066"/>
                    <a:pt x="22066" y="0"/>
                    <a:pt x="49286" y="0"/>
                  </a:cubicBezTo>
                  <a:close/>
                </a:path>
              </a:pathLst>
            </a:custGeom>
            <a:solidFill>
              <a:srgbClr val="798FB0"/>
            </a:solidFill>
            <a:ln cap="rnd">
              <a:noFill/>
              <a:prstDash val="solid"/>
              <a:round/>
            </a:ln>
          </p:spPr>
        </p:sp>
        <p:sp>
          <p:nvSpPr>
            <p:cNvPr name="TextBox 16" id="16"/>
            <p:cNvSpPr txBox="true"/>
            <p:nvPr/>
          </p:nvSpPr>
          <p:spPr>
            <a:xfrm>
              <a:off x="0" y="-38100"/>
              <a:ext cx="3591837" cy="776784"/>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7" id="17"/>
          <p:cNvGrpSpPr/>
          <p:nvPr/>
        </p:nvGrpSpPr>
        <p:grpSpPr>
          <a:xfrm rot="0">
            <a:off x="9248217" y="4663824"/>
            <a:ext cx="8011083" cy="1647530"/>
            <a:chOff x="0" y="0"/>
            <a:chExt cx="3591837" cy="738684"/>
          </a:xfrm>
        </p:grpSpPr>
        <p:sp>
          <p:nvSpPr>
            <p:cNvPr name="Freeform 18" id="18"/>
            <p:cNvSpPr/>
            <p:nvPr/>
          </p:nvSpPr>
          <p:spPr>
            <a:xfrm flipH="false" flipV="false" rot="0">
              <a:off x="0" y="0"/>
              <a:ext cx="3591837" cy="738684"/>
            </a:xfrm>
            <a:custGeom>
              <a:avLst/>
              <a:gdLst/>
              <a:ahLst/>
              <a:cxnLst/>
              <a:rect r="r" b="b" t="t" l="l"/>
              <a:pathLst>
                <a:path h="738684" w="3591837">
                  <a:moveTo>
                    <a:pt x="49286" y="0"/>
                  </a:moveTo>
                  <a:lnTo>
                    <a:pt x="3542551" y="0"/>
                  </a:lnTo>
                  <a:cubicBezTo>
                    <a:pt x="3569771" y="0"/>
                    <a:pt x="3591837" y="22066"/>
                    <a:pt x="3591837" y="49286"/>
                  </a:cubicBezTo>
                  <a:lnTo>
                    <a:pt x="3591837" y="689398"/>
                  </a:lnTo>
                  <a:cubicBezTo>
                    <a:pt x="3591837" y="716618"/>
                    <a:pt x="3569771" y="738684"/>
                    <a:pt x="3542551" y="738684"/>
                  </a:cubicBezTo>
                  <a:lnTo>
                    <a:pt x="49286" y="738684"/>
                  </a:lnTo>
                  <a:cubicBezTo>
                    <a:pt x="22066" y="738684"/>
                    <a:pt x="0" y="716618"/>
                    <a:pt x="0" y="689398"/>
                  </a:cubicBezTo>
                  <a:lnTo>
                    <a:pt x="0" y="49286"/>
                  </a:lnTo>
                  <a:cubicBezTo>
                    <a:pt x="0" y="22066"/>
                    <a:pt x="22066" y="0"/>
                    <a:pt x="49286" y="0"/>
                  </a:cubicBezTo>
                  <a:close/>
                </a:path>
              </a:pathLst>
            </a:custGeom>
            <a:solidFill>
              <a:srgbClr val="798FB0"/>
            </a:solidFill>
            <a:ln cap="rnd">
              <a:noFill/>
              <a:prstDash val="solid"/>
              <a:round/>
            </a:ln>
          </p:spPr>
        </p:sp>
        <p:sp>
          <p:nvSpPr>
            <p:cNvPr name="TextBox 19" id="19"/>
            <p:cNvSpPr txBox="true"/>
            <p:nvPr/>
          </p:nvSpPr>
          <p:spPr>
            <a:xfrm>
              <a:off x="0" y="-38100"/>
              <a:ext cx="3591837" cy="776784"/>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0" id="20"/>
          <p:cNvGrpSpPr/>
          <p:nvPr/>
        </p:nvGrpSpPr>
        <p:grpSpPr>
          <a:xfrm rot="0">
            <a:off x="1028700" y="6477665"/>
            <a:ext cx="8011083" cy="1647530"/>
            <a:chOff x="0" y="0"/>
            <a:chExt cx="3591837" cy="738684"/>
          </a:xfrm>
        </p:grpSpPr>
        <p:sp>
          <p:nvSpPr>
            <p:cNvPr name="Freeform 21" id="21"/>
            <p:cNvSpPr/>
            <p:nvPr/>
          </p:nvSpPr>
          <p:spPr>
            <a:xfrm flipH="false" flipV="false" rot="0">
              <a:off x="0" y="0"/>
              <a:ext cx="3591837" cy="738684"/>
            </a:xfrm>
            <a:custGeom>
              <a:avLst/>
              <a:gdLst/>
              <a:ahLst/>
              <a:cxnLst/>
              <a:rect r="r" b="b" t="t" l="l"/>
              <a:pathLst>
                <a:path h="738684" w="3591837">
                  <a:moveTo>
                    <a:pt x="49286" y="0"/>
                  </a:moveTo>
                  <a:lnTo>
                    <a:pt x="3542551" y="0"/>
                  </a:lnTo>
                  <a:cubicBezTo>
                    <a:pt x="3569771" y="0"/>
                    <a:pt x="3591837" y="22066"/>
                    <a:pt x="3591837" y="49286"/>
                  </a:cubicBezTo>
                  <a:lnTo>
                    <a:pt x="3591837" y="689398"/>
                  </a:lnTo>
                  <a:cubicBezTo>
                    <a:pt x="3591837" y="716618"/>
                    <a:pt x="3569771" y="738684"/>
                    <a:pt x="3542551" y="738684"/>
                  </a:cubicBezTo>
                  <a:lnTo>
                    <a:pt x="49286" y="738684"/>
                  </a:lnTo>
                  <a:cubicBezTo>
                    <a:pt x="22066" y="738684"/>
                    <a:pt x="0" y="716618"/>
                    <a:pt x="0" y="689398"/>
                  </a:cubicBezTo>
                  <a:lnTo>
                    <a:pt x="0" y="49286"/>
                  </a:lnTo>
                  <a:cubicBezTo>
                    <a:pt x="0" y="22066"/>
                    <a:pt x="22066" y="0"/>
                    <a:pt x="49286" y="0"/>
                  </a:cubicBezTo>
                  <a:close/>
                </a:path>
              </a:pathLst>
            </a:custGeom>
            <a:solidFill>
              <a:srgbClr val="798FB0"/>
            </a:solidFill>
            <a:ln cap="rnd">
              <a:noFill/>
              <a:prstDash val="solid"/>
              <a:round/>
            </a:ln>
          </p:spPr>
        </p:sp>
        <p:sp>
          <p:nvSpPr>
            <p:cNvPr name="TextBox 22" id="22"/>
            <p:cNvSpPr txBox="true"/>
            <p:nvPr/>
          </p:nvSpPr>
          <p:spPr>
            <a:xfrm>
              <a:off x="0" y="-38100"/>
              <a:ext cx="3591837" cy="776784"/>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3" id="23"/>
          <p:cNvGrpSpPr/>
          <p:nvPr/>
        </p:nvGrpSpPr>
        <p:grpSpPr>
          <a:xfrm rot="0">
            <a:off x="9248217" y="6478102"/>
            <a:ext cx="8011083" cy="1647530"/>
            <a:chOff x="0" y="0"/>
            <a:chExt cx="3591837" cy="738684"/>
          </a:xfrm>
        </p:grpSpPr>
        <p:sp>
          <p:nvSpPr>
            <p:cNvPr name="Freeform 24" id="24"/>
            <p:cNvSpPr/>
            <p:nvPr/>
          </p:nvSpPr>
          <p:spPr>
            <a:xfrm flipH="false" flipV="false" rot="0">
              <a:off x="0" y="0"/>
              <a:ext cx="3591837" cy="738684"/>
            </a:xfrm>
            <a:custGeom>
              <a:avLst/>
              <a:gdLst/>
              <a:ahLst/>
              <a:cxnLst/>
              <a:rect r="r" b="b" t="t" l="l"/>
              <a:pathLst>
                <a:path h="738684" w="3591837">
                  <a:moveTo>
                    <a:pt x="49286" y="0"/>
                  </a:moveTo>
                  <a:lnTo>
                    <a:pt x="3542551" y="0"/>
                  </a:lnTo>
                  <a:cubicBezTo>
                    <a:pt x="3569771" y="0"/>
                    <a:pt x="3591837" y="22066"/>
                    <a:pt x="3591837" y="49286"/>
                  </a:cubicBezTo>
                  <a:lnTo>
                    <a:pt x="3591837" y="689398"/>
                  </a:lnTo>
                  <a:cubicBezTo>
                    <a:pt x="3591837" y="716618"/>
                    <a:pt x="3569771" y="738684"/>
                    <a:pt x="3542551" y="738684"/>
                  </a:cubicBezTo>
                  <a:lnTo>
                    <a:pt x="49286" y="738684"/>
                  </a:lnTo>
                  <a:cubicBezTo>
                    <a:pt x="22066" y="738684"/>
                    <a:pt x="0" y="716618"/>
                    <a:pt x="0" y="689398"/>
                  </a:cubicBezTo>
                  <a:lnTo>
                    <a:pt x="0" y="49286"/>
                  </a:lnTo>
                  <a:cubicBezTo>
                    <a:pt x="0" y="22066"/>
                    <a:pt x="22066" y="0"/>
                    <a:pt x="49286" y="0"/>
                  </a:cubicBezTo>
                  <a:close/>
                </a:path>
              </a:pathLst>
            </a:custGeom>
            <a:solidFill>
              <a:srgbClr val="798FB0"/>
            </a:solidFill>
            <a:ln cap="rnd">
              <a:noFill/>
              <a:prstDash val="solid"/>
              <a:round/>
            </a:ln>
          </p:spPr>
        </p:sp>
        <p:sp>
          <p:nvSpPr>
            <p:cNvPr name="TextBox 25" id="25"/>
            <p:cNvSpPr txBox="true"/>
            <p:nvPr/>
          </p:nvSpPr>
          <p:spPr>
            <a:xfrm>
              <a:off x="0" y="-38100"/>
              <a:ext cx="3591837" cy="776784"/>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6" id="26"/>
          <p:cNvGrpSpPr/>
          <p:nvPr/>
        </p:nvGrpSpPr>
        <p:grpSpPr>
          <a:xfrm rot="0">
            <a:off x="1028700" y="2848237"/>
            <a:ext cx="2682967" cy="1647530"/>
            <a:chOff x="0" y="0"/>
            <a:chExt cx="1202931" cy="738684"/>
          </a:xfrm>
        </p:grpSpPr>
        <p:sp>
          <p:nvSpPr>
            <p:cNvPr name="Freeform 27" id="27"/>
            <p:cNvSpPr/>
            <p:nvPr/>
          </p:nvSpPr>
          <p:spPr>
            <a:xfrm flipH="false" flipV="false" rot="0">
              <a:off x="0" y="0"/>
              <a:ext cx="1202931" cy="738684"/>
            </a:xfrm>
            <a:custGeom>
              <a:avLst/>
              <a:gdLst/>
              <a:ahLst/>
              <a:cxnLst/>
              <a:rect r="r" b="b" t="t" l="l"/>
              <a:pathLst>
                <a:path h="738684" w="1202931">
                  <a:moveTo>
                    <a:pt x="147165" y="0"/>
                  </a:moveTo>
                  <a:lnTo>
                    <a:pt x="1055766" y="0"/>
                  </a:lnTo>
                  <a:cubicBezTo>
                    <a:pt x="1094797" y="0"/>
                    <a:pt x="1132229" y="15505"/>
                    <a:pt x="1159828" y="43104"/>
                  </a:cubicBezTo>
                  <a:cubicBezTo>
                    <a:pt x="1187426" y="70702"/>
                    <a:pt x="1202931" y="108134"/>
                    <a:pt x="1202931" y="147165"/>
                  </a:cubicBezTo>
                  <a:lnTo>
                    <a:pt x="1202931" y="591519"/>
                  </a:lnTo>
                  <a:cubicBezTo>
                    <a:pt x="1202931" y="630550"/>
                    <a:pt x="1187426" y="667982"/>
                    <a:pt x="1159828" y="695581"/>
                  </a:cubicBezTo>
                  <a:cubicBezTo>
                    <a:pt x="1132229" y="723179"/>
                    <a:pt x="1094797" y="738684"/>
                    <a:pt x="1055766" y="738684"/>
                  </a:cubicBezTo>
                  <a:lnTo>
                    <a:pt x="147165" y="738684"/>
                  </a:lnTo>
                  <a:cubicBezTo>
                    <a:pt x="108134" y="738684"/>
                    <a:pt x="70702" y="723179"/>
                    <a:pt x="43104" y="695581"/>
                  </a:cubicBezTo>
                  <a:cubicBezTo>
                    <a:pt x="15505" y="667982"/>
                    <a:pt x="0" y="630550"/>
                    <a:pt x="0" y="591519"/>
                  </a:cubicBezTo>
                  <a:lnTo>
                    <a:pt x="0" y="147165"/>
                  </a:lnTo>
                  <a:cubicBezTo>
                    <a:pt x="0" y="108134"/>
                    <a:pt x="15505" y="70702"/>
                    <a:pt x="43104" y="43104"/>
                  </a:cubicBezTo>
                  <a:cubicBezTo>
                    <a:pt x="70702" y="15505"/>
                    <a:pt x="108134" y="0"/>
                    <a:pt x="147165" y="0"/>
                  </a:cubicBezTo>
                  <a:close/>
                </a:path>
              </a:pathLst>
            </a:custGeom>
            <a:solidFill>
              <a:srgbClr val="FFFFFF"/>
            </a:solidFill>
            <a:ln cap="rnd">
              <a:noFill/>
              <a:prstDash val="solid"/>
              <a:round/>
            </a:ln>
          </p:spPr>
        </p:sp>
        <p:sp>
          <p:nvSpPr>
            <p:cNvPr name="TextBox 28" id="28"/>
            <p:cNvSpPr txBox="true"/>
            <p:nvPr/>
          </p:nvSpPr>
          <p:spPr>
            <a:xfrm>
              <a:off x="0" y="-38100"/>
              <a:ext cx="1202931" cy="776784"/>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9" id="29"/>
          <p:cNvGrpSpPr/>
          <p:nvPr/>
        </p:nvGrpSpPr>
        <p:grpSpPr>
          <a:xfrm rot="0">
            <a:off x="9248217" y="2848673"/>
            <a:ext cx="2682967" cy="1647530"/>
            <a:chOff x="0" y="0"/>
            <a:chExt cx="1202931" cy="738684"/>
          </a:xfrm>
        </p:grpSpPr>
        <p:sp>
          <p:nvSpPr>
            <p:cNvPr name="Freeform 30" id="30"/>
            <p:cNvSpPr/>
            <p:nvPr/>
          </p:nvSpPr>
          <p:spPr>
            <a:xfrm flipH="false" flipV="false" rot="0">
              <a:off x="0" y="0"/>
              <a:ext cx="1202931" cy="738684"/>
            </a:xfrm>
            <a:custGeom>
              <a:avLst/>
              <a:gdLst/>
              <a:ahLst/>
              <a:cxnLst/>
              <a:rect r="r" b="b" t="t" l="l"/>
              <a:pathLst>
                <a:path h="738684" w="1202931">
                  <a:moveTo>
                    <a:pt x="147165" y="0"/>
                  </a:moveTo>
                  <a:lnTo>
                    <a:pt x="1055766" y="0"/>
                  </a:lnTo>
                  <a:cubicBezTo>
                    <a:pt x="1094797" y="0"/>
                    <a:pt x="1132229" y="15505"/>
                    <a:pt x="1159828" y="43104"/>
                  </a:cubicBezTo>
                  <a:cubicBezTo>
                    <a:pt x="1187426" y="70702"/>
                    <a:pt x="1202931" y="108134"/>
                    <a:pt x="1202931" y="147165"/>
                  </a:cubicBezTo>
                  <a:lnTo>
                    <a:pt x="1202931" y="591519"/>
                  </a:lnTo>
                  <a:cubicBezTo>
                    <a:pt x="1202931" y="630550"/>
                    <a:pt x="1187426" y="667982"/>
                    <a:pt x="1159828" y="695581"/>
                  </a:cubicBezTo>
                  <a:cubicBezTo>
                    <a:pt x="1132229" y="723179"/>
                    <a:pt x="1094797" y="738684"/>
                    <a:pt x="1055766" y="738684"/>
                  </a:cubicBezTo>
                  <a:lnTo>
                    <a:pt x="147165" y="738684"/>
                  </a:lnTo>
                  <a:cubicBezTo>
                    <a:pt x="108134" y="738684"/>
                    <a:pt x="70702" y="723179"/>
                    <a:pt x="43104" y="695581"/>
                  </a:cubicBezTo>
                  <a:cubicBezTo>
                    <a:pt x="15505" y="667982"/>
                    <a:pt x="0" y="630550"/>
                    <a:pt x="0" y="591519"/>
                  </a:cubicBezTo>
                  <a:lnTo>
                    <a:pt x="0" y="147165"/>
                  </a:lnTo>
                  <a:cubicBezTo>
                    <a:pt x="0" y="108134"/>
                    <a:pt x="15505" y="70702"/>
                    <a:pt x="43104" y="43104"/>
                  </a:cubicBezTo>
                  <a:cubicBezTo>
                    <a:pt x="70702" y="15505"/>
                    <a:pt x="108134" y="0"/>
                    <a:pt x="147165" y="0"/>
                  </a:cubicBezTo>
                  <a:close/>
                </a:path>
              </a:pathLst>
            </a:custGeom>
            <a:solidFill>
              <a:srgbClr val="FFFFFF"/>
            </a:solidFill>
            <a:ln cap="rnd">
              <a:noFill/>
              <a:prstDash val="solid"/>
              <a:round/>
            </a:ln>
          </p:spPr>
        </p:sp>
        <p:sp>
          <p:nvSpPr>
            <p:cNvPr name="TextBox 31" id="31"/>
            <p:cNvSpPr txBox="true"/>
            <p:nvPr/>
          </p:nvSpPr>
          <p:spPr>
            <a:xfrm>
              <a:off x="0" y="-38100"/>
              <a:ext cx="1202931" cy="776784"/>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32" id="32"/>
          <p:cNvGrpSpPr/>
          <p:nvPr/>
        </p:nvGrpSpPr>
        <p:grpSpPr>
          <a:xfrm rot="0">
            <a:off x="1028700" y="4663388"/>
            <a:ext cx="2682967" cy="1647530"/>
            <a:chOff x="0" y="0"/>
            <a:chExt cx="1202931" cy="738684"/>
          </a:xfrm>
        </p:grpSpPr>
        <p:sp>
          <p:nvSpPr>
            <p:cNvPr name="Freeform 33" id="33"/>
            <p:cNvSpPr/>
            <p:nvPr/>
          </p:nvSpPr>
          <p:spPr>
            <a:xfrm flipH="false" flipV="false" rot="0">
              <a:off x="0" y="0"/>
              <a:ext cx="1202931" cy="738684"/>
            </a:xfrm>
            <a:custGeom>
              <a:avLst/>
              <a:gdLst/>
              <a:ahLst/>
              <a:cxnLst/>
              <a:rect r="r" b="b" t="t" l="l"/>
              <a:pathLst>
                <a:path h="738684" w="1202931">
                  <a:moveTo>
                    <a:pt x="147165" y="0"/>
                  </a:moveTo>
                  <a:lnTo>
                    <a:pt x="1055766" y="0"/>
                  </a:lnTo>
                  <a:cubicBezTo>
                    <a:pt x="1094797" y="0"/>
                    <a:pt x="1132229" y="15505"/>
                    <a:pt x="1159828" y="43104"/>
                  </a:cubicBezTo>
                  <a:cubicBezTo>
                    <a:pt x="1187426" y="70702"/>
                    <a:pt x="1202931" y="108134"/>
                    <a:pt x="1202931" y="147165"/>
                  </a:cubicBezTo>
                  <a:lnTo>
                    <a:pt x="1202931" y="591519"/>
                  </a:lnTo>
                  <a:cubicBezTo>
                    <a:pt x="1202931" y="630550"/>
                    <a:pt x="1187426" y="667982"/>
                    <a:pt x="1159828" y="695581"/>
                  </a:cubicBezTo>
                  <a:cubicBezTo>
                    <a:pt x="1132229" y="723179"/>
                    <a:pt x="1094797" y="738684"/>
                    <a:pt x="1055766" y="738684"/>
                  </a:cubicBezTo>
                  <a:lnTo>
                    <a:pt x="147165" y="738684"/>
                  </a:lnTo>
                  <a:cubicBezTo>
                    <a:pt x="108134" y="738684"/>
                    <a:pt x="70702" y="723179"/>
                    <a:pt x="43104" y="695581"/>
                  </a:cubicBezTo>
                  <a:cubicBezTo>
                    <a:pt x="15505" y="667982"/>
                    <a:pt x="0" y="630550"/>
                    <a:pt x="0" y="591519"/>
                  </a:cubicBezTo>
                  <a:lnTo>
                    <a:pt x="0" y="147165"/>
                  </a:lnTo>
                  <a:cubicBezTo>
                    <a:pt x="0" y="108134"/>
                    <a:pt x="15505" y="70702"/>
                    <a:pt x="43104" y="43104"/>
                  </a:cubicBezTo>
                  <a:cubicBezTo>
                    <a:pt x="70702" y="15505"/>
                    <a:pt x="108134" y="0"/>
                    <a:pt x="147165" y="0"/>
                  </a:cubicBezTo>
                  <a:close/>
                </a:path>
              </a:pathLst>
            </a:custGeom>
            <a:solidFill>
              <a:srgbClr val="FFFFFF"/>
            </a:solidFill>
            <a:ln cap="rnd">
              <a:noFill/>
              <a:prstDash val="solid"/>
              <a:round/>
            </a:ln>
          </p:spPr>
        </p:sp>
        <p:sp>
          <p:nvSpPr>
            <p:cNvPr name="TextBox 34" id="34"/>
            <p:cNvSpPr txBox="true"/>
            <p:nvPr/>
          </p:nvSpPr>
          <p:spPr>
            <a:xfrm>
              <a:off x="0" y="-38100"/>
              <a:ext cx="1202931" cy="776784"/>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35" id="35"/>
          <p:cNvGrpSpPr/>
          <p:nvPr/>
        </p:nvGrpSpPr>
        <p:grpSpPr>
          <a:xfrm rot="0">
            <a:off x="9248217" y="4663824"/>
            <a:ext cx="2682967" cy="1647530"/>
            <a:chOff x="0" y="0"/>
            <a:chExt cx="1202931" cy="738684"/>
          </a:xfrm>
        </p:grpSpPr>
        <p:sp>
          <p:nvSpPr>
            <p:cNvPr name="Freeform 36" id="36"/>
            <p:cNvSpPr/>
            <p:nvPr/>
          </p:nvSpPr>
          <p:spPr>
            <a:xfrm flipH="false" flipV="false" rot="0">
              <a:off x="0" y="0"/>
              <a:ext cx="1202931" cy="738684"/>
            </a:xfrm>
            <a:custGeom>
              <a:avLst/>
              <a:gdLst/>
              <a:ahLst/>
              <a:cxnLst/>
              <a:rect r="r" b="b" t="t" l="l"/>
              <a:pathLst>
                <a:path h="738684" w="1202931">
                  <a:moveTo>
                    <a:pt x="147165" y="0"/>
                  </a:moveTo>
                  <a:lnTo>
                    <a:pt x="1055766" y="0"/>
                  </a:lnTo>
                  <a:cubicBezTo>
                    <a:pt x="1094797" y="0"/>
                    <a:pt x="1132229" y="15505"/>
                    <a:pt x="1159828" y="43104"/>
                  </a:cubicBezTo>
                  <a:cubicBezTo>
                    <a:pt x="1187426" y="70702"/>
                    <a:pt x="1202931" y="108134"/>
                    <a:pt x="1202931" y="147165"/>
                  </a:cubicBezTo>
                  <a:lnTo>
                    <a:pt x="1202931" y="591519"/>
                  </a:lnTo>
                  <a:cubicBezTo>
                    <a:pt x="1202931" y="630550"/>
                    <a:pt x="1187426" y="667982"/>
                    <a:pt x="1159828" y="695581"/>
                  </a:cubicBezTo>
                  <a:cubicBezTo>
                    <a:pt x="1132229" y="723179"/>
                    <a:pt x="1094797" y="738684"/>
                    <a:pt x="1055766" y="738684"/>
                  </a:cubicBezTo>
                  <a:lnTo>
                    <a:pt x="147165" y="738684"/>
                  </a:lnTo>
                  <a:cubicBezTo>
                    <a:pt x="108134" y="738684"/>
                    <a:pt x="70702" y="723179"/>
                    <a:pt x="43104" y="695581"/>
                  </a:cubicBezTo>
                  <a:cubicBezTo>
                    <a:pt x="15505" y="667982"/>
                    <a:pt x="0" y="630550"/>
                    <a:pt x="0" y="591519"/>
                  </a:cubicBezTo>
                  <a:lnTo>
                    <a:pt x="0" y="147165"/>
                  </a:lnTo>
                  <a:cubicBezTo>
                    <a:pt x="0" y="108134"/>
                    <a:pt x="15505" y="70702"/>
                    <a:pt x="43104" y="43104"/>
                  </a:cubicBezTo>
                  <a:cubicBezTo>
                    <a:pt x="70702" y="15505"/>
                    <a:pt x="108134" y="0"/>
                    <a:pt x="147165" y="0"/>
                  </a:cubicBezTo>
                  <a:close/>
                </a:path>
              </a:pathLst>
            </a:custGeom>
            <a:solidFill>
              <a:srgbClr val="FFFFFF"/>
            </a:solidFill>
            <a:ln cap="rnd">
              <a:noFill/>
              <a:prstDash val="solid"/>
              <a:round/>
            </a:ln>
          </p:spPr>
        </p:sp>
        <p:sp>
          <p:nvSpPr>
            <p:cNvPr name="TextBox 37" id="37"/>
            <p:cNvSpPr txBox="true"/>
            <p:nvPr/>
          </p:nvSpPr>
          <p:spPr>
            <a:xfrm>
              <a:off x="0" y="-38100"/>
              <a:ext cx="1202931" cy="776784"/>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38" id="38"/>
          <p:cNvGrpSpPr/>
          <p:nvPr/>
        </p:nvGrpSpPr>
        <p:grpSpPr>
          <a:xfrm rot="0">
            <a:off x="1028700" y="6477665"/>
            <a:ext cx="2682967" cy="1647530"/>
            <a:chOff x="0" y="0"/>
            <a:chExt cx="1202931" cy="738684"/>
          </a:xfrm>
        </p:grpSpPr>
        <p:sp>
          <p:nvSpPr>
            <p:cNvPr name="Freeform 39" id="39"/>
            <p:cNvSpPr/>
            <p:nvPr/>
          </p:nvSpPr>
          <p:spPr>
            <a:xfrm flipH="false" flipV="false" rot="0">
              <a:off x="0" y="0"/>
              <a:ext cx="1202931" cy="738684"/>
            </a:xfrm>
            <a:custGeom>
              <a:avLst/>
              <a:gdLst/>
              <a:ahLst/>
              <a:cxnLst/>
              <a:rect r="r" b="b" t="t" l="l"/>
              <a:pathLst>
                <a:path h="738684" w="1202931">
                  <a:moveTo>
                    <a:pt x="147165" y="0"/>
                  </a:moveTo>
                  <a:lnTo>
                    <a:pt x="1055766" y="0"/>
                  </a:lnTo>
                  <a:cubicBezTo>
                    <a:pt x="1094797" y="0"/>
                    <a:pt x="1132229" y="15505"/>
                    <a:pt x="1159828" y="43104"/>
                  </a:cubicBezTo>
                  <a:cubicBezTo>
                    <a:pt x="1187426" y="70702"/>
                    <a:pt x="1202931" y="108134"/>
                    <a:pt x="1202931" y="147165"/>
                  </a:cubicBezTo>
                  <a:lnTo>
                    <a:pt x="1202931" y="591519"/>
                  </a:lnTo>
                  <a:cubicBezTo>
                    <a:pt x="1202931" y="630550"/>
                    <a:pt x="1187426" y="667982"/>
                    <a:pt x="1159828" y="695581"/>
                  </a:cubicBezTo>
                  <a:cubicBezTo>
                    <a:pt x="1132229" y="723179"/>
                    <a:pt x="1094797" y="738684"/>
                    <a:pt x="1055766" y="738684"/>
                  </a:cubicBezTo>
                  <a:lnTo>
                    <a:pt x="147165" y="738684"/>
                  </a:lnTo>
                  <a:cubicBezTo>
                    <a:pt x="108134" y="738684"/>
                    <a:pt x="70702" y="723179"/>
                    <a:pt x="43104" y="695581"/>
                  </a:cubicBezTo>
                  <a:cubicBezTo>
                    <a:pt x="15505" y="667982"/>
                    <a:pt x="0" y="630550"/>
                    <a:pt x="0" y="591519"/>
                  </a:cubicBezTo>
                  <a:lnTo>
                    <a:pt x="0" y="147165"/>
                  </a:lnTo>
                  <a:cubicBezTo>
                    <a:pt x="0" y="108134"/>
                    <a:pt x="15505" y="70702"/>
                    <a:pt x="43104" y="43104"/>
                  </a:cubicBezTo>
                  <a:cubicBezTo>
                    <a:pt x="70702" y="15505"/>
                    <a:pt x="108134" y="0"/>
                    <a:pt x="147165" y="0"/>
                  </a:cubicBezTo>
                  <a:close/>
                </a:path>
              </a:pathLst>
            </a:custGeom>
            <a:solidFill>
              <a:srgbClr val="FFFFFF"/>
            </a:solidFill>
            <a:ln cap="rnd">
              <a:noFill/>
              <a:prstDash val="solid"/>
              <a:round/>
            </a:ln>
          </p:spPr>
        </p:sp>
        <p:sp>
          <p:nvSpPr>
            <p:cNvPr name="TextBox 40" id="40"/>
            <p:cNvSpPr txBox="true"/>
            <p:nvPr/>
          </p:nvSpPr>
          <p:spPr>
            <a:xfrm>
              <a:off x="0" y="-38100"/>
              <a:ext cx="1202931" cy="776784"/>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41" id="41"/>
          <p:cNvGrpSpPr/>
          <p:nvPr/>
        </p:nvGrpSpPr>
        <p:grpSpPr>
          <a:xfrm rot="0">
            <a:off x="9248217" y="6478102"/>
            <a:ext cx="2682967" cy="1647530"/>
            <a:chOff x="0" y="0"/>
            <a:chExt cx="1202931" cy="738684"/>
          </a:xfrm>
        </p:grpSpPr>
        <p:sp>
          <p:nvSpPr>
            <p:cNvPr name="Freeform 42" id="42"/>
            <p:cNvSpPr/>
            <p:nvPr/>
          </p:nvSpPr>
          <p:spPr>
            <a:xfrm flipH="false" flipV="false" rot="0">
              <a:off x="0" y="0"/>
              <a:ext cx="1202931" cy="738684"/>
            </a:xfrm>
            <a:custGeom>
              <a:avLst/>
              <a:gdLst/>
              <a:ahLst/>
              <a:cxnLst/>
              <a:rect r="r" b="b" t="t" l="l"/>
              <a:pathLst>
                <a:path h="738684" w="1202931">
                  <a:moveTo>
                    <a:pt x="147165" y="0"/>
                  </a:moveTo>
                  <a:lnTo>
                    <a:pt x="1055766" y="0"/>
                  </a:lnTo>
                  <a:cubicBezTo>
                    <a:pt x="1094797" y="0"/>
                    <a:pt x="1132229" y="15505"/>
                    <a:pt x="1159828" y="43104"/>
                  </a:cubicBezTo>
                  <a:cubicBezTo>
                    <a:pt x="1187426" y="70702"/>
                    <a:pt x="1202931" y="108134"/>
                    <a:pt x="1202931" y="147165"/>
                  </a:cubicBezTo>
                  <a:lnTo>
                    <a:pt x="1202931" y="591519"/>
                  </a:lnTo>
                  <a:cubicBezTo>
                    <a:pt x="1202931" y="630550"/>
                    <a:pt x="1187426" y="667982"/>
                    <a:pt x="1159828" y="695581"/>
                  </a:cubicBezTo>
                  <a:cubicBezTo>
                    <a:pt x="1132229" y="723179"/>
                    <a:pt x="1094797" y="738684"/>
                    <a:pt x="1055766" y="738684"/>
                  </a:cubicBezTo>
                  <a:lnTo>
                    <a:pt x="147165" y="738684"/>
                  </a:lnTo>
                  <a:cubicBezTo>
                    <a:pt x="108134" y="738684"/>
                    <a:pt x="70702" y="723179"/>
                    <a:pt x="43104" y="695581"/>
                  </a:cubicBezTo>
                  <a:cubicBezTo>
                    <a:pt x="15505" y="667982"/>
                    <a:pt x="0" y="630550"/>
                    <a:pt x="0" y="591519"/>
                  </a:cubicBezTo>
                  <a:lnTo>
                    <a:pt x="0" y="147165"/>
                  </a:lnTo>
                  <a:cubicBezTo>
                    <a:pt x="0" y="108134"/>
                    <a:pt x="15505" y="70702"/>
                    <a:pt x="43104" y="43104"/>
                  </a:cubicBezTo>
                  <a:cubicBezTo>
                    <a:pt x="70702" y="15505"/>
                    <a:pt x="108134" y="0"/>
                    <a:pt x="147165" y="0"/>
                  </a:cubicBezTo>
                  <a:close/>
                </a:path>
              </a:pathLst>
            </a:custGeom>
            <a:solidFill>
              <a:srgbClr val="FFFFFF"/>
            </a:solidFill>
            <a:ln cap="rnd">
              <a:noFill/>
              <a:prstDash val="solid"/>
              <a:round/>
            </a:ln>
          </p:spPr>
        </p:sp>
        <p:sp>
          <p:nvSpPr>
            <p:cNvPr name="TextBox 43" id="43"/>
            <p:cNvSpPr txBox="true"/>
            <p:nvPr/>
          </p:nvSpPr>
          <p:spPr>
            <a:xfrm>
              <a:off x="0" y="-38100"/>
              <a:ext cx="1202931" cy="776784"/>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44" id="44"/>
          <p:cNvGrpSpPr/>
          <p:nvPr/>
        </p:nvGrpSpPr>
        <p:grpSpPr>
          <a:xfrm rot="0">
            <a:off x="2311119" y="2848237"/>
            <a:ext cx="2167486" cy="1647530"/>
            <a:chOff x="0" y="0"/>
            <a:chExt cx="971811" cy="738684"/>
          </a:xfrm>
        </p:grpSpPr>
        <p:sp>
          <p:nvSpPr>
            <p:cNvPr name="Freeform 45" id="45"/>
            <p:cNvSpPr/>
            <p:nvPr/>
          </p:nvSpPr>
          <p:spPr>
            <a:xfrm flipH="false" flipV="false" rot="0">
              <a:off x="0" y="0"/>
              <a:ext cx="971811" cy="738684"/>
            </a:xfrm>
            <a:custGeom>
              <a:avLst/>
              <a:gdLst/>
              <a:ahLst/>
              <a:cxnLst/>
              <a:rect r="r" b="b" t="t" l="l"/>
              <a:pathLst>
                <a:path h="738684" w="971811">
                  <a:moveTo>
                    <a:pt x="0" y="0"/>
                  </a:moveTo>
                  <a:lnTo>
                    <a:pt x="971811" y="0"/>
                  </a:lnTo>
                  <a:lnTo>
                    <a:pt x="971811" y="738684"/>
                  </a:lnTo>
                  <a:lnTo>
                    <a:pt x="0" y="738684"/>
                  </a:lnTo>
                  <a:close/>
                </a:path>
              </a:pathLst>
            </a:custGeom>
            <a:solidFill>
              <a:srgbClr val="798FB0"/>
            </a:solidFill>
          </p:spPr>
        </p:sp>
        <p:sp>
          <p:nvSpPr>
            <p:cNvPr name="TextBox 46" id="46"/>
            <p:cNvSpPr txBox="true"/>
            <p:nvPr/>
          </p:nvSpPr>
          <p:spPr>
            <a:xfrm>
              <a:off x="0" y="-38100"/>
              <a:ext cx="971811" cy="776784"/>
            </a:xfrm>
            <a:prstGeom prst="rect">
              <a:avLst/>
            </a:prstGeom>
          </p:spPr>
          <p:txBody>
            <a:bodyPr anchor="ctr" rtlCol="false" tIns="50800" lIns="50800" bIns="50800" rIns="50800"/>
            <a:lstStyle/>
            <a:p>
              <a:pPr algn="ctr">
                <a:lnSpc>
                  <a:spcPts val="2799"/>
                </a:lnSpc>
              </a:pPr>
            </a:p>
          </p:txBody>
        </p:sp>
      </p:grpSp>
      <p:grpSp>
        <p:nvGrpSpPr>
          <p:cNvPr name="Group 47" id="47"/>
          <p:cNvGrpSpPr/>
          <p:nvPr/>
        </p:nvGrpSpPr>
        <p:grpSpPr>
          <a:xfrm rot="0">
            <a:off x="10530637" y="2848673"/>
            <a:ext cx="2167486" cy="1647530"/>
            <a:chOff x="0" y="0"/>
            <a:chExt cx="971811" cy="738684"/>
          </a:xfrm>
        </p:grpSpPr>
        <p:sp>
          <p:nvSpPr>
            <p:cNvPr name="Freeform 48" id="48"/>
            <p:cNvSpPr/>
            <p:nvPr/>
          </p:nvSpPr>
          <p:spPr>
            <a:xfrm flipH="false" flipV="false" rot="0">
              <a:off x="0" y="0"/>
              <a:ext cx="971811" cy="738684"/>
            </a:xfrm>
            <a:custGeom>
              <a:avLst/>
              <a:gdLst/>
              <a:ahLst/>
              <a:cxnLst/>
              <a:rect r="r" b="b" t="t" l="l"/>
              <a:pathLst>
                <a:path h="738684" w="971811">
                  <a:moveTo>
                    <a:pt x="0" y="0"/>
                  </a:moveTo>
                  <a:lnTo>
                    <a:pt x="971811" y="0"/>
                  </a:lnTo>
                  <a:lnTo>
                    <a:pt x="971811" y="738684"/>
                  </a:lnTo>
                  <a:lnTo>
                    <a:pt x="0" y="738684"/>
                  </a:lnTo>
                  <a:close/>
                </a:path>
              </a:pathLst>
            </a:custGeom>
            <a:solidFill>
              <a:srgbClr val="798FB0"/>
            </a:solidFill>
          </p:spPr>
        </p:sp>
        <p:sp>
          <p:nvSpPr>
            <p:cNvPr name="TextBox 49" id="49"/>
            <p:cNvSpPr txBox="true"/>
            <p:nvPr/>
          </p:nvSpPr>
          <p:spPr>
            <a:xfrm>
              <a:off x="0" y="-38100"/>
              <a:ext cx="971811" cy="776784"/>
            </a:xfrm>
            <a:prstGeom prst="rect">
              <a:avLst/>
            </a:prstGeom>
          </p:spPr>
          <p:txBody>
            <a:bodyPr anchor="ctr" rtlCol="false" tIns="50800" lIns="50800" bIns="50800" rIns="50800"/>
            <a:lstStyle/>
            <a:p>
              <a:pPr algn="ctr">
                <a:lnSpc>
                  <a:spcPts val="2799"/>
                </a:lnSpc>
              </a:pPr>
            </a:p>
          </p:txBody>
        </p:sp>
      </p:grpSp>
      <p:grpSp>
        <p:nvGrpSpPr>
          <p:cNvPr name="Group 50" id="50"/>
          <p:cNvGrpSpPr/>
          <p:nvPr/>
        </p:nvGrpSpPr>
        <p:grpSpPr>
          <a:xfrm rot="0">
            <a:off x="2311119" y="4663388"/>
            <a:ext cx="2167486" cy="1647530"/>
            <a:chOff x="0" y="0"/>
            <a:chExt cx="971811" cy="738684"/>
          </a:xfrm>
        </p:grpSpPr>
        <p:sp>
          <p:nvSpPr>
            <p:cNvPr name="Freeform 51" id="51"/>
            <p:cNvSpPr/>
            <p:nvPr/>
          </p:nvSpPr>
          <p:spPr>
            <a:xfrm flipH="false" flipV="false" rot="0">
              <a:off x="0" y="0"/>
              <a:ext cx="971811" cy="738684"/>
            </a:xfrm>
            <a:custGeom>
              <a:avLst/>
              <a:gdLst/>
              <a:ahLst/>
              <a:cxnLst/>
              <a:rect r="r" b="b" t="t" l="l"/>
              <a:pathLst>
                <a:path h="738684" w="971811">
                  <a:moveTo>
                    <a:pt x="0" y="0"/>
                  </a:moveTo>
                  <a:lnTo>
                    <a:pt x="971811" y="0"/>
                  </a:lnTo>
                  <a:lnTo>
                    <a:pt x="971811" y="738684"/>
                  </a:lnTo>
                  <a:lnTo>
                    <a:pt x="0" y="738684"/>
                  </a:lnTo>
                  <a:close/>
                </a:path>
              </a:pathLst>
            </a:custGeom>
            <a:solidFill>
              <a:srgbClr val="798FB0"/>
            </a:solidFill>
          </p:spPr>
        </p:sp>
        <p:sp>
          <p:nvSpPr>
            <p:cNvPr name="TextBox 52" id="52"/>
            <p:cNvSpPr txBox="true"/>
            <p:nvPr/>
          </p:nvSpPr>
          <p:spPr>
            <a:xfrm>
              <a:off x="0" y="-38100"/>
              <a:ext cx="971811" cy="776784"/>
            </a:xfrm>
            <a:prstGeom prst="rect">
              <a:avLst/>
            </a:prstGeom>
          </p:spPr>
          <p:txBody>
            <a:bodyPr anchor="ctr" rtlCol="false" tIns="50800" lIns="50800" bIns="50800" rIns="50800"/>
            <a:lstStyle/>
            <a:p>
              <a:pPr algn="ctr">
                <a:lnSpc>
                  <a:spcPts val="2799"/>
                </a:lnSpc>
              </a:pPr>
            </a:p>
          </p:txBody>
        </p:sp>
      </p:grpSp>
      <p:grpSp>
        <p:nvGrpSpPr>
          <p:cNvPr name="Group 53" id="53"/>
          <p:cNvGrpSpPr/>
          <p:nvPr/>
        </p:nvGrpSpPr>
        <p:grpSpPr>
          <a:xfrm rot="0">
            <a:off x="10530637" y="4663824"/>
            <a:ext cx="2167486" cy="1647530"/>
            <a:chOff x="0" y="0"/>
            <a:chExt cx="971811" cy="738684"/>
          </a:xfrm>
        </p:grpSpPr>
        <p:sp>
          <p:nvSpPr>
            <p:cNvPr name="Freeform 54" id="54"/>
            <p:cNvSpPr/>
            <p:nvPr/>
          </p:nvSpPr>
          <p:spPr>
            <a:xfrm flipH="false" flipV="false" rot="0">
              <a:off x="0" y="0"/>
              <a:ext cx="971811" cy="738684"/>
            </a:xfrm>
            <a:custGeom>
              <a:avLst/>
              <a:gdLst/>
              <a:ahLst/>
              <a:cxnLst/>
              <a:rect r="r" b="b" t="t" l="l"/>
              <a:pathLst>
                <a:path h="738684" w="971811">
                  <a:moveTo>
                    <a:pt x="0" y="0"/>
                  </a:moveTo>
                  <a:lnTo>
                    <a:pt x="971811" y="0"/>
                  </a:lnTo>
                  <a:lnTo>
                    <a:pt x="971811" y="738684"/>
                  </a:lnTo>
                  <a:lnTo>
                    <a:pt x="0" y="738684"/>
                  </a:lnTo>
                  <a:close/>
                </a:path>
              </a:pathLst>
            </a:custGeom>
            <a:solidFill>
              <a:srgbClr val="798FB0"/>
            </a:solidFill>
          </p:spPr>
        </p:sp>
        <p:sp>
          <p:nvSpPr>
            <p:cNvPr name="TextBox 55" id="55"/>
            <p:cNvSpPr txBox="true"/>
            <p:nvPr/>
          </p:nvSpPr>
          <p:spPr>
            <a:xfrm>
              <a:off x="0" y="-38100"/>
              <a:ext cx="971811" cy="776784"/>
            </a:xfrm>
            <a:prstGeom prst="rect">
              <a:avLst/>
            </a:prstGeom>
          </p:spPr>
          <p:txBody>
            <a:bodyPr anchor="ctr" rtlCol="false" tIns="50800" lIns="50800" bIns="50800" rIns="50800"/>
            <a:lstStyle/>
            <a:p>
              <a:pPr algn="ctr">
                <a:lnSpc>
                  <a:spcPts val="2799"/>
                </a:lnSpc>
              </a:pPr>
            </a:p>
          </p:txBody>
        </p:sp>
      </p:grpSp>
      <p:grpSp>
        <p:nvGrpSpPr>
          <p:cNvPr name="Group 56" id="56"/>
          <p:cNvGrpSpPr/>
          <p:nvPr/>
        </p:nvGrpSpPr>
        <p:grpSpPr>
          <a:xfrm rot="0">
            <a:off x="2311119" y="6477665"/>
            <a:ext cx="2167486" cy="1647530"/>
            <a:chOff x="0" y="0"/>
            <a:chExt cx="971811" cy="738684"/>
          </a:xfrm>
        </p:grpSpPr>
        <p:sp>
          <p:nvSpPr>
            <p:cNvPr name="Freeform 57" id="57"/>
            <p:cNvSpPr/>
            <p:nvPr/>
          </p:nvSpPr>
          <p:spPr>
            <a:xfrm flipH="false" flipV="false" rot="0">
              <a:off x="0" y="0"/>
              <a:ext cx="971811" cy="738684"/>
            </a:xfrm>
            <a:custGeom>
              <a:avLst/>
              <a:gdLst/>
              <a:ahLst/>
              <a:cxnLst/>
              <a:rect r="r" b="b" t="t" l="l"/>
              <a:pathLst>
                <a:path h="738684" w="971811">
                  <a:moveTo>
                    <a:pt x="0" y="0"/>
                  </a:moveTo>
                  <a:lnTo>
                    <a:pt x="971811" y="0"/>
                  </a:lnTo>
                  <a:lnTo>
                    <a:pt x="971811" y="738684"/>
                  </a:lnTo>
                  <a:lnTo>
                    <a:pt x="0" y="738684"/>
                  </a:lnTo>
                  <a:close/>
                </a:path>
              </a:pathLst>
            </a:custGeom>
            <a:solidFill>
              <a:srgbClr val="798FB0"/>
            </a:solidFill>
          </p:spPr>
        </p:sp>
        <p:sp>
          <p:nvSpPr>
            <p:cNvPr name="TextBox 58" id="58"/>
            <p:cNvSpPr txBox="true"/>
            <p:nvPr/>
          </p:nvSpPr>
          <p:spPr>
            <a:xfrm>
              <a:off x="0" y="-38100"/>
              <a:ext cx="971811" cy="776784"/>
            </a:xfrm>
            <a:prstGeom prst="rect">
              <a:avLst/>
            </a:prstGeom>
          </p:spPr>
          <p:txBody>
            <a:bodyPr anchor="ctr" rtlCol="false" tIns="50800" lIns="50800" bIns="50800" rIns="50800"/>
            <a:lstStyle/>
            <a:p>
              <a:pPr algn="ctr">
                <a:lnSpc>
                  <a:spcPts val="2799"/>
                </a:lnSpc>
              </a:pPr>
            </a:p>
          </p:txBody>
        </p:sp>
      </p:grpSp>
      <p:grpSp>
        <p:nvGrpSpPr>
          <p:cNvPr name="Group 59" id="59"/>
          <p:cNvGrpSpPr/>
          <p:nvPr/>
        </p:nvGrpSpPr>
        <p:grpSpPr>
          <a:xfrm rot="0">
            <a:off x="10530637" y="6478102"/>
            <a:ext cx="2167486" cy="1647530"/>
            <a:chOff x="0" y="0"/>
            <a:chExt cx="971811" cy="738684"/>
          </a:xfrm>
        </p:grpSpPr>
        <p:sp>
          <p:nvSpPr>
            <p:cNvPr name="Freeform 60" id="60"/>
            <p:cNvSpPr/>
            <p:nvPr/>
          </p:nvSpPr>
          <p:spPr>
            <a:xfrm flipH="false" flipV="false" rot="0">
              <a:off x="0" y="0"/>
              <a:ext cx="971811" cy="738684"/>
            </a:xfrm>
            <a:custGeom>
              <a:avLst/>
              <a:gdLst/>
              <a:ahLst/>
              <a:cxnLst/>
              <a:rect r="r" b="b" t="t" l="l"/>
              <a:pathLst>
                <a:path h="738684" w="971811">
                  <a:moveTo>
                    <a:pt x="0" y="0"/>
                  </a:moveTo>
                  <a:lnTo>
                    <a:pt x="971811" y="0"/>
                  </a:lnTo>
                  <a:lnTo>
                    <a:pt x="971811" y="738684"/>
                  </a:lnTo>
                  <a:lnTo>
                    <a:pt x="0" y="738684"/>
                  </a:lnTo>
                  <a:close/>
                </a:path>
              </a:pathLst>
            </a:custGeom>
            <a:solidFill>
              <a:srgbClr val="798FB0"/>
            </a:solidFill>
          </p:spPr>
        </p:sp>
        <p:sp>
          <p:nvSpPr>
            <p:cNvPr name="TextBox 61" id="61"/>
            <p:cNvSpPr txBox="true"/>
            <p:nvPr/>
          </p:nvSpPr>
          <p:spPr>
            <a:xfrm>
              <a:off x="0" y="-38100"/>
              <a:ext cx="971811" cy="776784"/>
            </a:xfrm>
            <a:prstGeom prst="rect">
              <a:avLst/>
            </a:prstGeom>
          </p:spPr>
          <p:txBody>
            <a:bodyPr anchor="ctr" rtlCol="false" tIns="50800" lIns="50800" bIns="50800" rIns="50800"/>
            <a:lstStyle/>
            <a:p>
              <a:pPr algn="ctr">
                <a:lnSpc>
                  <a:spcPts val="2799"/>
                </a:lnSpc>
              </a:pPr>
            </a:p>
          </p:txBody>
        </p:sp>
      </p:grpSp>
      <p:sp>
        <p:nvSpPr>
          <p:cNvPr name="TextBox 62" id="62"/>
          <p:cNvSpPr txBox="true"/>
          <p:nvPr/>
        </p:nvSpPr>
        <p:spPr>
          <a:xfrm rot="0">
            <a:off x="2514989" y="3483477"/>
            <a:ext cx="6121005" cy="911169"/>
          </a:xfrm>
          <a:prstGeom prst="rect">
            <a:avLst/>
          </a:prstGeom>
        </p:spPr>
        <p:txBody>
          <a:bodyPr anchor="t" rtlCol="false" tIns="0" lIns="0" bIns="0" rIns="0">
            <a:spAutoFit/>
          </a:bodyPr>
          <a:lstStyle/>
          <a:p>
            <a:pPr algn="l">
              <a:lnSpc>
                <a:spcPts val="2423"/>
              </a:lnSpc>
            </a:pPr>
            <a:r>
              <a:rPr lang="en-US" sz="1986">
                <a:solidFill>
                  <a:srgbClr val="FFFFFF"/>
                </a:solidFill>
                <a:latin typeface="Open Sans"/>
                <a:ea typeface="Open Sans"/>
                <a:cs typeface="Open Sans"/>
                <a:sym typeface="Open Sans"/>
              </a:rPr>
              <a:t>S</a:t>
            </a:r>
            <a:r>
              <a:rPr lang="en-US" sz="1986">
                <a:solidFill>
                  <a:srgbClr val="FFFFFF"/>
                </a:solidFill>
                <a:latin typeface="Open Sans"/>
                <a:ea typeface="Open Sans"/>
                <a:cs typeface="Open Sans"/>
                <a:sym typeface="Open Sans"/>
              </a:rPr>
              <a:t>taff are NOT expected to act as mental health professionals. Define where their role ends and professional support begins.​</a:t>
            </a:r>
          </a:p>
        </p:txBody>
      </p:sp>
      <p:sp>
        <p:nvSpPr>
          <p:cNvPr name="TextBox 63" id="63"/>
          <p:cNvSpPr txBox="true"/>
          <p:nvPr/>
        </p:nvSpPr>
        <p:spPr>
          <a:xfrm rot="0">
            <a:off x="10734506" y="3483914"/>
            <a:ext cx="6121005" cy="911169"/>
          </a:xfrm>
          <a:prstGeom prst="rect">
            <a:avLst/>
          </a:prstGeom>
        </p:spPr>
        <p:txBody>
          <a:bodyPr anchor="t" rtlCol="false" tIns="0" lIns="0" bIns="0" rIns="0">
            <a:spAutoFit/>
          </a:bodyPr>
          <a:lstStyle/>
          <a:p>
            <a:pPr algn="l">
              <a:lnSpc>
                <a:spcPts val="2423"/>
              </a:lnSpc>
            </a:pPr>
            <a:r>
              <a:rPr lang="en-US" sz="1986">
                <a:solidFill>
                  <a:srgbClr val="FFFFFF"/>
                </a:solidFill>
                <a:latin typeface="Open Sans"/>
                <a:ea typeface="Open Sans"/>
                <a:cs typeface="Open Sans"/>
                <a:sym typeface="Open Sans"/>
              </a:rPr>
              <a:t>Te</a:t>
            </a:r>
            <a:r>
              <a:rPr lang="en-US" sz="1986">
                <a:solidFill>
                  <a:srgbClr val="FFFFFF"/>
                </a:solidFill>
                <a:latin typeface="Open Sans"/>
                <a:ea typeface="Open Sans"/>
                <a:cs typeface="Open Sans"/>
                <a:sym typeface="Open Sans"/>
              </a:rPr>
              <a:t>ams must be equipped and confident before being asked to deliver resident-facing wellness initiatives.​</a:t>
            </a:r>
          </a:p>
        </p:txBody>
      </p:sp>
      <p:sp>
        <p:nvSpPr>
          <p:cNvPr name="TextBox 64" id="64"/>
          <p:cNvSpPr txBox="true"/>
          <p:nvPr/>
        </p:nvSpPr>
        <p:spPr>
          <a:xfrm rot="0">
            <a:off x="2514989" y="5298628"/>
            <a:ext cx="6121005" cy="608939"/>
          </a:xfrm>
          <a:prstGeom prst="rect">
            <a:avLst/>
          </a:prstGeom>
        </p:spPr>
        <p:txBody>
          <a:bodyPr anchor="t" rtlCol="false" tIns="0" lIns="0" bIns="0" rIns="0">
            <a:spAutoFit/>
          </a:bodyPr>
          <a:lstStyle/>
          <a:p>
            <a:pPr algn="l">
              <a:lnSpc>
                <a:spcPts val="2423"/>
              </a:lnSpc>
            </a:pPr>
            <a:r>
              <a:rPr lang="en-US" sz="1986">
                <a:solidFill>
                  <a:srgbClr val="FFFFFF"/>
                </a:solidFill>
                <a:latin typeface="Open Sans"/>
                <a:ea typeface="Open Sans"/>
                <a:cs typeface="Open Sans"/>
                <a:sym typeface="Open Sans"/>
              </a:rPr>
              <a:t>Giv</a:t>
            </a:r>
            <a:r>
              <a:rPr lang="en-US" sz="1986">
                <a:solidFill>
                  <a:srgbClr val="FFFFFF"/>
                </a:solidFill>
                <a:latin typeface="Open Sans"/>
                <a:ea typeface="Open Sans"/>
                <a:cs typeface="Open Sans"/>
                <a:sym typeface="Open Sans"/>
              </a:rPr>
              <a:t>e onsite teams explicit permission to prioritize relationship-building — not just task completion.​</a:t>
            </a:r>
          </a:p>
        </p:txBody>
      </p:sp>
      <p:sp>
        <p:nvSpPr>
          <p:cNvPr name="TextBox 65" id="65"/>
          <p:cNvSpPr txBox="true"/>
          <p:nvPr/>
        </p:nvSpPr>
        <p:spPr>
          <a:xfrm rot="0">
            <a:off x="10734506" y="5299065"/>
            <a:ext cx="6121005" cy="911169"/>
          </a:xfrm>
          <a:prstGeom prst="rect">
            <a:avLst/>
          </a:prstGeom>
        </p:spPr>
        <p:txBody>
          <a:bodyPr anchor="t" rtlCol="false" tIns="0" lIns="0" bIns="0" rIns="0">
            <a:spAutoFit/>
          </a:bodyPr>
          <a:lstStyle/>
          <a:p>
            <a:pPr algn="l">
              <a:lnSpc>
                <a:spcPts val="2423"/>
              </a:lnSpc>
            </a:pPr>
            <a:r>
              <a:rPr lang="en-US" sz="1986">
                <a:solidFill>
                  <a:srgbClr val="FFFFFF"/>
                </a:solidFill>
                <a:latin typeface="Open Sans"/>
                <a:ea typeface="Open Sans"/>
                <a:cs typeface="Open Sans"/>
                <a:sym typeface="Open Sans"/>
              </a:rPr>
              <a:t>Tr</a:t>
            </a:r>
            <a:r>
              <a:rPr lang="en-US" sz="1986">
                <a:solidFill>
                  <a:srgbClr val="FFFFFF"/>
                </a:solidFill>
                <a:latin typeface="Open Sans"/>
                <a:ea typeface="Open Sans"/>
                <a:cs typeface="Open Sans"/>
                <a:sym typeface="Open Sans"/>
              </a:rPr>
              <a:t>ack team sentiment and readiness alongside resident satisfaction. Culture change requires both lenses.​</a:t>
            </a:r>
          </a:p>
        </p:txBody>
      </p:sp>
      <p:sp>
        <p:nvSpPr>
          <p:cNvPr name="TextBox 66" id="66"/>
          <p:cNvSpPr txBox="true"/>
          <p:nvPr/>
        </p:nvSpPr>
        <p:spPr>
          <a:xfrm rot="0">
            <a:off x="2514989" y="7112906"/>
            <a:ext cx="6121005" cy="608939"/>
          </a:xfrm>
          <a:prstGeom prst="rect">
            <a:avLst/>
          </a:prstGeom>
        </p:spPr>
        <p:txBody>
          <a:bodyPr anchor="t" rtlCol="false" tIns="0" lIns="0" bIns="0" rIns="0">
            <a:spAutoFit/>
          </a:bodyPr>
          <a:lstStyle/>
          <a:p>
            <a:pPr algn="l">
              <a:lnSpc>
                <a:spcPts val="2423"/>
              </a:lnSpc>
            </a:pPr>
            <a:r>
              <a:rPr lang="en-US" sz="1986">
                <a:solidFill>
                  <a:srgbClr val="FFFFFF"/>
                </a:solidFill>
                <a:latin typeface="Open Sans"/>
                <a:ea typeface="Open Sans"/>
                <a:cs typeface="Open Sans"/>
                <a:sym typeface="Open Sans"/>
              </a:rPr>
              <a:t>P</a:t>
            </a:r>
            <a:r>
              <a:rPr lang="en-US" sz="1986">
                <a:solidFill>
                  <a:srgbClr val="FFFFFF"/>
                </a:solidFill>
                <a:latin typeface="Open Sans"/>
                <a:ea typeface="Open Sans"/>
                <a:cs typeface="Open Sans"/>
                <a:sym typeface="Open Sans"/>
              </a:rPr>
              <a:t>rovide structure while allowing communities toreflect their own identity and resident profile.​</a:t>
            </a:r>
          </a:p>
        </p:txBody>
      </p:sp>
      <p:sp>
        <p:nvSpPr>
          <p:cNvPr name="TextBox 67" id="67"/>
          <p:cNvSpPr txBox="true"/>
          <p:nvPr/>
        </p:nvSpPr>
        <p:spPr>
          <a:xfrm rot="0">
            <a:off x="10734506" y="7113342"/>
            <a:ext cx="6121005" cy="608939"/>
          </a:xfrm>
          <a:prstGeom prst="rect">
            <a:avLst/>
          </a:prstGeom>
        </p:spPr>
        <p:txBody>
          <a:bodyPr anchor="t" rtlCol="false" tIns="0" lIns="0" bIns="0" rIns="0">
            <a:spAutoFit/>
          </a:bodyPr>
          <a:lstStyle/>
          <a:p>
            <a:pPr algn="l">
              <a:lnSpc>
                <a:spcPts val="2423"/>
              </a:lnSpc>
            </a:pPr>
            <a:r>
              <a:rPr lang="en-US" sz="1986">
                <a:solidFill>
                  <a:srgbClr val="FFFFFF"/>
                </a:solidFill>
                <a:latin typeface="Open Sans"/>
                <a:ea typeface="Open Sans"/>
                <a:cs typeface="Open Sans"/>
                <a:sym typeface="Open Sans"/>
              </a:rPr>
              <a:t>You</a:t>
            </a:r>
            <a:r>
              <a:rPr lang="en-US" sz="1986">
                <a:solidFill>
                  <a:srgbClr val="FFFFFF"/>
                </a:solidFill>
                <a:latin typeface="Open Sans"/>
                <a:ea typeface="Open Sans"/>
                <a:cs typeface="Open Sans"/>
                <a:sym typeface="Open Sans"/>
              </a:rPr>
              <a:t> are not starting from zero. The Coalition offers training frameworks, tools, and shared learning.​</a:t>
            </a:r>
          </a:p>
        </p:txBody>
      </p:sp>
      <p:sp>
        <p:nvSpPr>
          <p:cNvPr name="TextBox 68" id="68"/>
          <p:cNvSpPr txBox="true"/>
          <p:nvPr/>
        </p:nvSpPr>
        <p:spPr>
          <a:xfrm rot="0">
            <a:off x="2514989" y="2918772"/>
            <a:ext cx="5087840" cy="511128"/>
          </a:xfrm>
          <a:prstGeom prst="rect">
            <a:avLst/>
          </a:prstGeom>
        </p:spPr>
        <p:txBody>
          <a:bodyPr anchor="t" rtlCol="false" tIns="0" lIns="0" bIns="0" rIns="0">
            <a:spAutoFit/>
          </a:bodyPr>
          <a:lstStyle/>
          <a:p>
            <a:pPr algn="l">
              <a:lnSpc>
                <a:spcPts val="4326"/>
              </a:lnSpc>
            </a:pPr>
            <a:r>
              <a:rPr lang="en-US" sz="2590" spc="93" b="true">
                <a:solidFill>
                  <a:srgbClr val="FFFFFF"/>
                </a:solidFill>
                <a:latin typeface="Open Sans Bold"/>
                <a:ea typeface="Open Sans Bold"/>
                <a:cs typeface="Open Sans Bold"/>
                <a:sym typeface="Open Sans Bold"/>
              </a:rPr>
              <a:t>Clear Guardrails</a:t>
            </a:r>
          </a:p>
        </p:txBody>
      </p:sp>
      <p:sp>
        <p:nvSpPr>
          <p:cNvPr name="TextBox 69" id="69"/>
          <p:cNvSpPr txBox="true"/>
          <p:nvPr/>
        </p:nvSpPr>
        <p:spPr>
          <a:xfrm rot="0">
            <a:off x="10734506" y="2919208"/>
            <a:ext cx="5087840" cy="511128"/>
          </a:xfrm>
          <a:prstGeom prst="rect">
            <a:avLst/>
          </a:prstGeom>
        </p:spPr>
        <p:txBody>
          <a:bodyPr anchor="t" rtlCol="false" tIns="0" lIns="0" bIns="0" rIns="0">
            <a:spAutoFit/>
          </a:bodyPr>
          <a:lstStyle/>
          <a:p>
            <a:pPr algn="l">
              <a:lnSpc>
                <a:spcPts val="4326"/>
              </a:lnSpc>
            </a:pPr>
            <a:r>
              <a:rPr lang="en-US" sz="2590" spc="93" b="true">
                <a:solidFill>
                  <a:srgbClr val="FFFFFF"/>
                </a:solidFill>
                <a:latin typeface="Open Sans Bold"/>
                <a:ea typeface="Open Sans Bold"/>
                <a:cs typeface="Open Sans Bold"/>
                <a:sym typeface="Open Sans Bold"/>
              </a:rPr>
              <a:t>Training Before Programs</a:t>
            </a:r>
          </a:p>
        </p:txBody>
      </p:sp>
      <p:sp>
        <p:nvSpPr>
          <p:cNvPr name="TextBox 70" id="70"/>
          <p:cNvSpPr txBox="true"/>
          <p:nvPr/>
        </p:nvSpPr>
        <p:spPr>
          <a:xfrm rot="0">
            <a:off x="2514989" y="4733923"/>
            <a:ext cx="5087840" cy="511128"/>
          </a:xfrm>
          <a:prstGeom prst="rect">
            <a:avLst/>
          </a:prstGeom>
        </p:spPr>
        <p:txBody>
          <a:bodyPr anchor="t" rtlCol="false" tIns="0" lIns="0" bIns="0" rIns="0">
            <a:spAutoFit/>
          </a:bodyPr>
          <a:lstStyle/>
          <a:p>
            <a:pPr algn="l">
              <a:lnSpc>
                <a:spcPts val="4326"/>
              </a:lnSpc>
            </a:pPr>
            <a:r>
              <a:rPr lang="en-US" sz="2590" spc="93" b="true">
                <a:solidFill>
                  <a:srgbClr val="FFFFFF"/>
                </a:solidFill>
                <a:latin typeface="Open Sans Bold"/>
                <a:ea typeface="Open Sans Bold"/>
                <a:cs typeface="Open Sans Bold"/>
                <a:sym typeface="Open Sans Bold"/>
              </a:rPr>
              <a:t>Permission to Care</a:t>
            </a:r>
          </a:p>
        </p:txBody>
      </p:sp>
      <p:sp>
        <p:nvSpPr>
          <p:cNvPr name="TextBox 71" id="71"/>
          <p:cNvSpPr txBox="true"/>
          <p:nvPr/>
        </p:nvSpPr>
        <p:spPr>
          <a:xfrm rot="0">
            <a:off x="10734506" y="4734359"/>
            <a:ext cx="5087840" cy="511128"/>
          </a:xfrm>
          <a:prstGeom prst="rect">
            <a:avLst/>
          </a:prstGeom>
        </p:spPr>
        <p:txBody>
          <a:bodyPr anchor="t" rtlCol="false" tIns="0" lIns="0" bIns="0" rIns="0">
            <a:spAutoFit/>
          </a:bodyPr>
          <a:lstStyle/>
          <a:p>
            <a:pPr algn="l">
              <a:lnSpc>
                <a:spcPts val="4326"/>
              </a:lnSpc>
            </a:pPr>
            <a:r>
              <a:rPr lang="en-US" sz="2590" spc="93" b="true">
                <a:solidFill>
                  <a:srgbClr val="FFFFFF"/>
                </a:solidFill>
                <a:latin typeface="Open Sans Bold"/>
                <a:ea typeface="Open Sans Bold"/>
                <a:cs typeface="Open Sans Bold"/>
                <a:sym typeface="Open Sans Bold"/>
              </a:rPr>
              <a:t>Measure What Matters</a:t>
            </a:r>
          </a:p>
        </p:txBody>
      </p:sp>
      <p:sp>
        <p:nvSpPr>
          <p:cNvPr name="TextBox 72" id="72"/>
          <p:cNvSpPr txBox="true"/>
          <p:nvPr/>
        </p:nvSpPr>
        <p:spPr>
          <a:xfrm rot="0">
            <a:off x="2514989" y="6548200"/>
            <a:ext cx="5087840" cy="511128"/>
          </a:xfrm>
          <a:prstGeom prst="rect">
            <a:avLst/>
          </a:prstGeom>
        </p:spPr>
        <p:txBody>
          <a:bodyPr anchor="t" rtlCol="false" tIns="0" lIns="0" bIns="0" rIns="0">
            <a:spAutoFit/>
          </a:bodyPr>
          <a:lstStyle/>
          <a:p>
            <a:pPr algn="l">
              <a:lnSpc>
                <a:spcPts val="4326"/>
              </a:lnSpc>
            </a:pPr>
            <a:r>
              <a:rPr lang="en-US" sz="2590" spc="93" b="true">
                <a:solidFill>
                  <a:srgbClr val="FFFFFF"/>
                </a:solidFill>
                <a:latin typeface="Open Sans Bold"/>
                <a:ea typeface="Open Sans Bold"/>
                <a:cs typeface="Open Sans Bold"/>
                <a:sym typeface="Open Sans Bold"/>
              </a:rPr>
              <a:t>Flexibility Built In</a:t>
            </a:r>
          </a:p>
        </p:txBody>
      </p:sp>
      <p:sp>
        <p:nvSpPr>
          <p:cNvPr name="TextBox 73" id="73"/>
          <p:cNvSpPr txBox="true"/>
          <p:nvPr/>
        </p:nvSpPr>
        <p:spPr>
          <a:xfrm rot="0">
            <a:off x="10734506" y="6548637"/>
            <a:ext cx="5087840" cy="511128"/>
          </a:xfrm>
          <a:prstGeom prst="rect">
            <a:avLst/>
          </a:prstGeom>
        </p:spPr>
        <p:txBody>
          <a:bodyPr anchor="t" rtlCol="false" tIns="0" lIns="0" bIns="0" rIns="0">
            <a:spAutoFit/>
          </a:bodyPr>
          <a:lstStyle/>
          <a:p>
            <a:pPr algn="l">
              <a:lnSpc>
                <a:spcPts val="4326"/>
              </a:lnSpc>
            </a:pPr>
            <a:r>
              <a:rPr lang="en-US" sz="2590" spc="93" b="true">
                <a:solidFill>
                  <a:srgbClr val="FFFFFF"/>
                </a:solidFill>
                <a:latin typeface="Open Sans Bold"/>
                <a:ea typeface="Open Sans Bold"/>
                <a:cs typeface="Open Sans Bold"/>
                <a:sym typeface="Open Sans Bold"/>
              </a:rPr>
              <a:t>Coalition Resources</a:t>
            </a:r>
          </a:p>
        </p:txBody>
      </p:sp>
      <p:sp>
        <p:nvSpPr>
          <p:cNvPr name="TextBox 74" id="74"/>
          <p:cNvSpPr txBox="true"/>
          <p:nvPr/>
        </p:nvSpPr>
        <p:spPr>
          <a:xfrm rot="0">
            <a:off x="1028700" y="3037550"/>
            <a:ext cx="1283042" cy="1084857"/>
          </a:xfrm>
          <a:prstGeom prst="rect">
            <a:avLst/>
          </a:prstGeom>
        </p:spPr>
        <p:txBody>
          <a:bodyPr anchor="t" rtlCol="false" tIns="0" lIns="0" bIns="0" rIns="0">
            <a:spAutoFit/>
          </a:bodyPr>
          <a:lstStyle/>
          <a:p>
            <a:pPr algn="ctr">
              <a:lnSpc>
                <a:spcPts val="8851"/>
              </a:lnSpc>
              <a:spcBef>
                <a:spcPct val="0"/>
              </a:spcBef>
            </a:pPr>
            <a:r>
              <a:rPr lang="en-US" sz="6322">
                <a:solidFill>
                  <a:srgbClr val="FFFFFF"/>
                </a:solidFill>
                <a:latin typeface="Open Sans"/>
                <a:ea typeface="Open Sans"/>
                <a:cs typeface="Open Sans"/>
                <a:sym typeface="Open Sans"/>
              </a:rPr>
              <a:t>🛡️</a:t>
            </a:r>
            <a:r>
              <a:rPr lang="en-US" sz="6322">
                <a:solidFill>
                  <a:srgbClr val="FFFFFF"/>
                </a:solidFill>
                <a:latin typeface="Open Sans"/>
                <a:ea typeface="Open Sans"/>
                <a:cs typeface="Open Sans"/>
                <a:sym typeface="Open Sans"/>
              </a:rPr>
              <a:t>​</a:t>
            </a:r>
            <a:r>
              <a:rPr lang="en-US" sz="6322">
                <a:solidFill>
                  <a:srgbClr val="FFFFFF"/>
                </a:solidFill>
                <a:latin typeface="Open Sans"/>
                <a:ea typeface="Open Sans"/>
                <a:cs typeface="Open Sans"/>
                <a:sym typeface="Open Sans"/>
              </a:rPr>
              <a:t>​</a:t>
            </a:r>
          </a:p>
        </p:txBody>
      </p:sp>
      <p:sp>
        <p:nvSpPr>
          <p:cNvPr name="TextBox 75" id="75"/>
          <p:cNvSpPr txBox="true"/>
          <p:nvPr/>
        </p:nvSpPr>
        <p:spPr>
          <a:xfrm rot="0">
            <a:off x="9248217" y="3037986"/>
            <a:ext cx="1283042" cy="1084857"/>
          </a:xfrm>
          <a:prstGeom prst="rect">
            <a:avLst/>
          </a:prstGeom>
        </p:spPr>
        <p:txBody>
          <a:bodyPr anchor="t" rtlCol="false" tIns="0" lIns="0" bIns="0" rIns="0">
            <a:spAutoFit/>
          </a:bodyPr>
          <a:lstStyle/>
          <a:p>
            <a:pPr algn="ctr">
              <a:lnSpc>
                <a:spcPts val="8851"/>
              </a:lnSpc>
              <a:spcBef>
                <a:spcPct val="0"/>
              </a:spcBef>
            </a:pPr>
            <a:r>
              <a:rPr lang="en-US" sz="6322">
                <a:solidFill>
                  <a:srgbClr val="FFFFFF"/>
                </a:solidFill>
                <a:latin typeface="Open Sans"/>
                <a:ea typeface="Open Sans"/>
                <a:cs typeface="Open Sans"/>
                <a:sym typeface="Open Sans"/>
              </a:rPr>
              <a:t>🎓</a:t>
            </a:r>
          </a:p>
        </p:txBody>
      </p:sp>
      <p:sp>
        <p:nvSpPr>
          <p:cNvPr name="TextBox 76" id="76"/>
          <p:cNvSpPr txBox="true"/>
          <p:nvPr/>
        </p:nvSpPr>
        <p:spPr>
          <a:xfrm rot="0">
            <a:off x="1028700" y="4852701"/>
            <a:ext cx="1283042" cy="1084857"/>
          </a:xfrm>
          <a:prstGeom prst="rect">
            <a:avLst/>
          </a:prstGeom>
        </p:spPr>
        <p:txBody>
          <a:bodyPr anchor="t" rtlCol="false" tIns="0" lIns="0" bIns="0" rIns="0">
            <a:spAutoFit/>
          </a:bodyPr>
          <a:lstStyle/>
          <a:p>
            <a:pPr algn="ctr">
              <a:lnSpc>
                <a:spcPts val="8851"/>
              </a:lnSpc>
              <a:spcBef>
                <a:spcPct val="0"/>
              </a:spcBef>
            </a:pPr>
            <a:r>
              <a:rPr lang="en-US" sz="6322">
                <a:solidFill>
                  <a:srgbClr val="FFFFFF"/>
                </a:solidFill>
                <a:latin typeface="Open Sans"/>
                <a:ea typeface="Open Sans"/>
                <a:cs typeface="Open Sans"/>
                <a:sym typeface="Open Sans"/>
              </a:rPr>
              <a:t>❤️</a:t>
            </a:r>
            <a:r>
              <a:rPr lang="en-US" sz="6322">
                <a:solidFill>
                  <a:srgbClr val="FFFFFF"/>
                </a:solidFill>
                <a:latin typeface="Open Sans"/>
                <a:ea typeface="Open Sans"/>
                <a:cs typeface="Open Sans"/>
                <a:sym typeface="Open Sans"/>
              </a:rPr>
              <a:t>​</a:t>
            </a:r>
          </a:p>
        </p:txBody>
      </p:sp>
      <p:sp>
        <p:nvSpPr>
          <p:cNvPr name="TextBox 77" id="77"/>
          <p:cNvSpPr txBox="true"/>
          <p:nvPr/>
        </p:nvSpPr>
        <p:spPr>
          <a:xfrm rot="0">
            <a:off x="9248217" y="4853137"/>
            <a:ext cx="1283042" cy="1084857"/>
          </a:xfrm>
          <a:prstGeom prst="rect">
            <a:avLst/>
          </a:prstGeom>
        </p:spPr>
        <p:txBody>
          <a:bodyPr anchor="t" rtlCol="false" tIns="0" lIns="0" bIns="0" rIns="0">
            <a:spAutoFit/>
          </a:bodyPr>
          <a:lstStyle/>
          <a:p>
            <a:pPr algn="ctr">
              <a:lnSpc>
                <a:spcPts val="8851"/>
              </a:lnSpc>
              <a:spcBef>
                <a:spcPct val="0"/>
              </a:spcBef>
            </a:pPr>
            <a:r>
              <a:rPr lang="en-US" sz="6322">
                <a:solidFill>
                  <a:srgbClr val="FFFFFF"/>
                </a:solidFill>
                <a:latin typeface="Open Sans"/>
                <a:ea typeface="Open Sans"/>
                <a:cs typeface="Open Sans"/>
                <a:sym typeface="Open Sans"/>
              </a:rPr>
              <a:t>📊</a:t>
            </a:r>
          </a:p>
        </p:txBody>
      </p:sp>
      <p:sp>
        <p:nvSpPr>
          <p:cNvPr name="TextBox 78" id="78"/>
          <p:cNvSpPr txBox="true"/>
          <p:nvPr/>
        </p:nvSpPr>
        <p:spPr>
          <a:xfrm rot="0">
            <a:off x="1028700" y="6666978"/>
            <a:ext cx="1283042" cy="1084857"/>
          </a:xfrm>
          <a:prstGeom prst="rect">
            <a:avLst/>
          </a:prstGeom>
        </p:spPr>
        <p:txBody>
          <a:bodyPr anchor="t" rtlCol="false" tIns="0" lIns="0" bIns="0" rIns="0">
            <a:spAutoFit/>
          </a:bodyPr>
          <a:lstStyle/>
          <a:p>
            <a:pPr algn="ctr">
              <a:lnSpc>
                <a:spcPts val="8851"/>
              </a:lnSpc>
              <a:spcBef>
                <a:spcPct val="0"/>
              </a:spcBef>
            </a:pPr>
            <a:r>
              <a:rPr lang="en-US" sz="6322">
                <a:solidFill>
                  <a:srgbClr val="FFFFFF"/>
                </a:solidFill>
                <a:latin typeface="Open Sans"/>
                <a:ea typeface="Open Sans"/>
                <a:cs typeface="Open Sans"/>
                <a:sym typeface="Open Sans"/>
              </a:rPr>
              <a:t>🔄</a:t>
            </a:r>
          </a:p>
        </p:txBody>
      </p:sp>
      <p:sp>
        <p:nvSpPr>
          <p:cNvPr name="TextBox 79" id="79"/>
          <p:cNvSpPr txBox="true"/>
          <p:nvPr/>
        </p:nvSpPr>
        <p:spPr>
          <a:xfrm rot="0">
            <a:off x="9248217" y="6667415"/>
            <a:ext cx="1283042" cy="1084857"/>
          </a:xfrm>
          <a:prstGeom prst="rect">
            <a:avLst/>
          </a:prstGeom>
        </p:spPr>
        <p:txBody>
          <a:bodyPr anchor="t" rtlCol="false" tIns="0" lIns="0" bIns="0" rIns="0">
            <a:spAutoFit/>
          </a:bodyPr>
          <a:lstStyle/>
          <a:p>
            <a:pPr algn="ctr">
              <a:lnSpc>
                <a:spcPts val="8851"/>
              </a:lnSpc>
              <a:spcBef>
                <a:spcPct val="0"/>
              </a:spcBef>
            </a:pPr>
            <a:r>
              <a:rPr lang="en-US" sz="6322">
                <a:solidFill>
                  <a:srgbClr val="FFFFFF"/>
                </a:solidFill>
                <a:latin typeface="Open Sans"/>
                <a:ea typeface="Open Sans"/>
                <a:cs typeface="Open Sans"/>
                <a:sym typeface="Open Sans"/>
              </a:rPr>
              <a:t>🤝</a:t>
            </a:r>
            <a:r>
              <a:rPr lang="en-US" sz="6322">
                <a:solidFill>
                  <a:srgbClr val="FFFFFF"/>
                </a:solidFill>
                <a:latin typeface="Open Sans"/>
                <a:ea typeface="Open Sans"/>
                <a:cs typeface="Open Sans"/>
                <a:sym typeface="Open Sans"/>
              </a:rPr>
              <a:t>​</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sp>
        <p:nvSpPr>
          <p:cNvPr name="AutoShape 2" id="2"/>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3" id="3"/>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2"/>
            <a:stretch>
              <a:fillRect l="0" t="0" r="0" b="0"/>
            </a:stretch>
          </a:blipFill>
        </p:spPr>
      </p:sp>
      <p:sp>
        <p:nvSpPr>
          <p:cNvPr name="TextBox 4" id="4"/>
          <p:cNvSpPr txBox="true"/>
          <p:nvPr/>
        </p:nvSpPr>
        <p:spPr>
          <a:xfrm rot="0">
            <a:off x="14566530" y="8954645"/>
            <a:ext cx="3436915"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15</a:t>
            </a:r>
          </a:p>
        </p:txBody>
      </p:sp>
      <p:sp>
        <p:nvSpPr>
          <p:cNvPr name="TextBox 5" id="5"/>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sp>
        <p:nvSpPr>
          <p:cNvPr name="TextBox 6" id="6"/>
          <p:cNvSpPr txBox="true"/>
          <p:nvPr/>
        </p:nvSpPr>
        <p:spPr>
          <a:xfrm rot="0">
            <a:off x="1368913" y="909188"/>
            <a:ext cx="15550174" cy="1226820"/>
          </a:xfrm>
          <a:prstGeom prst="rect">
            <a:avLst/>
          </a:prstGeom>
        </p:spPr>
        <p:txBody>
          <a:bodyPr anchor="t" rtlCol="false" tIns="0" lIns="0" bIns="0" rIns="0">
            <a:spAutoFit/>
          </a:bodyPr>
          <a:lstStyle/>
          <a:p>
            <a:pPr algn="ctr">
              <a:lnSpc>
                <a:spcPts val="10079"/>
              </a:lnSpc>
            </a:pPr>
            <a:r>
              <a:rPr lang="en-US" b="true" sz="7199">
                <a:solidFill>
                  <a:srgbClr val="FFFFFF"/>
                </a:solidFill>
                <a:latin typeface="Open Sans Bold"/>
                <a:ea typeface="Open Sans Bold"/>
                <a:cs typeface="Open Sans Bold"/>
                <a:sym typeface="Open Sans Bold"/>
              </a:rPr>
              <a:t>YOUR BELONGING BLUEPRINT​</a:t>
            </a:r>
          </a:p>
        </p:txBody>
      </p:sp>
      <p:sp>
        <p:nvSpPr>
          <p:cNvPr name="TextBox 7" id="7"/>
          <p:cNvSpPr txBox="true"/>
          <p:nvPr/>
        </p:nvSpPr>
        <p:spPr>
          <a:xfrm rot="0">
            <a:off x="1600287" y="2136008"/>
            <a:ext cx="15087426" cy="402877"/>
          </a:xfrm>
          <a:prstGeom prst="rect">
            <a:avLst/>
          </a:prstGeom>
        </p:spPr>
        <p:txBody>
          <a:bodyPr anchor="t" rtlCol="false" tIns="0" lIns="0" bIns="0" rIns="0">
            <a:spAutoFit/>
          </a:bodyPr>
          <a:lstStyle/>
          <a:p>
            <a:pPr algn="ctr">
              <a:lnSpc>
                <a:spcPts val="3217"/>
              </a:lnSpc>
            </a:pPr>
            <a:r>
              <a:rPr lang="en-US" sz="2636" i="true" spc="94">
                <a:solidFill>
                  <a:srgbClr val="FFFFFF"/>
                </a:solidFill>
                <a:latin typeface="Open Sans Italics"/>
                <a:ea typeface="Open Sans Italics"/>
                <a:cs typeface="Open Sans Italics"/>
                <a:sym typeface="Open Sans Italics"/>
              </a:rPr>
              <a:t>Five things to take back to your organization starting Monday.​</a:t>
            </a:r>
          </a:p>
        </p:txBody>
      </p:sp>
      <p:grpSp>
        <p:nvGrpSpPr>
          <p:cNvPr name="Group 8" id="8"/>
          <p:cNvGrpSpPr/>
          <p:nvPr/>
        </p:nvGrpSpPr>
        <p:grpSpPr>
          <a:xfrm rot="0">
            <a:off x="3856608" y="2947127"/>
            <a:ext cx="11020775" cy="843166"/>
            <a:chOff x="0" y="0"/>
            <a:chExt cx="4295040" cy="328600"/>
          </a:xfrm>
        </p:grpSpPr>
        <p:sp>
          <p:nvSpPr>
            <p:cNvPr name="Freeform 9" id="9"/>
            <p:cNvSpPr/>
            <p:nvPr/>
          </p:nvSpPr>
          <p:spPr>
            <a:xfrm flipH="false" flipV="false" rot="0">
              <a:off x="0" y="0"/>
              <a:ext cx="4295040" cy="328600"/>
            </a:xfrm>
            <a:custGeom>
              <a:avLst/>
              <a:gdLst/>
              <a:ahLst/>
              <a:cxnLst/>
              <a:rect r="r" b="b" t="t" l="l"/>
              <a:pathLst>
                <a:path h="328600" w="4295040">
                  <a:moveTo>
                    <a:pt x="35827" y="0"/>
                  </a:moveTo>
                  <a:lnTo>
                    <a:pt x="4259213" y="0"/>
                  </a:lnTo>
                  <a:cubicBezTo>
                    <a:pt x="4279000" y="0"/>
                    <a:pt x="4295040" y="16040"/>
                    <a:pt x="4295040" y="35827"/>
                  </a:cubicBezTo>
                  <a:lnTo>
                    <a:pt x="4295040" y="292774"/>
                  </a:lnTo>
                  <a:cubicBezTo>
                    <a:pt x="4295040" y="312560"/>
                    <a:pt x="4279000" y="328600"/>
                    <a:pt x="4259213" y="328600"/>
                  </a:cubicBezTo>
                  <a:lnTo>
                    <a:pt x="35827" y="328600"/>
                  </a:lnTo>
                  <a:cubicBezTo>
                    <a:pt x="16040" y="328600"/>
                    <a:pt x="0" y="312560"/>
                    <a:pt x="0" y="292774"/>
                  </a:cubicBezTo>
                  <a:lnTo>
                    <a:pt x="0" y="35827"/>
                  </a:lnTo>
                  <a:cubicBezTo>
                    <a:pt x="0" y="16040"/>
                    <a:pt x="16040" y="0"/>
                    <a:pt x="35827" y="0"/>
                  </a:cubicBezTo>
                  <a:close/>
                </a:path>
              </a:pathLst>
            </a:custGeom>
            <a:solidFill>
              <a:srgbClr val="798FB0"/>
            </a:solidFill>
            <a:ln cap="rnd">
              <a:noFill/>
              <a:prstDash val="solid"/>
              <a:round/>
            </a:ln>
          </p:spPr>
        </p:sp>
        <p:sp>
          <p:nvSpPr>
            <p:cNvPr name="TextBox 10" id="10"/>
            <p:cNvSpPr txBox="true"/>
            <p:nvPr/>
          </p:nvSpPr>
          <p:spPr>
            <a:xfrm>
              <a:off x="0" y="-38100"/>
              <a:ext cx="4295040" cy="36670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1" id="11"/>
          <p:cNvGrpSpPr/>
          <p:nvPr/>
        </p:nvGrpSpPr>
        <p:grpSpPr>
          <a:xfrm rot="0">
            <a:off x="3856608" y="4130710"/>
            <a:ext cx="11020775" cy="843166"/>
            <a:chOff x="0" y="0"/>
            <a:chExt cx="4295040" cy="328600"/>
          </a:xfrm>
        </p:grpSpPr>
        <p:sp>
          <p:nvSpPr>
            <p:cNvPr name="Freeform 12" id="12"/>
            <p:cNvSpPr/>
            <p:nvPr/>
          </p:nvSpPr>
          <p:spPr>
            <a:xfrm flipH="false" flipV="false" rot="0">
              <a:off x="0" y="0"/>
              <a:ext cx="4295040" cy="328600"/>
            </a:xfrm>
            <a:custGeom>
              <a:avLst/>
              <a:gdLst/>
              <a:ahLst/>
              <a:cxnLst/>
              <a:rect r="r" b="b" t="t" l="l"/>
              <a:pathLst>
                <a:path h="328600" w="4295040">
                  <a:moveTo>
                    <a:pt x="35827" y="0"/>
                  </a:moveTo>
                  <a:lnTo>
                    <a:pt x="4259213" y="0"/>
                  </a:lnTo>
                  <a:cubicBezTo>
                    <a:pt x="4279000" y="0"/>
                    <a:pt x="4295040" y="16040"/>
                    <a:pt x="4295040" y="35827"/>
                  </a:cubicBezTo>
                  <a:lnTo>
                    <a:pt x="4295040" y="292774"/>
                  </a:lnTo>
                  <a:cubicBezTo>
                    <a:pt x="4295040" y="312560"/>
                    <a:pt x="4279000" y="328600"/>
                    <a:pt x="4259213" y="328600"/>
                  </a:cubicBezTo>
                  <a:lnTo>
                    <a:pt x="35827" y="328600"/>
                  </a:lnTo>
                  <a:cubicBezTo>
                    <a:pt x="16040" y="328600"/>
                    <a:pt x="0" y="312560"/>
                    <a:pt x="0" y="292774"/>
                  </a:cubicBezTo>
                  <a:lnTo>
                    <a:pt x="0" y="35827"/>
                  </a:lnTo>
                  <a:cubicBezTo>
                    <a:pt x="0" y="16040"/>
                    <a:pt x="16040" y="0"/>
                    <a:pt x="35827" y="0"/>
                  </a:cubicBezTo>
                  <a:close/>
                </a:path>
              </a:pathLst>
            </a:custGeom>
            <a:solidFill>
              <a:srgbClr val="798FB0"/>
            </a:solidFill>
            <a:ln cap="rnd">
              <a:noFill/>
              <a:prstDash val="solid"/>
              <a:round/>
            </a:ln>
          </p:spPr>
        </p:sp>
        <p:sp>
          <p:nvSpPr>
            <p:cNvPr name="TextBox 13" id="13"/>
            <p:cNvSpPr txBox="true"/>
            <p:nvPr/>
          </p:nvSpPr>
          <p:spPr>
            <a:xfrm>
              <a:off x="0" y="-38100"/>
              <a:ext cx="4295040" cy="36670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4" id="14"/>
          <p:cNvGrpSpPr/>
          <p:nvPr/>
        </p:nvGrpSpPr>
        <p:grpSpPr>
          <a:xfrm rot="0">
            <a:off x="3844532" y="6495782"/>
            <a:ext cx="11020775" cy="843166"/>
            <a:chOff x="0" y="0"/>
            <a:chExt cx="4295040" cy="328600"/>
          </a:xfrm>
        </p:grpSpPr>
        <p:sp>
          <p:nvSpPr>
            <p:cNvPr name="Freeform 15" id="15"/>
            <p:cNvSpPr/>
            <p:nvPr/>
          </p:nvSpPr>
          <p:spPr>
            <a:xfrm flipH="false" flipV="false" rot="0">
              <a:off x="0" y="0"/>
              <a:ext cx="4295040" cy="328600"/>
            </a:xfrm>
            <a:custGeom>
              <a:avLst/>
              <a:gdLst/>
              <a:ahLst/>
              <a:cxnLst/>
              <a:rect r="r" b="b" t="t" l="l"/>
              <a:pathLst>
                <a:path h="328600" w="4295040">
                  <a:moveTo>
                    <a:pt x="35827" y="0"/>
                  </a:moveTo>
                  <a:lnTo>
                    <a:pt x="4259213" y="0"/>
                  </a:lnTo>
                  <a:cubicBezTo>
                    <a:pt x="4279000" y="0"/>
                    <a:pt x="4295040" y="16040"/>
                    <a:pt x="4295040" y="35827"/>
                  </a:cubicBezTo>
                  <a:lnTo>
                    <a:pt x="4295040" y="292774"/>
                  </a:lnTo>
                  <a:cubicBezTo>
                    <a:pt x="4295040" y="312560"/>
                    <a:pt x="4279000" y="328600"/>
                    <a:pt x="4259213" y="328600"/>
                  </a:cubicBezTo>
                  <a:lnTo>
                    <a:pt x="35827" y="328600"/>
                  </a:lnTo>
                  <a:cubicBezTo>
                    <a:pt x="16040" y="328600"/>
                    <a:pt x="0" y="312560"/>
                    <a:pt x="0" y="292774"/>
                  </a:cubicBezTo>
                  <a:lnTo>
                    <a:pt x="0" y="35827"/>
                  </a:lnTo>
                  <a:cubicBezTo>
                    <a:pt x="0" y="16040"/>
                    <a:pt x="16040" y="0"/>
                    <a:pt x="35827" y="0"/>
                  </a:cubicBezTo>
                  <a:close/>
                </a:path>
              </a:pathLst>
            </a:custGeom>
            <a:solidFill>
              <a:srgbClr val="798FB0"/>
            </a:solidFill>
            <a:ln cap="rnd">
              <a:noFill/>
              <a:prstDash val="solid"/>
              <a:round/>
            </a:ln>
          </p:spPr>
        </p:sp>
        <p:sp>
          <p:nvSpPr>
            <p:cNvPr name="TextBox 16" id="16"/>
            <p:cNvSpPr txBox="true"/>
            <p:nvPr/>
          </p:nvSpPr>
          <p:spPr>
            <a:xfrm>
              <a:off x="0" y="-38100"/>
              <a:ext cx="4295040" cy="36670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17" id="17"/>
          <p:cNvGrpSpPr/>
          <p:nvPr/>
        </p:nvGrpSpPr>
        <p:grpSpPr>
          <a:xfrm rot="0">
            <a:off x="3868684" y="5311505"/>
            <a:ext cx="11020775" cy="843166"/>
            <a:chOff x="0" y="0"/>
            <a:chExt cx="4295040" cy="328600"/>
          </a:xfrm>
        </p:grpSpPr>
        <p:sp>
          <p:nvSpPr>
            <p:cNvPr name="Freeform 18" id="18"/>
            <p:cNvSpPr/>
            <p:nvPr/>
          </p:nvSpPr>
          <p:spPr>
            <a:xfrm flipH="false" flipV="false" rot="0">
              <a:off x="0" y="0"/>
              <a:ext cx="4295040" cy="328600"/>
            </a:xfrm>
            <a:custGeom>
              <a:avLst/>
              <a:gdLst/>
              <a:ahLst/>
              <a:cxnLst/>
              <a:rect r="r" b="b" t="t" l="l"/>
              <a:pathLst>
                <a:path h="328600" w="4295040">
                  <a:moveTo>
                    <a:pt x="35827" y="0"/>
                  </a:moveTo>
                  <a:lnTo>
                    <a:pt x="4259213" y="0"/>
                  </a:lnTo>
                  <a:cubicBezTo>
                    <a:pt x="4279000" y="0"/>
                    <a:pt x="4295040" y="16040"/>
                    <a:pt x="4295040" y="35827"/>
                  </a:cubicBezTo>
                  <a:lnTo>
                    <a:pt x="4295040" y="292774"/>
                  </a:lnTo>
                  <a:cubicBezTo>
                    <a:pt x="4295040" y="312560"/>
                    <a:pt x="4279000" y="328600"/>
                    <a:pt x="4259213" y="328600"/>
                  </a:cubicBezTo>
                  <a:lnTo>
                    <a:pt x="35827" y="328600"/>
                  </a:lnTo>
                  <a:cubicBezTo>
                    <a:pt x="16040" y="328600"/>
                    <a:pt x="0" y="312560"/>
                    <a:pt x="0" y="292774"/>
                  </a:cubicBezTo>
                  <a:lnTo>
                    <a:pt x="0" y="35827"/>
                  </a:lnTo>
                  <a:cubicBezTo>
                    <a:pt x="0" y="16040"/>
                    <a:pt x="16040" y="0"/>
                    <a:pt x="35827" y="0"/>
                  </a:cubicBezTo>
                  <a:close/>
                </a:path>
              </a:pathLst>
            </a:custGeom>
            <a:solidFill>
              <a:srgbClr val="798FB0"/>
            </a:solidFill>
            <a:ln cap="rnd">
              <a:noFill/>
              <a:prstDash val="solid"/>
              <a:round/>
            </a:ln>
          </p:spPr>
        </p:sp>
        <p:sp>
          <p:nvSpPr>
            <p:cNvPr name="TextBox 19" id="19"/>
            <p:cNvSpPr txBox="true"/>
            <p:nvPr/>
          </p:nvSpPr>
          <p:spPr>
            <a:xfrm>
              <a:off x="0" y="-38100"/>
              <a:ext cx="4295040" cy="36670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0" id="20"/>
          <p:cNvGrpSpPr/>
          <p:nvPr/>
        </p:nvGrpSpPr>
        <p:grpSpPr>
          <a:xfrm rot="0">
            <a:off x="3856608" y="7676577"/>
            <a:ext cx="11020775" cy="843166"/>
            <a:chOff x="0" y="0"/>
            <a:chExt cx="4295040" cy="328600"/>
          </a:xfrm>
        </p:grpSpPr>
        <p:sp>
          <p:nvSpPr>
            <p:cNvPr name="Freeform 21" id="21"/>
            <p:cNvSpPr/>
            <p:nvPr/>
          </p:nvSpPr>
          <p:spPr>
            <a:xfrm flipH="false" flipV="false" rot="0">
              <a:off x="0" y="0"/>
              <a:ext cx="4295040" cy="328600"/>
            </a:xfrm>
            <a:custGeom>
              <a:avLst/>
              <a:gdLst/>
              <a:ahLst/>
              <a:cxnLst/>
              <a:rect r="r" b="b" t="t" l="l"/>
              <a:pathLst>
                <a:path h="328600" w="4295040">
                  <a:moveTo>
                    <a:pt x="35827" y="0"/>
                  </a:moveTo>
                  <a:lnTo>
                    <a:pt x="4259213" y="0"/>
                  </a:lnTo>
                  <a:cubicBezTo>
                    <a:pt x="4279000" y="0"/>
                    <a:pt x="4295040" y="16040"/>
                    <a:pt x="4295040" y="35827"/>
                  </a:cubicBezTo>
                  <a:lnTo>
                    <a:pt x="4295040" y="292774"/>
                  </a:lnTo>
                  <a:cubicBezTo>
                    <a:pt x="4295040" y="312560"/>
                    <a:pt x="4279000" y="328600"/>
                    <a:pt x="4259213" y="328600"/>
                  </a:cubicBezTo>
                  <a:lnTo>
                    <a:pt x="35827" y="328600"/>
                  </a:lnTo>
                  <a:cubicBezTo>
                    <a:pt x="16040" y="328600"/>
                    <a:pt x="0" y="312560"/>
                    <a:pt x="0" y="292774"/>
                  </a:cubicBezTo>
                  <a:lnTo>
                    <a:pt x="0" y="35827"/>
                  </a:lnTo>
                  <a:cubicBezTo>
                    <a:pt x="0" y="16040"/>
                    <a:pt x="16040" y="0"/>
                    <a:pt x="35827" y="0"/>
                  </a:cubicBezTo>
                  <a:close/>
                </a:path>
              </a:pathLst>
            </a:custGeom>
            <a:solidFill>
              <a:srgbClr val="798FB0"/>
            </a:solidFill>
            <a:ln cap="rnd">
              <a:noFill/>
              <a:prstDash val="solid"/>
              <a:round/>
            </a:ln>
          </p:spPr>
        </p:sp>
        <p:sp>
          <p:nvSpPr>
            <p:cNvPr name="TextBox 22" id="22"/>
            <p:cNvSpPr txBox="true"/>
            <p:nvPr/>
          </p:nvSpPr>
          <p:spPr>
            <a:xfrm>
              <a:off x="0" y="-38100"/>
              <a:ext cx="4295040" cy="366700"/>
            </a:xfrm>
            <a:prstGeom prst="rect">
              <a:avLst/>
            </a:prstGeom>
          </p:spPr>
          <p:txBody>
            <a:bodyPr anchor="ctr" rtlCol="false" tIns="50800" lIns="50800" bIns="50800" rIns="50800"/>
            <a:lstStyle/>
            <a:p>
              <a:pPr algn="ctr" marL="0" indent="0" lvl="0">
                <a:lnSpc>
                  <a:spcPts val="2799"/>
                </a:lnSpc>
                <a:spcBef>
                  <a:spcPct val="0"/>
                </a:spcBef>
              </a:pPr>
            </a:p>
          </p:txBody>
        </p:sp>
      </p:grpSp>
      <p:grpSp>
        <p:nvGrpSpPr>
          <p:cNvPr name="Group 23" id="23"/>
          <p:cNvGrpSpPr/>
          <p:nvPr/>
        </p:nvGrpSpPr>
        <p:grpSpPr>
          <a:xfrm rot="0">
            <a:off x="3406310" y="2810110"/>
            <a:ext cx="1084240" cy="1084240"/>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798FB0"/>
              </a:solidFill>
              <a:prstDash val="solid"/>
              <a:miter/>
            </a:ln>
          </p:spPr>
        </p:sp>
        <p:sp>
          <p:nvSpPr>
            <p:cNvPr name="TextBox 25" id="25"/>
            <p:cNvSpPr txBox="true"/>
            <p:nvPr/>
          </p:nvSpPr>
          <p:spPr>
            <a:xfrm>
              <a:off x="76200" y="38100"/>
              <a:ext cx="660400" cy="698500"/>
            </a:xfrm>
            <a:prstGeom prst="rect">
              <a:avLst/>
            </a:prstGeom>
          </p:spPr>
          <p:txBody>
            <a:bodyPr anchor="ctr" rtlCol="false" tIns="50800" lIns="50800" bIns="50800" rIns="50800"/>
            <a:lstStyle/>
            <a:p>
              <a:pPr algn="ctr">
                <a:lnSpc>
                  <a:spcPts val="2799"/>
                </a:lnSpc>
              </a:pPr>
            </a:p>
          </p:txBody>
        </p:sp>
      </p:grpSp>
      <p:grpSp>
        <p:nvGrpSpPr>
          <p:cNvPr name="Group 26" id="26"/>
          <p:cNvGrpSpPr/>
          <p:nvPr/>
        </p:nvGrpSpPr>
        <p:grpSpPr>
          <a:xfrm rot="0">
            <a:off x="3406310" y="3993694"/>
            <a:ext cx="1084240" cy="1084240"/>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798FB0"/>
              </a:solidFill>
              <a:prstDash val="solid"/>
              <a:miter/>
            </a:ln>
          </p:spPr>
        </p:sp>
        <p:sp>
          <p:nvSpPr>
            <p:cNvPr name="TextBox 28" id="28"/>
            <p:cNvSpPr txBox="true"/>
            <p:nvPr/>
          </p:nvSpPr>
          <p:spPr>
            <a:xfrm>
              <a:off x="76200" y="38100"/>
              <a:ext cx="660400" cy="698500"/>
            </a:xfrm>
            <a:prstGeom prst="rect">
              <a:avLst/>
            </a:prstGeom>
          </p:spPr>
          <p:txBody>
            <a:bodyPr anchor="ctr" rtlCol="false" tIns="50800" lIns="50800" bIns="50800" rIns="50800"/>
            <a:lstStyle/>
            <a:p>
              <a:pPr algn="ctr">
                <a:lnSpc>
                  <a:spcPts val="2799"/>
                </a:lnSpc>
              </a:pPr>
            </a:p>
          </p:txBody>
        </p:sp>
      </p:grpSp>
      <p:grpSp>
        <p:nvGrpSpPr>
          <p:cNvPr name="Group 29" id="29"/>
          <p:cNvGrpSpPr/>
          <p:nvPr/>
        </p:nvGrpSpPr>
        <p:grpSpPr>
          <a:xfrm rot="0">
            <a:off x="3398541" y="6358766"/>
            <a:ext cx="1084240" cy="1084240"/>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798FB0"/>
              </a:solidFill>
              <a:prstDash val="solid"/>
              <a:miter/>
            </a:ln>
          </p:spPr>
        </p:sp>
        <p:sp>
          <p:nvSpPr>
            <p:cNvPr name="TextBox 31" id="31"/>
            <p:cNvSpPr txBox="true"/>
            <p:nvPr/>
          </p:nvSpPr>
          <p:spPr>
            <a:xfrm>
              <a:off x="76200" y="38100"/>
              <a:ext cx="660400" cy="698500"/>
            </a:xfrm>
            <a:prstGeom prst="rect">
              <a:avLst/>
            </a:prstGeom>
          </p:spPr>
          <p:txBody>
            <a:bodyPr anchor="ctr" rtlCol="false" tIns="50800" lIns="50800" bIns="50800" rIns="50800"/>
            <a:lstStyle/>
            <a:p>
              <a:pPr algn="ctr">
                <a:lnSpc>
                  <a:spcPts val="2799"/>
                </a:lnSpc>
              </a:pPr>
            </a:p>
          </p:txBody>
        </p:sp>
      </p:grpSp>
      <p:grpSp>
        <p:nvGrpSpPr>
          <p:cNvPr name="Group 32" id="32"/>
          <p:cNvGrpSpPr/>
          <p:nvPr/>
        </p:nvGrpSpPr>
        <p:grpSpPr>
          <a:xfrm rot="0">
            <a:off x="3414079" y="5174489"/>
            <a:ext cx="1084240" cy="1084240"/>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798FB0"/>
              </a:solidFill>
              <a:prstDash val="solid"/>
              <a:miter/>
            </a:ln>
          </p:spPr>
        </p:sp>
        <p:sp>
          <p:nvSpPr>
            <p:cNvPr name="TextBox 34" id="34"/>
            <p:cNvSpPr txBox="true"/>
            <p:nvPr/>
          </p:nvSpPr>
          <p:spPr>
            <a:xfrm>
              <a:off x="76200" y="38100"/>
              <a:ext cx="660400" cy="698500"/>
            </a:xfrm>
            <a:prstGeom prst="rect">
              <a:avLst/>
            </a:prstGeom>
          </p:spPr>
          <p:txBody>
            <a:bodyPr anchor="ctr" rtlCol="false" tIns="50800" lIns="50800" bIns="50800" rIns="50800"/>
            <a:lstStyle/>
            <a:p>
              <a:pPr algn="ctr">
                <a:lnSpc>
                  <a:spcPts val="2799"/>
                </a:lnSpc>
              </a:pPr>
            </a:p>
          </p:txBody>
        </p:sp>
      </p:grpSp>
      <p:grpSp>
        <p:nvGrpSpPr>
          <p:cNvPr name="Group 35" id="35"/>
          <p:cNvGrpSpPr/>
          <p:nvPr/>
        </p:nvGrpSpPr>
        <p:grpSpPr>
          <a:xfrm rot="0">
            <a:off x="3406310" y="7539561"/>
            <a:ext cx="1084240" cy="1084240"/>
            <a:chOff x="0" y="0"/>
            <a:chExt cx="812800" cy="812800"/>
          </a:xfrm>
        </p:grpSpPr>
        <p:sp>
          <p:nvSpPr>
            <p:cNvPr name="Freeform 36" id="3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798FB0"/>
              </a:solidFill>
              <a:prstDash val="solid"/>
              <a:miter/>
            </a:ln>
          </p:spPr>
        </p:sp>
        <p:sp>
          <p:nvSpPr>
            <p:cNvPr name="TextBox 37" id="37"/>
            <p:cNvSpPr txBox="true"/>
            <p:nvPr/>
          </p:nvSpPr>
          <p:spPr>
            <a:xfrm>
              <a:off x="76200" y="38100"/>
              <a:ext cx="660400" cy="698500"/>
            </a:xfrm>
            <a:prstGeom prst="rect">
              <a:avLst/>
            </a:prstGeom>
          </p:spPr>
          <p:txBody>
            <a:bodyPr anchor="ctr" rtlCol="false" tIns="50800" lIns="50800" bIns="50800" rIns="50800"/>
            <a:lstStyle/>
            <a:p>
              <a:pPr algn="ctr">
                <a:lnSpc>
                  <a:spcPts val="2799"/>
                </a:lnSpc>
              </a:pPr>
            </a:p>
          </p:txBody>
        </p:sp>
      </p:grpSp>
      <p:sp>
        <p:nvSpPr>
          <p:cNvPr name="TextBox 38" id="38"/>
          <p:cNvSpPr txBox="true"/>
          <p:nvPr/>
        </p:nvSpPr>
        <p:spPr>
          <a:xfrm rot="0">
            <a:off x="3455519" y="2898654"/>
            <a:ext cx="985823" cy="811903"/>
          </a:xfrm>
          <a:prstGeom prst="rect">
            <a:avLst/>
          </a:prstGeom>
        </p:spPr>
        <p:txBody>
          <a:bodyPr anchor="t" rtlCol="false" tIns="0" lIns="0" bIns="0" rIns="0">
            <a:spAutoFit/>
          </a:bodyPr>
          <a:lstStyle/>
          <a:p>
            <a:pPr algn="ctr">
              <a:lnSpc>
                <a:spcPts val="6622"/>
              </a:lnSpc>
            </a:pPr>
            <a:r>
              <a:rPr lang="en-US" b="true" sz="4730">
                <a:solidFill>
                  <a:srgbClr val="3B6491"/>
                </a:solidFill>
                <a:latin typeface="Open Sans Bold"/>
                <a:ea typeface="Open Sans Bold"/>
                <a:cs typeface="Open Sans Bold"/>
                <a:sym typeface="Open Sans Bold"/>
              </a:rPr>
              <a:t>01</a:t>
            </a:r>
          </a:p>
        </p:txBody>
      </p:sp>
      <p:sp>
        <p:nvSpPr>
          <p:cNvPr name="TextBox 39" id="39"/>
          <p:cNvSpPr txBox="true"/>
          <p:nvPr/>
        </p:nvSpPr>
        <p:spPr>
          <a:xfrm rot="0">
            <a:off x="3455519" y="4082237"/>
            <a:ext cx="985823" cy="811903"/>
          </a:xfrm>
          <a:prstGeom prst="rect">
            <a:avLst/>
          </a:prstGeom>
        </p:spPr>
        <p:txBody>
          <a:bodyPr anchor="t" rtlCol="false" tIns="0" lIns="0" bIns="0" rIns="0">
            <a:spAutoFit/>
          </a:bodyPr>
          <a:lstStyle/>
          <a:p>
            <a:pPr algn="ctr">
              <a:lnSpc>
                <a:spcPts val="6622"/>
              </a:lnSpc>
            </a:pPr>
            <a:r>
              <a:rPr lang="en-US" b="true" sz="4730">
                <a:solidFill>
                  <a:srgbClr val="3B6491"/>
                </a:solidFill>
                <a:latin typeface="Open Sans Bold"/>
                <a:ea typeface="Open Sans Bold"/>
                <a:cs typeface="Open Sans Bold"/>
                <a:sym typeface="Open Sans Bold"/>
              </a:rPr>
              <a:t>02</a:t>
            </a:r>
          </a:p>
        </p:txBody>
      </p:sp>
      <p:sp>
        <p:nvSpPr>
          <p:cNvPr name="TextBox 40" id="40"/>
          <p:cNvSpPr txBox="true"/>
          <p:nvPr/>
        </p:nvSpPr>
        <p:spPr>
          <a:xfrm rot="0">
            <a:off x="3447749" y="6447310"/>
            <a:ext cx="985823" cy="811903"/>
          </a:xfrm>
          <a:prstGeom prst="rect">
            <a:avLst/>
          </a:prstGeom>
        </p:spPr>
        <p:txBody>
          <a:bodyPr anchor="t" rtlCol="false" tIns="0" lIns="0" bIns="0" rIns="0">
            <a:spAutoFit/>
          </a:bodyPr>
          <a:lstStyle/>
          <a:p>
            <a:pPr algn="ctr">
              <a:lnSpc>
                <a:spcPts val="6622"/>
              </a:lnSpc>
            </a:pPr>
            <a:r>
              <a:rPr lang="en-US" b="true" sz="4730">
                <a:solidFill>
                  <a:srgbClr val="3B6491"/>
                </a:solidFill>
                <a:latin typeface="Open Sans Bold"/>
                <a:ea typeface="Open Sans Bold"/>
                <a:cs typeface="Open Sans Bold"/>
                <a:sym typeface="Open Sans Bold"/>
              </a:rPr>
              <a:t>04</a:t>
            </a:r>
          </a:p>
        </p:txBody>
      </p:sp>
      <p:sp>
        <p:nvSpPr>
          <p:cNvPr name="TextBox 41" id="41"/>
          <p:cNvSpPr txBox="true"/>
          <p:nvPr/>
        </p:nvSpPr>
        <p:spPr>
          <a:xfrm rot="0">
            <a:off x="3463288" y="5263033"/>
            <a:ext cx="985823" cy="811903"/>
          </a:xfrm>
          <a:prstGeom prst="rect">
            <a:avLst/>
          </a:prstGeom>
        </p:spPr>
        <p:txBody>
          <a:bodyPr anchor="t" rtlCol="false" tIns="0" lIns="0" bIns="0" rIns="0">
            <a:spAutoFit/>
          </a:bodyPr>
          <a:lstStyle/>
          <a:p>
            <a:pPr algn="ctr">
              <a:lnSpc>
                <a:spcPts val="6622"/>
              </a:lnSpc>
            </a:pPr>
            <a:r>
              <a:rPr lang="en-US" b="true" sz="4730">
                <a:solidFill>
                  <a:srgbClr val="3B6491"/>
                </a:solidFill>
                <a:latin typeface="Open Sans Bold"/>
                <a:ea typeface="Open Sans Bold"/>
                <a:cs typeface="Open Sans Bold"/>
                <a:sym typeface="Open Sans Bold"/>
              </a:rPr>
              <a:t>03</a:t>
            </a:r>
          </a:p>
        </p:txBody>
      </p:sp>
      <p:sp>
        <p:nvSpPr>
          <p:cNvPr name="TextBox 42" id="42"/>
          <p:cNvSpPr txBox="true"/>
          <p:nvPr/>
        </p:nvSpPr>
        <p:spPr>
          <a:xfrm rot="0">
            <a:off x="3455519" y="7628105"/>
            <a:ext cx="985823" cy="811903"/>
          </a:xfrm>
          <a:prstGeom prst="rect">
            <a:avLst/>
          </a:prstGeom>
        </p:spPr>
        <p:txBody>
          <a:bodyPr anchor="t" rtlCol="false" tIns="0" lIns="0" bIns="0" rIns="0">
            <a:spAutoFit/>
          </a:bodyPr>
          <a:lstStyle/>
          <a:p>
            <a:pPr algn="ctr">
              <a:lnSpc>
                <a:spcPts val="6622"/>
              </a:lnSpc>
            </a:pPr>
            <a:r>
              <a:rPr lang="en-US" b="true" sz="4730">
                <a:solidFill>
                  <a:srgbClr val="3B6491"/>
                </a:solidFill>
                <a:latin typeface="Open Sans Bold"/>
                <a:ea typeface="Open Sans Bold"/>
                <a:cs typeface="Open Sans Bold"/>
                <a:sym typeface="Open Sans Bold"/>
              </a:rPr>
              <a:t>05</a:t>
            </a:r>
          </a:p>
        </p:txBody>
      </p:sp>
      <p:sp>
        <p:nvSpPr>
          <p:cNvPr name="TextBox 43" id="43"/>
          <p:cNvSpPr txBox="true"/>
          <p:nvPr/>
        </p:nvSpPr>
        <p:spPr>
          <a:xfrm rot="0">
            <a:off x="4629069" y="2967630"/>
            <a:ext cx="7761003" cy="444541"/>
          </a:xfrm>
          <a:prstGeom prst="rect">
            <a:avLst/>
          </a:prstGeom>
        </p:spPr>
        <p:txBody>
          <a:bodyPr anchor="t" rtlCol="false" tIns="0" lIns="0" bIns="0" rIns="0">
            <a:spAutoFit/>
          </a:bodyPr>
          <a:lstStyle/>
          <a:p>
            <a:pPr algn="l">
              <a:lnSpc>
                <a:spcPts val="3818"/>
              </a:lnSpc>
            </a:pPr>
            <a:r>
              <a:rPr lang="en-US" b="true" sz="2286" spc="82">
                <a:solidFill>
                  <a:srgbClr val="FFFFFF"/>
                </a:solidFill>
                <a:latin typeface="Open Sans Bold"/>
                <a:ea typeface="Open Sans Bold"/>
                <a:cs typeface="Open Sans Bold"/>
                <a:sym typeface="Open Sans Bold"/>
              </a:rPr>
              <a:t>TRANSLATE DATA INTO ACTION</a:t>
            </a:r>
          </a:p>
        </p:txBody>
      </p:sp>
      <p:sp>
        <p:nvSpPr>
          <p:cNvPr name="TextBox 44" id="44"/>
          <p:cNvSpPr txBox="true"/>
          <p:nvPr/>
        </p:nvSpPr>
        <p:spPr>
          <a:xfrm rot="0">
            <a:off x="4629069" y="4151213"/>
            <a:ext cx="7761003" cy="444541"/>
          </a:xfrm>
          <a:prstGeom prst="rect">
            <a:avLst/>
          </a:prstGeom>
        </p:spPr>
        <p:txBody>
          <a:bodyPr anchor="t" rtlCol="false" tIns="0" lIns="0" bIns="0" rIns="0">
            <a:spAutoFit/>
          </a:bodyPr>
          <a:lstStyle/>
          <a:p>
            <a:pPr algn="l">
              <a:lnSpc>
                <a:spcPts val="3818"/>
              </a:lnSpc>
            </a:pPr>
            <a:r>
              <a:rPr lang="en-US" b="true" sz="2286" spc="82">
                <a:solidFill>
                  <a:srgbClr val="FFFFFF"/>
                </a:solidFill>
                <a:latin typeface="Open Sans Bold"/>
                <a:ea typeface="Open Sans Bold"/>
                <a:cs typeface="Open Sans Bold"/>
                <a:sym typeface="Open Sans Bold"/>
              </a:rPr>
              <a:t>SUPPORT TEAMS FIRST​</a:t>
            </a:r>
          </a:p>
        </p:txBody>
      </p:sp>
      <p:sp>
        <p:nvSpPr>
          <p:cNvPr name="TextBox 45" id="45"/>
          <p:cNvSpPr txBox="true"/>
          <p:nvPr/>
        </p:nvSpPr>
        <p:spPr>
          <a:xfrm rot="0">
            <a:off x="4619350" y="6516286"/>
            <a:ext cx="7761003" cy="444541"/>
          </a:xfrm>
          <a:prstGeom prst="rect">
            <a:avLst/>
          </a:prstGeom>
        </p:spPr>
        <p:txBody>
          <a:bodyPr anchor="t" rtlCol="false" tIns="0" lIns="0" bIns="0" rIns="0">
            <a:spAutoFit/>
          </a:bodyPr>
          <a:lstStyle/>
          <a:p>
            <a:pPr algn="l">
              <a:lnSpc>
                <a:spcPts val="3818"/>
              </a:lnSpc>
            </a:pPr>
            <a:r>
              <a:rPr lang="en-US" b="true" sz="2286" spc="82">
                <a:solidFill>
                  <a:srgbClr val="FFFFFF"/>
                </a:solidFill>
                <a:latin typeface="Open Sans Bold"/>
                <a:ea typeface="Open Sans Bold"/>
                <a:cs typeface="Open Sans Bold"/>
                <a:sym typeface="Open Sans Bold"/>
              </a:rPr>
              <a:t>STRENGTHEN SOCIAL INFRASTRUCTURE​</a:t>
            </a:r>
          </a:p>
        </p:txBody>
      </p:sp>
      <p:sp>
        <p:nvSpPr>
          <p:cNvPr name="TextBox 46" id="46"/>
          <p:cNvSpPr txBox="true"/>
          <p:nvPr/>
        </p:nvSpPr>
        <p:spPr>
          <a:xfrm rot="0">
            <a:off x="4638787" y="5332565"/>
            <a:ext cx="7761003" cy="444541"/>
          </a:xfrm>
          <a:prstGeom prst="rect">
            <a:avLst/>
          </a:prstGeom>
        </p:spPr>
        <p:txBody>
          <a:bodyPr anchor="t" rtlCol="false" tIns="0" lIns="0" bIns="0" rIns="0">
            <a:spAutoFit/>
          </a:bodyPr>
          <a:lstStyle/>
          <a:p>
            <a:pPr algn="l">
              <a:lnSpc>
                <a:spcPts val="3818"/>
              </a:lnSpc>
            </a:pPr>
            <a:r>
              <a:rPr lang="en-US" b="true" sz="2286" spc="82">
                <a:solidFill>
                  <a:srgbClr val="FFFFFF"/>
                </a:solidFill>
                <a:latin typeface="Open Sans Bold"/>
                <a:ea typeface="Open Sans Bold"/>
                <a:cs typeface="Open Sans Bold"/>
                <a:sym typeface="Open Sans Bold"/>
              </a:rPr>
              <a:t>MEASURE WITH TRENDS, NOT SNAPSHOTS​</a:t>
            </a:r>
          </a:p>
        </p:txBody>
      </p:sp>
      <p:sp>
        <p:nvSpPr>
          <p:cNvPr name="TextBox 47" id="47"/>
          <p:cNvSpPr txBox="true"/>
          <p:nvPr/>
        </p:nvSpPr>
        <p:spPr>
          <a:xfrm rot="0">
            <a:off x="4629069" y="7697637"/>
            <a:ext cx="7761003" cy="444541"/>
          </a:xfrm>
          <a:prstGeom prst="rect">
            <a:avLst/>
          </a:prstGeom>
        </p:spPr>
        <p:txBody>
          <a:bodyPr anchor="t" rtlCol="false" tIns="0" lIns="0" bIns="0" rIns="0">
            <a:spAutoFit/>
          </a:bodyPr>
          <a:lstStyle/>
          <a:p>
            <a:pPr algn="l">
              <a:lnSpc>
                <a:spcPts val="3818"/>
              </a:lnSpc>
            </a:pPr>
            <a:r>
              <a:rPr lang="en-US" b="true" sz="2286" spc="82">
                <a:solidFill>
                  <a:srgbClr val="FFFFFF"/>
                </a:solidFill>
                <a:latin typeface="Open Sans Bold"/>
                <a:ea typeface="Open Sans Bold"/>
                <a:cs typeface="Open Sans Bold"/>
                <a:sym typeface="Open Sans Bold"/>
              </a:rPr>
              <a:t>START THE CONVERSATION​</a:t>
            </a:r>
          </a:p>
        </p:txBody>
      </p:sp>
      <p:sp>
        <p:nvSpPr>
          <p:cNvPr name="TextBox 48" id="48"/>
          <p:cNvSpPr txBox="true"/>
          <p:nvPr/>
        </p:nvSpPr>
        <p:spPr>
          <a:xfrm rot="0">
            <a:off x="4631807" y="3312724"/>
            <a:ext cx="9948041" cy="337969"/>
          </a:xfrm>
          <a:prstGeom prst="rect">
            <a:avLst/>
          </a:prstGeom>
        </p:spPr>
        <p:txBody>
          <a:bodyPr anchor="t" rtlCol="false" tIns="0" lIns="0" bIns="0" rIns="0">
            <a:spAutoFit/>
          </a:bodyPr>
          <a:lstStyle/>
          <a:p>
            <a:pPr algn="l">
              <a:lnSpc>
                <a:spcPts val="2802"/>
              </a:lnSpc>
            </a:pPr>
            <a:r>
              <a:rPr lang="en-US" sz="1678" i="true" spc="60">
                <a:solidFill>
                  <a:srgbClr val="FFFFFF"/>
                </a:solidFill>
                <a:latin typeface="Open Sans Italics"/>
                <a:ea typeface="Open Sans Italics"/>
                <a:cs typeface="Open Sans Italics"/>
                <a:sym typeface="Open Sans Italics"/>
              </a:rPr>
              <a:t>The research is there. What's one insight you can act on in the next 90 days?​</a:t>
            </a:r>
          </a:p>
        </p:txBody>
      </p:sp>
      <p:sp>
        <p:nvSpPr>
          <p:cNvPr name="TextBox 49" id="49"/>
          <p:cNvSpPr txBox="true"/>
          <p:nvPr/>
        </p:nvSpPr>
        <p:spPr>
          <a:xfrm rot="0">
            <a:off x="4631807" y="4496307"/>
            <a:ext cx="9948041" cy="337969"/>
          </a:xfrm>
          <a:prstGeom prst="rect">
            <a:avLst/>
          </a:prstGeom>
        </p:spPr>
        <p:txBody>
          <a:bodyPr anchor="t" rtlCol="false" tIns="0" lIns="0" bIns="0" rIns="0">
            <a:spAutoFit/>
          </a:bodyPr>
          <a:lstStyle/>
          <a:p>
            <a:pPr algn="l">
              <a:lnSpc>
                <a:spcPts val="2802"/>
              </a:lnSpc>
            </a:pPr>
            <a:r>
              <a:rPr lang="en-US" sz="1678" i="true" spc="60">
                <a:solidFill>
                  <a:srgbClr val="FFFFFF"/>
                </a:solidFill>
                <a:latin typeface="Open Sans Italics"/>
                <a:ea typeface="Open Sans Italics"/>
                <a:cs typeface="Open Sans Italics"/>
                <a:sym typeface="Open Sans Italics"/>
              </a:rPr>
              <a:t>Before you roll out any resident program, ensure your onsite team feels equipped and supported.​</a:t>
            </a:r>
          </a:p>
        </p:txBody>
      </p:sp>
      <p:sp>
        <p:nvSpPr>
          <p:cNvPr name="TextBox 50" id="50"/>
          <p:cNvSpPr txBox="true"/>
          <p:nvPr/>
        </p:nvSpPr>
        <p:spPr>
          <a:xfrm rot="0">
            <a:off x="4619350" y="6861379"/>
            <a:ext cx="9948041" cy="337969"/>
          </a:xfrm>
          <a:prstGeom prst="rect">
            <a:avLst/>
          </a:prstGeom>
        </p:spPr>
        <p:txBody>
          <a:bodyPr anchor="t" rtlCol="false" tIns="0" lIns="0" bIns="0" rIns="0">
            <a:spAutoFit/>
          </a:bodyPr>
          <a:lstStyle/>
          <a:p>
            <a:pPr algn="l">
              <a:lnSpc>
                <a:spcPts val="2802"/>
              </a:lnSpc>
            </a:pPr>
            <a:r>
              <a:rPr lang="en-US" sz="1678" i="true" spc="60">
                <a:solidFill>
                  <a:srgbClr val="FFFFFF"/>
                </a:solidFill>
                <a:latin typeface="Open Sans Italics"/>
                <a:ea typeface="Open Sans Italics"/>
                <a:cs typeface="Open Sans Italics"/>
                <a:sym typeface="Open Sans Italics"/>
              </a:rPr>
              <a:t>Belonging is built through music, movement, connection, and conversation — not just amenities.​</a:t>
            </a:r>
          </a:p>
        </p:txBody>
      </p:sp>
      <p:sp>
        <p:nvSpPr>
          <p:cNvPr name="TextBox 51" id="51"/>
          <p:cNvSpPr txBox="true"/>
          <p:nvPr/>
        </p:nvSpPr>
        <p:spPr>
          <a:xfrm rot="0">
            <a:off x="4644265" y="5677659"/>
            <a:ext cx="9948041" cy="337969"/>
          </a:xfrm>
          <a:prstGeom prst="rect">
            <a:avLst/>
          </a:prstGeom>
        </p:spPr>
        <p:txBody>
          <a:bodyPr anchor="t" rtlCol="false" tIns="0" lIns="0" bIns="0" rIns="0">
            <a:spAutoFit/>
          </a:bodyPr>
          <a:lstStyle/>
          <a:p>
            <a:pPr algn="l">
              <a:lnSpc>
                <a:spcPts val="2802"/>
              </a:lnSpc>
            </a:pPr>
            <a:r>
              <a:rPr lang="en-US" sz="1678" i="true" spc="60">
                <a:solidFill>
                  <a:srgbClr val="FFFFFF"/>
                </a:solidFill>
                <a:latin typeface="Open Sans Italics"/>
                <a:ea typeface="Open Sans Italics"/>
                <a:cs typeface="Open Sans Italics"/>
                <a:sym typeface="Open Sans Italics"/>
              </a:rPr>
              <a:t>Track sentiment longitudinally. Point-in-time data doesn't capture cultural change.​</a:t>
            </a:r>
          </a:p>
        </p:txBody>
      </p:sp>
      <p:sp>
        <p:nvSpPr>
          <p:cNvPr name="TextBox 52" id="52"/>
          <p:cNvSpPr txBox="true"/>
          <p:nvPr/>
        </p:nvSpPr>
        <p:spPr>
          <a:xfrm rot="0">
            <a:off x="4631807" y="8042731"/>
            <a:ext cx="9948041" cy="337969"/>
          </a:xfrm>
          <a:prstGeom prst="rect">
            <a:avLst/>
          </a:prstGeom>
        </p:spPr>
        <p:txBody>
          <a:bodyPr anchor="t" rtlCol="false" tIns="0" lIns="0" bIns="0" rIns="0">
            <a:spAutoFit/>
          </a:bodyPr>
          <a:lstStyle/>
          <a:p>
            <a:pPr algn="l">
              <a:lnSpc>
                <a:spcPts val="2802"/>
              </a:lnSpc>
            </a:pPr>
            <a:r>
              <a:rPr lang="en-US" sz="1678" i="true" spc="60">
                <a:solidFill>
                  <a:srgbClr val="FFFFFF"/>
                </a:solidFill>
                <a:latin typeface="Open Sans Italics"/>
                <a:ea typeface="Open Sans Italics"/>
                <a:cs typeface="Open Sans Italics"/>
                <a:sym typeface="Open Sans Italics"/>
              </a:rPr>
              <a:t>Ask your residents, your team, your peers: Hi, How are you? And mean it.​</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sp>
        <p:nvSpPr>
          <p:cNvPr name="AutoShape 2" id="2"/>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3" id="3"/>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2"/>
            <a:stretch>
              <a:fillRect l="0" t="0" r="0" b="0"/>
            </a:stretch>
          </a:blipFill>
        </p:spPr>
      </p:sp>
      <p:sp>
        <p:nvSpPr>
          <p:cNvPr name="TextBox 4" id="4"/>
          <p:cNvSpPr txBox="true"/>
          <p:nvPr/>
        </p:nvSpPr>
        <p:spPr>
          <a:xfrm rot="0">
            <a:off x="2986368" y="3313102"/>
            <a:ext cx="12315264" cy="2586396"/>
          </a:xfrm>
          <a:prstGeom prst="rect">
            <a:avLst/>
          </a:prstGeom>
        </p:spPr>
        <p:txBody>
          <a:bodyPr anchor="t" rtlCol="false" tIns="0" lIns="0" bIns="0" rIns="0">
            <a:spAutoFit/>
          </a:bodyPr>
          <a:lstStyle/>
          <a:p>
            <a:pPr algn="ctr" marL="0" indent="0" lvl="0">
              <a:lnSpc>
                <a:spcPts val="21173"/>
              </a:lnSpc>
              <a:spcBef>
                <a:spcPct val="0"/>
              </a:spcBef>
            </a:pPr>
            <a:r>
              <a:rPr lang="en-US" b="true" sz="15124" strike="noStrike" u="none">
                <a:solidFill>
                  <a:srgbClr val="FFFFFF"/>
                </a:solidFill>
                <a:latin typeface="Open Sans Bold"/>
                <a:ea typeface="Open Sans Bold"/>
                <a:cs typeface="Open Sans Bold"/>
                <a:sym typeface="Open Sans Bold"/>
              </a:rPr>
              <a:t>QUESTIONS? </a:t>
            </a:r>
          </a:p>
        </p:txBody>
      </p:sp>
      <p:sp>
        <p:nvSpPr>
          <p:cNvPr name="TextBox 5" id="5"/>
          <p:cNvSpPr txBox="true"/>
          <p:nvPr/>
        </p:nvSpPr>
        <p:spPr>
          <a:xfrm rot="0">
            <a:off x="14566530" y="8954645"/>
            <a:ext cx="3436915"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16</a:t>
            </a:r>
          </a:p>
        </p:txBody>
      </p:sp>
      <p:sp>
        <p:nvSpPr>
          <p:cNvPr name="TextBox 6" id="6"/>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grpSp>
        <p:nvGrpSpPr>
          <p:cNvPr name="Group 2" id="2"/>
          <p:cNvGrpSpPr/>
          <p:nvPr/>
        </p:nvGrpSpPr>
        <p:grpSpPr>
          <a:xfrm rot="0">
            <a:off x="-190414" y="865650"/>
            <a:ext cx="18691820" cy="577389"/>
            <a:chOff x="0" y="0"/>
            <a:chExt cx="73329023" cy="2265129"/>
          </a:xfrm>
        </p:grpSpPr>
        <p:sp>
          <p:nvSpPr>
            <p:cNvPr name="Freeform 3" id="3"/>
            <p:cNvSpPr/>
            <p:nvPr/>
          </p:nvSpPr>
          <p:spPr>
            <a:xfrm flipH="false" flipV="false" rot="0">
              <a:off x="0" y="0"/>
              <a:ext cx="73329025" cy="2265129"/>
            </a:xfrm>
            <a:custGeom>
              <a:avLst/>
              <a:gdLst/>
              <a:ahLst/>
              <a:cxnLst/>
              <a:rect r="r" b="b" t="t" l="l"/>
              <a:pathLst>
                <a:path h="2265129" w="73329025">
                  <a:moveTo>
                    <a:pt x="0" y="0"/>
                  </a:moveTo>
                  <a:lnTo>
                    <a:pt x="73329025" y="0"/>
                  </a:lnTo>
                  <a:lnTo>
                    <a:pt x="73329025" y="2265129"/>
                  </a:lnTo>
                  <a:lnTo>
                    <a:pt x="0" y="2265129"/>
                  </a:lnTo>
                  <a:close/>
                </a:path>
              </a:pathLst>
            </a:custGeom>
            <a:solidFill>
              <a:srgbClr val="F1EEEC"/>
            </a:solidFill>
          </p:spPr>
        </p:sp>
      </p:grpSp>
      <p:sp>
        <p:nvSpPr>
          <p:cNvPr name="AutoShape 4" id="4"/>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5" id="5"/>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2"/>
            <a:stretch>
              <a:fillRect l="0" t="0" r="0" b="0"/>
            </a:stretch>
          </a:blipFill>
        </p:spPr>
      </p:sp>
      <p:grpSp>
        <p:nvGrpSpPr>
          <p:cNvPr name="Group 6" id="6"/>
          <p:cNvGrpSpPr/>
          <p:nvPr/>
        </p:nvGrpSpPr>
        <p:grpSpPr>
          <a:xfrm rot="0">
            <a:off x="3409455" y="4788789"/>
            <a:ext cx="11469090" cy="3149039"/>
            <a:chOff x="0" y="0"/>
            <a:chExt cx="3411369" cy="936651"/>
          </a:xfrm>
        </p:grpSpPr>
        <p:sp>
          <p:nvSpPr>
            <p:cNvPr name="Freeform 7" id="7"/>
            <p:cNvSpPr/>
            <p:nvPr/>
          </p:nvSpPr>
          <p:spPr>
            <a:xfrm flipH="false" flipV="false" rot="0">
              <a:off x="0" y="0"/>
              <a:ext cx="3411369" cy="936651"/>
            </a:xfrm>
            <a:custGeom>
              <a:avLst/>
              <a:gdLst/>
              <a:ahLst/>
              <a:cxnLst/>
              <a:rect r="r" b="b" t="t" l="l"/>
              <a:pathLst>
                <a:path h="936651" w="3411369">
                  <a:moveTo>
                    <a:pt x="34426" y="0"/>
                  </a:moveTo>
                  <a:lnTo>
                    <a:pt x="3376943" y="0"/>
                  </a:lnTo>
                  <a:cubicBezTo>
                    <a:pt x="3386073" y="0"/>
                    <a:pt x="3394830" y="3627"/>
                    <a:pt x="3401286" y="10083"/>
                  </a:cubicBezTo>
                  <a:cubicBezTo>
                    <a:pt x="3407742" y="16539"/>
                    <a:pt x="3411369" y="25296"/>
                    <a:pt x="3411369" y="34426"/>
                  </a:cubicBezTo>
                  <a:lnTo>
                    <a:pt x="3411369" y="902225"/>
                  </a:lnTo>
                  <a:cubicBezTo>
                    <a:pt x="3411369" y="911355"/>
                    <a:pt x="3407742" y="920112"/>
                    <a:pt x="3401286" y="926568"/>
                  </a:cubicBezTo>
                  <a:cubicBezTo>
                    <a:pt x="3394830" y="933024"/>
                    <a:pt x="3386073" y="936651"/>
                    <a:pt x="3376943" y="936651"/>
                  </a:cubicBezTo>
                  <a:lnTo>
                    <a:pt x="34426" y="936651"/>
                  </a:lnTo>
                  <a:cubicBezTo>
                    <a:pt x="25296" y="936651"/>
                    <a:pt x="16539" y="933024"/>
                    <a:pt x="10083" y="926568"/>
                  </a:cubicBezTo>
                  <a:cubicBezTo>
                    <a:pt x="3627" y="920112"/>
                    <a:pt x="0" y="911355"/>
                    <a:pt x="0" y="902225"/>
                  </a:cubicBezTo>
                  <a:lnTo>
                    <a:pt x="0" y="34426"/>
                  </a:lnTo>
                  <a:cubicBezTo>
                    <a:pt x="0" y="25296"/>
                    <a:pt x="3627" y="16539"/>
                    <a:pt x="10083" y="10083"/>
                  </a:cubicBezTo>
                  <a:cubicBezTo>
                    <a:pt x="16539" y="3627"/>
                    <a:pt x="25296" y="0"/>
                    <a:pt x="34426" y="0"/>
                  </a:cubicBezTo>
                  <a:close/>
                </a:path>
              </a:pathLst>
            </a:custGeom>
            <a:solidFill>
              <a:srgbClr val="FFFFFF"/>
            </a:solidFill>
            <a:ln cap="rnd">
              <a:noFill/>
              <a:prstDash val="solid"/>
              <a:round/>
            </a:ln>
          </p:spPr>
        </p:sp>
        <p:sp>
          <p:nvSpPr>
            <p:cNvPr name="TextBox 8" id="8"/>
            <p:cNvSpPr txBox="true"/>
            <p:nvPr/>
          </p:nvSpPr>
          <p:spPr>
            <a:xfrm>
              <a:off x="0" y="-38100"/>
              <a:ext cx="3411369" cy="974751"/>
            </a:xfrm>
            <a:prstGeom prst="rect">
              <a:avLst/>
            </a:prstGeom>
          </p:spPr>
          <p:txBody>
            <a:bodyPr anchor="ctr" rtlCol="false" tIns="50800" lIns="50800" bIns="50800" rIns="50800"/>
            <a:lstStyle/>
            <a:p>
              <a:pPr algn="ctr" marL="0" indent="0" lvl="0">
                <a:lnSpc>
                  <a:spcPts val="2799"/>
                </a:lnSpc>
                <a:spcBef>
                  <a:spcPct val="0"/>
                </a:spcBef>
              </a:pPr>
            </a:p>
          </p:txBody>
        </p:sp>
      </p:grpSp>
      <p:sp>
        <p:nvSpPr>
          <p:cNvPr name="Freeform 9" id="9"/>
          <p:cNvSpPr/>
          <p:nvPr/>
        </p:nvSpPr>
        <p:spPr>
          <a:xfrm flipH="false" flipV="false" rot="0">
            <a:off x="11017982" y="6363309"/>
            <a:ext cx="3860563" cy="1022557"/>
          </a:xfrm>
          <a:custGeom>
            <a:avLst/>
            <a:gdLst/>
            <a:ahLst/>
            <a:cxnLst/>
            <a:rect r="r" b="b" t="t" l="l"/>
            <a:pathLst>
              <a:path h="1022557" w="3860563">
                <a:moveTo>
                  <a:pt x="0" y="0"/>
                </a:moveTo>
                <a:lnTo>
                  <a:pt x="3860563" y="0"/>
                </a:lnTo>
                <a:lnTo>
                  <a:pt x="3860563" y="1022557"/>
                </a:lnTo>
                <a:lnTo>
                  <a:pt x="0" y="1022557"/>
                </a:lnTo>
                <a:lnTo>
                  <a:pt x="0" y="0"/>
                </a:lnTo>
                <a:close/>
              </a:path>
            </a:pathLst>
          </a:custGeom>
          <a:blipFill>
            <a:blip r:embed="rId3"/>
            <a:stretch>
              <a:fillRect l="0" t="0" r="0" b="0"/>
            </a:stretch>
          </a:blipFill>
        </p:spPr>
      </p:sp>
      <p:sp>
        <p:nvSpPr>
          <p:cNvPr name="Freeform 10" id="10"/>
          <p:cNvSpPr/>
          <p:nvPr/>
        </p:nvSpPr>
        <p:spPr>
          <a:xfrm flipH="false" flipV="false" rot="0">
            <a:off x="11017982" y="6054121"/>
            <a:ext cx="1631802" cy="1762564"/>
          </a:xfrm>
          <a:custGeom>
            <a:avLst/>
            <a:gdLst/>
            <a:ahLst/>
            <a:cxnLst/>
            <a:rect r="r" b="b" t="t" l="l"/>
            <a:pathLst>
              <a:path h="1762564" w="1631802">
                <a:moveTo>
                  <a:pt x="0" y="0"/>
                </a:moveTo>
                <a:lnTo>
                  <a:pt x="1631802" y="0"/>
                </a:lnTo>
                <a:lnTo>
                  <a:pt x="1631802" y="1762565"/>
                </a:lnTo>
                <a:lnTo>
                  <a:pt x="0" y="1762565"/>
                </a:lnTo>
                <a:lnTo>
                  <a:pt x="0" y="0"/>
                </a:lnTo>
                <a:close/>
              </a:path>
            </a:pathLst>
          </a:custGeom>
          <a:blipFill>
            <a:blip r:embed="rId4"/>
            <a:stretch>
              <a:fillRect l="0" t="0" r="0" b="0"/>
            </a:stretch>
          </a:blipFill>
        </p:spPr>
      </p:sp>
      <p:sp>
        <p:nvSpPr>
          <p:cNvPr name="TextBox 11" id="11"/>
          <p:cNvSpPr txBox="true"/>
          <p:nvPr/>
        </p:nvSpPr>
        <p:spPr>
          <a:xfrm rot="0">
            <a:off x="14566530" y="8954645"/>
            <a:ext cx="3436915"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17</a:t>
            </a:r>
          </a:p>
        </p:txBody>
      </p:sp>
      <p:sp>
        <p:nvSpPr>
          <p:cNvPr name="TextBox 12" id="12"/>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sp>
        <p:nvSpPr>
          <p:cNvPr name="TextBox 13" id="13"/>
          <p:cNvSpPr txBox="true"/>
          <p:nvPr/>
        </p:nvSpPr>
        <p:spPr>
          <a:xfrm rot="0">
            <a:off x="678591" y="1759494"/>
            <a:ext cx="16930818" cy="1510038"/>
          </a:xfrm>
          <a:prstGeom prst="rect">
            <a:avLst/>
          </a:prstGeom>
        </p:spPr>
        <p:txBody>
          <a:bodyPr anchor="t" rtlCol="false" tIns="0" lIns="0" bIns="0" rIns="0">
            <a:spAutoFit/>
          </a:bodyPr>
          <a:lstStyle/>
          <a:p>
            <a:pPr algn="ctr">
              <a:lnSpc>
                <a:spcPts val="12319"/>
              </a:lnSpc>
            </a:pPr>
            <a:r>
              <a:rPr lang="en-US" b="true" sz="8799">
                <a:solidFill>
                  <a:srgbClr val="FFFFFF"/>
                </a:solidFill>
                <a:latin typeface="Open Sans Bold"/>
                <a:ea typeface="Open Sans Bold"/>
                <a:cs typeface="Open Sans Bold"/>
                <a:sym typeface="Open Sans Bold"/>
              </a:rPr>
              <a:t>HI, HOW ARE YOU?</a:t>
            </a:r>
          </a:p>
        </p:txBody>
      </p:sp>
      <p:sp>
        <p:nvSpPr>
          <p:cNvPr name="TextBox 14" id="14"/>
          <p:cNvSpPr txBox="true"/>
          <p:nvPr/>
        </p:nvSpPr>
        <p:spPr>
          <a:xfrm rot="0">
            <a:off x="2730341" y="5133975"/>
            <a:ext cx="12827319" cy="805846"/>
          </a:xfrm>
          <a:prstGeom prst="rect">
            <a:avLst/>
          </a:prstGeom>
        </p:spPr>
        <p:txBody>
          <a:bodyPr anchor="t" rtlCol="false" tIns="0" lIns="0" bIns="0" rIns="0">
            <a:spAutoFit/>
          </a:bodyPr>
          <a:lstStyle/>
          <a:p>
            <a:pPr algn="ctr">
              <a:lnSpc>
                <a:spcPts val="6413"/>
              </a:lnSpc>
            </a:pPr>
            <a:r>
              <a:rPr lang="en-US" b="true" sz="5256" i="true" spc="189">
                <a:solidFill>
                  <a:srgbClr val="3B6491"/>
                </a:solidFill>
                <a:latin typeface="Open Sans Bold Italics"/>
                <a:ea typeface="Open Sans Bold Italics"/>
                <a:cs typeface="Open Sans Bold Italics"/>
                <a:sym typeface="Open Sans Bold Italics"/>
              </a:rPr>
              <a:t>RESOURCES TO GET STARTED</a:t>
            </a:r>
          </a:p>
        </p:txBody>
      </p:sp>
      <p:sp>
        <p:nvSpPr>
          <p:cNvPr name="TextBox 15" id="15"/>
          <p:cNvSpPr txBox="true"/>
          <p:nvPr/>
        </p:nvSpPr>
        <p:spPr>
          <a:xfrm rot="0">
            <a:off x="1600287" y="3287276"/>
            <a:ext cx="15087426" cy="1015738"/>
          </a:xfrm>
          <a:prstGeom prst="rect">
            <a:avLst/>
          </a:prstGeom>
        </p:spPr>
        <p:txBody>
          <a:bodyPr anchor="t" rtlCol="false" tIns="0" lIns="0" bIns="0" rIns="0">
            <a:spAutoFit/>
          </a:bodyPr>
          <a:lstStyle/>
          <a:p>
            <a:pPr algn="ctr">
              <a:lnSpc>
                <a:spcPts val="4166"/>
              </a:lnSpc>
            </a:pPr>
            <a:r>
              <a:rPr lang="en-US" sz="2636">
                <a:solidFill>
                  <a:srgbClr val="FFFFFF"/>
                </a:solidFill>
                <a:latin typeface="Open Sans"/>
                <a:ea typeface="Open Sans"/>
                <a:cs typeface="Open Sans"/>
                <a:sym typeface="Open Sans"/>
              </a:rPr>
              <a:t>We live in a better world now. </a:t>
            </a:r>
          </a:p>
          <a:p>
            <a:pPr algn="ctr">
              <a:lnSpc>
                <a:spcPts val="4166"/>
              </a:lnSpc>
            </a:pPr>
            <a:r>
              <a:rPr lang="en-US" sz="2636">
                <a:solidFill>
                  <a:srgbClr val="FFFFFF"/>
                </a:solidFill>
                <a:latin typeface="Open Sans"/>
                <a:ea typeface="Open Sans"/>
                <a:cs typeface="Open Sans"/>
                <a:sym typeface="Open Sans"/>
              </a:rPr>
              <a:t>Let’s go out and be the solution.</a:t>
            </a:r>
          </a:p>
        </p:txBody>
      </p:sp>
      <p:sp>
        <p:nvSpPr>
          <p:cNvPr name="TextBox 16" id="16"/>
          <p:cNvSpPr txBox="true"/>
          <p:nvPr/>
        </p:nvSpPr>
        <p:spPr>
          <a:xfrm rot="0">
            <a:off x="4249725" y="5939821"/>
            <a:ext cx="9349572" cy="1015738"/>
          </a:xfrm>
          <a:prstGeom prst="rect">
            <a:avLst/>
          </a:prstGeom>
        </p:spPr>
        <p:txBody>
          <a:bodyPr anchor="t" rtlCol="false" tIns="0" lIns="0" bIns="0" rIns="0">
            <a:spAutoFit/>
          </a:bodyPr>
          <a:lstStyle/>
          <a:p>
            <a:pPr algn="l" marL="569328" indent="-284664" lvl="1">
              <a:lnSpc>
                <a:spcPts val="4166"/>
              </a:lnSpc>
              <a:buFont typeface="Arial"/>
              <a:buChar char="•"/>
            </a:pPr>
            <a:r>
              <a:rPr lang="en-US" sz="2636" i="true">
                <a:solidFill>
                  <a:srgbClr val="3B6491"/>
                </a:solidFill>
                <a:latin typeface="Open Sans Italics"/>
                <a:ea typeface="Open Sans Italics"/>
                <a:cs typeface="Open Sans Italics"/>
                <a:sym typeface="Open Sans Italics"/>
              </a:rPr>
              <a:t>hihowareyou.org</a:t>
            </a:r>
          </a:p>
          <a:p>
            <a:pPr algn="l" marL="569328" indent="-284664" lvl="1">
              <a:lnSpc>
                <a:spcPts val="4166"/>
              </a:lnSpc>
              <a:buFont typeface="Arial"/>
              <a:buChar char="•"/>
            </a:pPr>
            <a:r>
              <a:rPr lang="en-US" sz="2636" i="true">
                <a:solidFill>
                  <a:srgbClr val="3B6491"/>
                </a:solidFill>
                <a:latin typeface="Open Sans Italics"/>
                <a:ea typeface="Open Sans Italics"/>
                <a:cs typeface="Open Sans Italics"/>
                <a:sym typeface="Open Sans Italics"/>
              </a:rPr>
              <a:t>thrivingcollegestudents.org </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sp>
        <p:nvSpPr>
          <p:cNvPr name="AutoShape 2" id="2"/>
          <p:cNvSpPr/>
          <p:nvPr/>
        </p:nvSpPr>
        <p:spPr>
          <a:xfrm flipV="true">
            <a:off x="4065707" y="9486140"/>
            <a:ext cx="10332446" cy="0"/>
          </a:xfrm>
          <a:prstGeom prst="line">
            <a:avLst/>
          </a:prstGeom>
          <a:ln cap="flat" w="38100">
            <a:solidFill>
              <a:srgbClr val="FFFFFF"/>
            </a:solidFill>
            <a:prstDash val="solid"/>
            <a:headEnd type="none" len="sm" w="sm"/>
            <a:tailEnd type="none" len="sm" w="sm"/>
          </a:ln>
        </p:spPr>
      </p:sp>
      <p:sp>
        <p:nvSpPr>
          <p:cNvPr name="Freeform 3" id="3"/>
          <p:cNvSpPr/>
          <p:nvPr/>
        </p:nvSpPr>
        <p:spPr>
          <a:xfrm flipH="false" flipV="false" rot="0">
            <a:off x="448393" y="8895027"/>
            <a:ext cx="3291953" cy="1048876"/>
          </a:xfrm>
          <a:custGeom>
            <a:avLst/>
            <a:gdLst/>
            <a:ahLst/>
            <a:cxnLst/>
            <a:rect r="r" b="b" t="t" l="l"/>
            <a:pathLst>
              <a:path h="1048876" w="3291953">
                <a:moveTo>
                  <a:pt x="0" y="0"/>
                </a:moveTo>
                <a:lnTo>
                  <a:pt x="3291953" y="0"/>
                </a:lnTo>
                <a:lnTo>
                  <a:pt x="3291953" y="1048876"/>
                </a:lnTo>
                <a:lnTo>
                  <a:pt x="0" y="1048876"/>
                </a:lnTo>
                <a:lnTo>
                  <a:pt x="0" y="0"/>
                </a:lnTo>
                <a:close/>
              </a:path>
            </a:pathLst>
          </a:custGeom>
          <a:blipFill>
            <a:blip r:embed="rId2"/>
            <a:stretch>
              <a:fillRect l="0" t="0" r="0" b="0"/>
            </a:stretch>
          </a:blipFill>
        </p:spPr>
      </p:sp>
      <p:sp>
        <p:nvSpPr>
          <p:cNvPr name="TextBox 4" id="4"/>
          <p:cNvSpPr txBox="true"/>
          <p:nvPr/>
        </p:nvSpPr>
        <p:spPr>
          <a:xfrm rot="0">
            <a:off x="14566530" y="8954645"/>
            <a:ext cx="3436915" cy="541405"/>
          </a:xfrm>
          <a:prstGeom prst="rect">
            <a:avLst/>
          </a:prstGeom>
        </p:spPr>
        <p:txBody>
          <a:bodyPr anchor="t" rtlCol="false" tIns="0" lIns="0" bIns="0" rIns="0">
            <a:spAutoFit/>
          </a:bodyPr>
          <a:lstStyle/>
          <a:p>
            <a:pPr algn="l">
              <a:lnSpc>
                <a:spcPts val="4640"/>
              </a:lnSpc>
            </a:pPr>
            <a:r>
              <a:rPr lang="en-US" sz="2778" spc="100">
                <a:solidFill>
                  <a:srgbClr val="FFFFFF"/>
                </a:solidFill>
                <a:latin typeface="Open Sans"/>
                <a:ea typeface="Open Sans"/>
                <a:cs typeface="Open Sans"/>
                <a:sym typeface="Open Sans"/>
              </a:rPr>
              <a:t>AIM 2026 | Slide 18</a:t>
            </a:r>
          </a:p>
        </p:txBody>
      </p:sp>
      <p:sp>
        <p:nvSpPr>
          <p:cNvPr name="TextBox 5" id="5"/>
          <p:cNvSpPr txBox="true"/>
          <p:nvPr/>
        </p:nvSpPr>
        <p:spPr>
          <a:xfrm rot="0">
            <a:off x="15301632" y="9471402"/>
            <a:ext cx="1778719" cy="422408"/>
          </a:xfrm>
          <a:prstGeom prst="rect">
            <a:avLst/>
          </a:prstGeom>
        </p:spPr>
        <p:txBody>
          <a:bodyPr anchor="t" rtlCol="false" tIns="0" lIns="0" bIns="0" rIns="0">
            <a:spAutoFit/>
          </a:bodyPr>
          <a:lstStyle/>
          <a:p>
            <a:pPr algn="l">
              <a:lnSpc>
                <a:spcPts val="3638"/>
              </a:lnSpc>
            </a:pPr>
            <a:r>
              <a:rPr lang="en-US" sz="2178" spc="78">
                <a:solidFill>
                  <a:srgbClr val="FFFFFF"/>
                </a:solidFill>
                <a:latin typeface="Open Sans"/>
                <a:ea typeface="Open Sans"/>
                <a:cs typeface="Open Sans"/>
                <a:sym typeface="Open Sans"/>
              </a:rPr>
              <a:t>aimconf.com</a:t>
            </a:r>
          </a:p>
        </p:txBody>
      </p:sp>
      <p:sp>
        <p:nvSpPr>
          <p:cNvPr name="Freeform 6" id="6" descr="https://drive.google.com/file/d/1EAnCai8W6f61tJtp3LSFDBTyZSGIASTL/view"/>
          <p:cNvSpPr/>
          <p:nvPr/>
        </p:nvSpPr>
        <p:spPr>
          <a:xfrm flipH="false" flipV="false" rot="0">
            <a:off x="6777485" y="3493469"/>
            <a:ext cx="4733029" cy="4733029"/>
          </a:xfrm>
          <a:custGeom>
            <a:avLst/>
            <a:gdLst/>
            <a:ahLst/>
            <a:cxnLst/>
            <a:rect r="r" b="b" t="t" l="l"/>
            <a:pathLst>
              <a:path h="4733029" w="4733029">
                <a:moveTo>
                  <a:pt x="0" y="0"/>
                </a:moveTo>
                <a:lnTo>
                  <a:pt x="4733030" y="0"/>
                </a:lnTo>
                <a:lnTo>
                  <a:pt x="4733030" y="4733030"/>
                </a:lnTo>
                <a:lnTo>
                  <a:pt x="0" y="4733030"/>
                </a:lnTo>
                <a:lnTo>
                  <a:pt x="0" y="0"/>
                </a:lnTo>
                <a:close/>
              </a:path>
            </a:pathLst>
          </a:custGeom>
          <a:blipFill>
            <a:blip r:embed="rId3"/>
            <a:stretch>
              <a:fillRect l="0" t="0" r="0" b="0"/>
            </a:stretch>
          </a:blipFill>
        </p:spPr>
      </p:sp>
      <p:sp>
        <p:nvSpPr>
          <p:cNvPr name="TextBox 7" id="7"/>
          <p:cNvSpPr txBox="true"/>
          <p:nvPr/>
        </p:nvSpPr>
        <p:spPr>
          <a:xfrm rot="0">
            <a:off x="1368913" y="1327076"/>
            <a:ext cx="15550174" cy="1292861"/>
          </a:xfrm>
          <a:prstGeom prst="rect">
            <a:avLst/>
          </a:prstGeom>
        </p:spPr>
        <p:txBody>
          <a:bodyPr anchor="t" rtlCol="false" tIns="0" lIns="0" bIns="0" rIns="0">
            <a:spAutoFit/>
          </a:bodyPr>
          <a:lstStyle/>
          <a:p>
            <a:pPr algn="ctr">
              <a:lnSpc>
                <a:spcPts val="10639"/>
              </a:lnSpc>
            </a:pPr>
            <a:r>
              <a:rPr lang="en-US" b="true" sz="7599">
                <a:solidFill>
                  <a:srgbClr val="FFFFFF"/>
                </a:solidFill>
                <a:latin typeface="Open Sans Bold"/>
                <a:ea typeface="Open Sans Bold"/>
                <a:cs typeface="Open Sans Bold"/>
                <a:sym typeface="Open Sans Bold"/>
              </a:rPr>
              <a:t>THRIVING COLLEGE STUDENTS</a:t>
            </a:r>
          </a:p>
        </p:txBody>
      </p:sp>
      <p:sp>
        <p:nvSpPr>
          <p:cNvPr name="TextBox 8" id="8"/>
          <p:cNvSpPr txBox="true"/>
          <p:nvPr/>
        </p:nvSpPr>
        <p:spPr>
          <a:xfrm rot="0">
            <a:off x="1368913" y="2619937"/>
            <a:ext cx="15550174" cy="515145"/>
          </a:xfrm>
          <a:prstGeom prst="rect">
            <a:avLst/>
          </a:prstGeom>
        </p:spPr>
        <p:txBody>
          <a:bodyPr anchor="t" rtlCol="false" tIns="0" lIns="0" bIns="0" rIns="0">
            <a:spAutoFit/>
          </a:bodyPr>
          <a:lstStyle/>
          <a:p>
            <a:pPr algn="ctr">
              <a:lnSpc>
                <a:spcPts val="4193"/>
              </a:lnSpc>
            </a:pPr>
            <a:r>
              <a:rPr lang="en-US" sz="3436" spc="123">
                <a:solidFill>
                  <a:srgbClr val="FFFFFF"/>
                </a:solidFill>
                <a:latin typeface="Open Sans"/>
                <a:ea typeface="Open Sans"/>
                <a:cs typeface="Open Sans"/>
                <a:sym typeface="Open Sans"/>
              </a:rPr>
              <a:t>2025 COLLEGE STUDENT FALL MENTAL WELLNESS FULL SURVEY</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3B6491"/>
        </a:solidFill>
      </p:bgPr>
    </p:bg>
    <p:spTree>
      <p:nvGrpSpPr>
        <p:cNvPr id="1" name=""/>
        <p:cNvGrpSpPr/>
        <p:nvPr/>
      </p:nvGrpSpPr>
      <p:grpSpPr>
        <a:xfrm>
          <a:off x="0" y="0"/>
          <a:ext cx="0" cy="0"/>
          <a:chOff x="0" y="0"/>
          <a:chExt cx="0" cy="0"/>
        </a:xfrm>
      </p:grpSpPr>
      <p:grpSp>
        <p:nvGrpSpPr>
          <p:cNvPr name="Group 2" id="2"/>
          <p:cNvGrpSpPr/>
          <p:nvPr/>
        </p:nvGrpSpPr>
        <p:grpSpPr>
          <a:xfrm rot="0">
            <a:off x="7327372" y="2583809"/>
            <a:ext cx="3744513" cy="3744513"/>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4284" t="0" r="-29168" b="-9527"/>
              </a:stretch>
            </a:blipFill>
          </p:spPr>
        </p:sp>
      </p:grpSp>
      <p:grpSp>
        <p:nvGrpSpPr>
          <p:cNvPr name="Group 4" id="4"/>
          <p:cNvGrpSpPr/>
          <p:nvPr/>
        </p:nvGrpSpPr>
        <p:grpSpPr>
          <a:xfrm rot="0">
            <a:off x="12077084" y="2583809"/>
            <a:ext cx="3744513" cy="374451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15518" t="0" r="-18339" b="-33858"/>
              </a:stretch>
            </a:blipFill>
          </p:spPr>
        </p:sp>
      </p:grpSp>
      <p:grpSp>
        <p:nvGrpSpPr>
          <p:cNvPr name="Group 6" id="6"/>
          <p:cNvGrpSpPr/>
          <p:nvPr/>
        </p:nvGrpSpPr>
        <p:grpSpPr>
          <a:xfrm rot="0">
            <a:off x="2577660" y="2583809"/>
            <a:ext cx="3744513" cy="374451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0" t="0" r="0" b="0"/>
              </a:stretch>
            </a:blipFill>
          </p:spPr>
        </p:sp>
      </p:grpSp>
      <p:sp>
        <p:nvSpPr>
          <p:cNvPr name="TextBox 8" id="8"/>
          <p:cNvSpPr txBox="true"/>
          <p:nvPr/>
        </p:nvSpPr>
        <p:spPr>
          <a:xfrm rot="0">
            <a:off x="6977723" y="6534596"/>
            <a:ext cx="4443810" cy="824010"/>
          </a:xfrm>
          <a:prstGeom prst="rect">
            <a:avLst/>
          </a:prstGeom>
        </p:spPr>
        <p:txBody>
          <a:bodyPr anchor="t" rtlCol="false" tIns="0" lIns="0" bIns="0" rIns="0">
            <a:spAutoFit/>
          </a:bodyPr>
          <a:lstStyle/>
          <a:p>
            <a:pPr algn="ctr">
              <a:lnSpc>
                <a:spcPts val="4049"/>
              </a:lnSpc>
            </a:pPr>
            <a:r>
              <a:rPr lang="en-US" b="true" sz="2892">
                <a:solidFill>
                  <a:srgbClr val="FFFFFF"/>
                </a:solidFill>
                <a:latin typeface="Open Sans Bold"/>
                <a:ea typeface="Open Sans Bold"/>
                <a:cs typeface="Open Sans Bold"/>
                <a:sym typeface="Open Sans Bold"/>
              </a:rPr>
              <a:t>KADI MANCUSO RICE</a:t>
            </a:r>
          </a:p>
          <a:p>
            <a:pPr algn="ctr">
              <a:lnSpc>
                <a:spcPts val="2531"/>
              </a:lnSpc>
            </a:pPr>
            <a:r>
              <a:rPr lang="en-US" sz="1807">
                <a:solidFill>
                  <a:srgbClr val="FFFFFF"/>
                </a:solidFill>
                <a:latin typeface="Open Sans"/>
                <a:ea typeface="Open Sans"/>
                <a:cs typeface="Open Sans"/>
                <a:sym typeface="Open Sans"/>
              </a:rPr>
              <a:t>VP, Leasing &amp; Marketing | Tailwind Group</a:t>
            </a:r>
          </a:p>
        </p:txBody>
      </p:sp>
      <p:sp>
        <p:nvSpPr>
          <p:cNvPr name="TextBox 9" id="9"/>
          <p:cNvSpPr txBox="true"/>
          <p:nvPr/>
        </p:nvSpPr>
        <p:spPr>
          <a:xfrm rot="0">
            <a:off x="11949209" y="6534596"/>
            <a:ext cx="4000263" cy="824010"/>
          </a:xfrm>
          <a:prstGeom prst="rect">
            <a:avLst/>
          </a:prstGeom>
        </p:spPr>
        <p:txBody>
          <a:bodyPr anchor="t" rtlCol="false" tIns="0" lIns="0" bIns="0" rIns="0">
            <a:spAutoFit/>
          </a:bodyPr>
          <a:lstStyle/>
          <a:p>
            <a:pPr algn="ctr">
              <a:lnSpc>
                <a:spcPts val="4049"/>
              </a:lnSpc>
            </a:pPr>
            <a:r>
              <a:rPr lang="en-US" b="true" sz="2892">
                <a:solidFill>
                  <a:srgbClr val="FFFFFF"/>
                </a:solidFill>
                <a:latin typeface="Open Sans Bold"/>
                <a:ea typeface="Open Sans Bold"/>
                <a:cs typeface="Open Sans Bold"/>
                <a:sym typeface="Open Sans Bold"/>
              </a:rPr>
              <a:t>PETER LYNCH</a:t>
            </a:r>
          </a:p>
          <a:p>
            <a:pPr algn="ctr">
              <a:lnSpc>
                <a:spcPts val="2531"/>
              </a:lnSpc>
            </a:pPr>
            <a:r>
              <a:rPr lang="en-US" sz="1807">
                <a:solidFill>
                  <a:srgbClr val="FFFFFF"/>
                </a:solidFill>
                <a:latin typeface="Open Sans"/>
                <a:ea typeface="Open Sans"/>
                <a:cs typeface="Open Sans"/>
                <a:sym typeface="Open Sans"/>
              </a:rPr>
              <a:t>Chief People Officer | Cardinal Group</a:t>
            </a:r>
          </a:p>
        </p:txBody>
      </p:sp>
      <p:sp>
        <p:nvSpPr>
          <p:cNvPr name="TextBox 10" id="10"/>
          <p:cNvSpPr txBox="true"/>
          <p:nvPr/>
        </p:nvSpPr>
        <p:spPr>
          <a:xfrm rot="0">
            <a:off x="2338528" y="6534596"/>
            <a:ext cx="4222776" cy="824010"/>
          </a:xfrm>
          <a:prstGeom prst="rect">
            <a:avLst/>
          </a:prstGeom>
        </p:spPr>
        <p:txBody>
          <a:bodyPr anchor="t" rtlCol="false" tIns="0" lIns="0" bIns="0" rIns="0">
            <a:spAutoFit/>
          </a:bodyPr>
          <a:lstStyle/>
          <a:p>
            <a:pPr algn="ctr">
              <a:lnSpc>
                <a:spcPts val="4049"/>
              </a:lnSpc>
            </a:pPr>
            <a:r>
              <a:rPr lang="en-US" b="true" sz="2892">
                <a:solidFill>
                  <a:srgbClr val="FFFFFF"/>
                </a:solidFill>
                <a:latin typeface="Open Sans Bold"/>
                <a:ea typeface="Open Sans Bold"/>
                <a:cs typeface="Open Sans Bold"/>
                <a:sym typeface="Open Sans Bold"/>
              </a:rPr>
              <a:t>ANDREW BOWEN</a:t>
            </a:r>
          </a:p>
          <a:p>
            <a:pPr algn="ctr">
              <a:lnSpc>
                <a:spcPts val="2531"/>
              </a:lnSpc>
            </a:pPr>
            <a:r>
              <a:rPr lang="en-US" sz="1807">
                <a:solidFill>
                  <a:srgbClr val="FFFFFF"/>
                </a:solidFill>
                <a:latin typeface="Open Sans"/>
                <a:ea typeface="Open Sans"/>
                <a:cs typeface="Open Sans"/>
                <a:sym typeface="Open Sans"/>
              </a:rPr>
              <a:t>SVP, Strategic Partnerships | LeaseLock</a:t>
            </a:r>
          </a:p>
        </p:txBody>
      </p:sp>
      <p:sp>
        <p:nvSpPr>
          <p:cNvPr name="TextBox 11" id="11"/>
          <p:cNvSpPr txBox="true"/>
          <p:nvPr/>
        </p:nvSpPr>
        <p:spPr>
          <a:xfrm rot="0">
            <a:off x="2055275" y="551752"/>
            <a:ext cx="14177451" cy="1768879"/>
          </a:xfrm>
          <a:prstGeom prst="rect">
            <a:avLst/>
          </a:prstGeom>
        </p:spPr>
        <p:txBody>
          <a:bodyPr anchor="t" rtlCol="false" tIns="0" lIns="0" bIns="0" rIns="0">
            <a:spAutoFit/>
          </a:bodyPr>
          <a:lstStyle/>
          <a:p>
            <a:pPr algn="ctr">
              <a:lnSpc>
                <a:spcPts val="14543"/>
              </a:lnSpc>
            </a:pPr>
            <a:r>
              <a:rPr lang="en-US" b="true" sz="10388">
                <a:solidFill>
                  <a:srgbClr val="FFFFFF"/>
                </a:solidFill>
                <a:latin typeface="Open Sans Bold"/>
                <a:ea typeface="Open Sans Bold"/>
                <a:cs typeface="Open Sans Bold"/>
                <a:sym typeface="Open Sans Bold"/>
              </a:rPr>
              <a:t>CONTACT US</a:t>
            </a:r>
          </a:p>
        </p:txBody>
      </p:sp>
      <p:pic>
        <p:nvPicPr>
          <p:cNvPr name="Picture 12" id="12"/>
          <p:cNvPicPr>
            <a:picLocks noChangeAspect="true"/>
          </p:cNvPicPr>
          <p:nvPr/>
        </p:nvPicPr>
        <p:blipFill>
          <a:blip r:embed="rId5"/>
          <a:stretch>
            <a:fillRect/>
          </a:stretch>
        </p:blipFill>
        <p:spPr>
          <a:xfrm rot="0">
            <a:off x="3296139" y="7429488"/>
            <a:ext cx="2307557" cy="2307557"/>
          </a:xfrm>
          <a:prstGeom prst="rect">
            <a:avLst/>
          </a:prstGeom>
        </p:spPr>
      </p:pic>
      <p:pic>
        <p:nvPicPr>
          <p:cNvPr name="Picture 13" id="13"/>
          <p:cNvPicPr>
            <a:picLocks noChangeAspect="true"/>
          </p:cNvPicPr>
          <p:nvPr/>
        </p:nvPicPr>
        <p:blipFill>
          <a:blip r:embed="rId6"/>
          <a:stretch>
            <a:fillRect/>
          </a:stretch>
        </p:blipFill>
        <p:spPr>
          <a:xfrm rot="0">
            <a:off x="8045851" y="7429488"/>
            <a:ext cx="2307557" cy="2307557"/>
          </a:xfrm>
          <a:prstGeom prst="rect">
            <a:avLst/>
          </a:prstGeom>
        </p:spPr>
      </p:pic>
      <p:pic>
        <p:nvPicPr>
          <p:cNvPr name="Picture 14" id="14"/>
          <p:cNvPicPr>
            <a:picLocks noChangeAspect="true"/>
          </p:cNvPicPr>
          <p:nvPr/>
        </p:nvPicPr>
        <p:blipFill>
          <a:blip r:embed="rId7"/>
          <a:stretch>
            <a:fillRect/>
          </a:stretch>
        </p:blipFill>
        <p:spPr>
          <a:xfrm rot="0">
            <a:off x="12795562" y="7429488"/>
            <a:ext cx="2307557" cy="2307557"/>
          </a:xfrm>
          <a:prstGeom prst="rect">
            <a:avLst/>
          </a:prstGeom>
        </p:spPr>
      </p:pic>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7202" r="0" b="-60575"/>
            </a:stretch>
          </a:blipFill>
        </p:spPr>
      </p:sp>
      <p:grpSp>
        <p:nvGrpSpPr>
          <p:cNvPr name="Group 3" id="3"/>
          <p:cNvGrpSpPr/>
          <p:nvPr/>
        </p:nvGrpSpPr>
        <p:grpSpPr>
          <a:xfrm rot="0">
            <a:off x="552283" y="547449"/>
            <a:ext cx="17183434" cy="9192102"/>
            <a:chOff x="0" y="0"/>
            <a:chExt cx="54334112" cy="29065474"/>
          </a:xfrm>
        </p:grpSpPr>
        <p:sp>
          <p:nvSpPr>
            <p:cNvPr name="Freeform 4" id="4"/>
            <p:cNvSpPr/>
            <p:nvPr/>
          </p:nvSpPr>
          <p:spPr>
            <a:xfrm flipH="false" flipV="false" rot="0">
              <a:off x="0" y="0"/>
              <a:ext cx="54334110" cy="29065475"/>
            </a:xfrm>
            <a:custGeom>
              <a:avLst/>
              <a:gdLst/>
              <a:ahLst/>
              <a:cxnLst/>
              <a:rect r="r" b="b" t="t" l="l"/>
              <a:pathLst>
                <a:path h="29065475" w="54334110">
                  <a:moveTo>
                    <a:pt x="0" y="0"/>
                  </a:moveTo>
                  <a:lnTo>
                    <a:pt x="54334110" y="0"/>
                  </a:lnTo>
                  <a:lnTo>
                    <a:pt x="54334110" y="29065475"/>
                  </a:lnTo>
                  <a:lnTo>
                    <a:pt x="0" y="29065475"/>
                  </a:lnTo>
                  <a:close/>
                </a:path>
              </a:pathLst>
            </a:custGeom>
            <a:solidFill>
              <a:srgbClr val="3B6491">
                <a:alpha val="76863"/>
              </a:srgbClr>
            </a:solidFill>
          </p:spPr>
        </p:sp>
      </p:grpSp>
      <p:sp>
        <p:nvSpPr>
          <p:cNvPr name="TextBox 5" id="5"/>
          <p:cNvSpPr txBox="true"/>
          <p:nvPr/>
        </p:nvSpPr>
        <p:spPr>
          <a:xfrm rot="0">
            <a:off x="2314589" y="3743898"/>
            <a:ext cx="13658822" cy="2513453"/>
          </a:xfrm>
          <a:prstGeom prst="rect">
            <a:avLst/>
          </a:prstGeom>
        </p:spPr>
        <p:txBody>
          <a:bodyPr anchor="t" rtlCol="false" tIns="0" lIns="0" bIns="0" rIns="0">
            <a:spAutoFit/>
          </a:bodyPr>
          <a:lstStyle/>
          <a:p>
            <a:pPr algn="ctr">
              <a:lnSpc>
                <a:spcPts val="20538"/>
              </a:lnSpc>
            </a:pPr>
            <a:r>
              <a:rPr lang="en-US" b="true" sz="14670">
                <a:solidFill>
                  <a:srgbClr val="FFFFFF"/>
                </a:solidFill>
                <a:latin typeface="Open Sans Bold"/>
                <a:ea typeface="Open Sans Bold"/>
                <a:cs typeface="Open Sans Bold"/>
                <a:sym typeface="Open Sans Bold"/>
              </a:rPr>
              <a:t>THANK YOU!</a:t>
            </a:r>
          </a:p>
        </p:txBody>
      </p:sp>
      <p:sp>
        <p:nvSpPr>
          <p:cNvPr name="TextBox 6" id="6"/>
          <p:cNvSpPr txBox="true"/>
          <p:nvPr/>
        </p:nvSpPr>
        <p:spPr>
          <a:xfrm rot="0">
            <a:off x="5762097" y="10153905"/>
            <a:ext cx="6038197" cy="341511"/>
          </a:xfrm>
          <a:prstGeom prst="rect">
            <a:avLst/>
          </a:prstGeom>
        </p:spPr>
        <p:txBody>
          <a:bodyPr anchor="t" rtlCol="false" tIns="0" lIns="0" bIns="0" rIns="0">
            <a:spAutoFit/>
          </a:bodyPr>
          <a:lstStyle/>
          <a:p>
            <a:pPr algn="ctr">
              <a:lnSpc>
                <a:spcPts val="2876"/>
              </a:lnSpc>
            </a:pPr>
            <a:r>
              <a:rPr lang="en-US" sz="2054" i="true" spc="143">
                <a:solidFill>
                  <a:srgbClr val="000000"/>
                </a:solidFill>
                <a:latin typeface="Libre Baskerville Italics"/>
                <a:ea typeface="Libre Baskerville Italics"/>
                <a:cs typeface="Libre Baskerville Italics"/>
                <a:sym typeface="Libre Baskerville Italics"/>
              </a:rPr>
              <a:t>www.reallygreatsite.com</a:t>
            </a:r>
          </a:p>
        </p:txBody>
      </p:sp>
      <p:grpSp>
        <p:nvGrpSpPr>
          <p:cNvPr name="Group 7" id="7"/>
          <p:cNvGrpSpPr/>
          <p:nvPr/>
        </p:nvGrpSpPr>
        <p:grpSpPr>
          <a:xfrm rot="0">
            <a:off x="14476793" y="8089270"/>
            <a:ext cx="2993237" cy="1512900"/>
            <a:chOff x="0" y="0"/>
            <a:chExt cx="3990982" cy="2017200"/>
          </a:xfrm>
        </p:grpSpPr>
        <p:sp>
          <p:nvSpPr>
            <p:cNvPr name="Freeform 8" id="8"/>
            <p:cNvSpPr/>
            <p:nvPr/>
          </p:nvSpPr>
          <p:spPr>
            <a:xfrm flipH="false" flipV="false" rot="0">
              <a:off x="0" y="0"/>
              <a:ext cx="3946751" cy="1257506"/>
            </a:xfrm>
            <a:custGeom>
              <a:avLst/>
              <a:gdLst/>
              <a:ahLst/>
              <a:cxnLst/>
              <a:rect r="r" b="b" t="t" l="l"/>
              <a:pathLst>
                <a:path h="1257506" w="3946751">
                  <a:moveTo>
                    <a:pt x="0" y="0"/>
                  </a:moveTo>
                  <a:lnTo>
                    <a:pt x="3946751" y="0"/>
                  </a:lnTo>
                  <a:lnTo>
                    <a:pt x="3946751" y="1257506"/>
                  </a:lnTo>
                  <a:lnTo>
                    <a:pt x="0" y="1257506"/>
                  </a:lnTo>
                  <a:lnTo>
                    <a:pt x="0" y="0"/>
                  </a:lnTo>
                  <a:close/>
                </a:path>
              </a:pathLst>
            </a:custGeom>
            <a:blipFill>
              <a:blip r:embed="rId3"/>
              <a:stretch>
                <a:fillRect l="0" t="0" r="0" b="0"/>
              </a:stretch>
            </a:blipFill>
          </p:spPr>
        </p:sp>
        <p:sp>
          <p:nvSpPr>
            <p:cNvPr name="Freeform 9" id="9"/>
            <p:cNvSpPr/>
            <p:nvPr/>
          </p:nvSpPr>
          <p:spPr>
            <a:xfrm flipH="false" flipV="false" rot="0">
              <a:off x="1957919" y="1502704"/>
              <a:ext cx="1988832" cy="514496"/>
            </a:xfrm>
            <a:custGeom>
              <a:avLst/>
              <a:gdLst/>
              <a:ahLst/>
              <a:cxnLst/>
              <a:rect r="r" b="b" t="t" l="l"/>
              <a:pathLst>
                <a:path h="514496" w="1988832">
                  <a:moveTo>
                    <a:pt x="0" y="0"/>
                  </a:moveTo>
                  <a:lnTo>
                    <a:pt x="1988832" y="0"/>
                  </a:lnTo>
                  <a:lnTo>
                    <a:pt x="1988832" y="514496"/>
                  </a:lnTo>
                  <a:lnTo>
                    <a:pt x="0" y="514496"/>
                  </a:lnTo>
                  <a:lnTo>
                    <a:pt x="0" y="0"/>
                  </a:lnTo>
                  <a:close/>
                </a:path>
              </a:pathLst>
            </a:custGeom>
            <a:blipFill>
              <a:blip r:embed="rId4"/>
              <a:stretch>
                <a:fillRect l="0" t="0" r="0" b="0"/>
              </a:stretch>
            </a:blipFill>
          </p:spPr>
        </p:sp>
        <p:sp>
          <p:nvSpPr>
            <p:cNvPr name="TextBox 10" id="10"/>
            <p:cNvSpPr txBox="true"/>
            <p:nvPr/>
          </p:nvSpPr>
          <p:spPr>
            <a:xfrm rot="0">
              <a:off x="1973375" y="1224967"/>
              <a:ext cx="2017607" cy="237874"/>
            </a:xfrm>
            <a:prstGeom prst="rect">
              <a:avLst/>
            </a:prstGeom>
          </p:spPr>
          <p:txBody>
            <a:bodyPr anchor="t" rtlCol="false" tIns="0" lIns="0" bIns="0" rIns="0">
              <a:spAutoFit/>
            </a:bodyPr>
            <a:lstStyle/>
            <a:p>
              <a:pPr algn="ctr">
                <a:lnSpc>
                  <a:spcPts val="1527"/>
                </a:lnSpc>
              </a:pPr>
              <a:r>
                <a:rPr lang="en-US" sz="1090" spc="334">
                  <a:solidFill>
                    <a:srgbClr val="FFFFFF"/>
                  </a:solidFill>
                  <a:latin typeface="Open Sans"/>
                  <a:ea typeface="Open Sans"/>
                  <a:cs typeface="Open Sans"/>
                  <a:sym typeface="Open Sans"/>
                </a:rPr>
                <a:t>PRESENTED BY</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DAHHUhOiG1A</dc:identifier>
  <dcterms:modified xsi:type="dcterms:W3CDTF">2011-08-01T06:04:30Z</dcterms:modified>
  <cp:revision>1</cp:revision>
  <dc:title>AIM 26  presentation template_The Belonging Blueprint</dc:title>
</cp:coreProperties>
</file>