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8.xml"/>
  <Override ContentType="application/vnd.openxmlformats-officedocument.presentationml.comments+xml" PartName="/ppt/comments/comment10.xml"/>
  <Override ContentType="application/vnd.openxmlformats-officedocument.presentationml.comments+xml" PartName="/ppt/comments/comment23.xml"/>
  <Override ContentType="application/vnd.openxmlformats-officedocument.presentationml.comments+xml" PartName="/ppt/comments/comment6.xml"/>
  <Override ContentType="application/vnd.openxmlformats-officedocument.presentationml.comments+xml" PartName="/ppt/comments/comment31.xml"/>
  <Override ContentType="application/vnd.openxmlformats-officedocument.presentationml.comments+xml" PartName="/ppt/comments/comment19.xml"/>
  <Override ContentType="application/vnd.openxmlformats-officedocument.presentationml.comments+xml" PartName="/ppt/comments/comment32.xml"/>
  <Override ContentType="application/vnd.openxmlformats-officedocument.presentationml.comments+xml" PartName="/ppt/comments/comment24.xml"/>
  <Override ContentType="application/vnd.openxmlformats-officedocument.presentationml.comments+xml" PartName="/ppt/comments/comment15.xml"/>
  <Override ContentType="application/vnd.openxmlformats-officedocument.presentationml.comments+xml" PartName="/ppt/comments/comment2.xml"/>
  <Override ContentType="application/vnd.openxmlformats-officedocument.presentationml.comments+xml" PartName="/ppt/comments/comment22.xml"/>
  <Override ContentType="application/vnd.openxmlformats-officedocument.presentationml.comments+xml" PartName="/ppt/comments/comment7.xml"/>
  <Override ContentType="application/vnd.openxmlformats-officedocument.presentationml.comments+xml" PartName="/ppt/comments/comment18.xml"/>
  <Override ContentType="application/vnd.openxmlformats-officedocument.presentationml.comments+xml" PartName="/ppt/comments/comment14.xml"/>
  <Override ContentType="application/vnd.openxmlformats-officedocument.presentationml.comments+xml" PartName="/ppt/comments/comment27.xml"/>
  <Override ContentType="application/vnd.openxmlformats-officedocument.presentationml.comments+xml" PartName="/ppt/comments/comment17.xml"/>
  <Override ContentType="application/vnd.openxmlformats-officedocument.presentationml.comments+xml" PartName="/ppt/comments/comment8.xml"/>
  <Override ContentType="application/vnd.openxmlformats-officedocument.presentationml.comments+xml" PartName="/ppt/comments/comment21.xml"/>
  <Override ContentType="application/vnd.openxmlformats-officedocument.presentationml.comments+xml" PartName="/ppt/comments/comment20.xml"/>
  <Override ContentType="application/vnd.openxmlformats-officedocument.presentationml.comments+xml" PartName="/ppt/comments/comment3.xml"/>
  <Override ContentType="application/vnd.openxmlformats-officedocument.presentationml.comments+xml" PartName="/ppt/comments/comment26.xml"/>
  <Override ContentType="application/vnd.openxmlformats-officedocument.presentationml.comments+xml" PartName="/ppt/comments/comment13.xml"/>
  <Override ContentType="application/vnd.openxmlformats-officedocument.presentationml.comments+xml" PartName="/ppt/comments/comment16.xml"/>
  <Override ContentType="application/vnd.openxmlformats-officedocument.presentationml.comments+xml" PartName="/ppt/comments/comment11.xml"/>
  <Override ContentType="application/vnd.openxmlformats-officedocument.presentationml.comments+xml" PartName="/ppt/comments/comment5.xml"/>
  <Override ContentType="application/vnd.openxmlformats-officedocument.presentationml.comments+xml" PartName="/ppt/comments/comment30.xml"/>
  <Override ContentType="application/vnd.openxmlformats-officedocument.presentationml.comments+xml" PartName="/ppt/comments/comment33.xml"/>
  <Override ContentType="application/vnd.openxmlformats-officedocument.presentationml.comments+xml" PartName="/ppt/comments/comment4.xml"/>
  <Override ContentType="application/vnd.openxmlformats-officedocument.presentationml.comments+xml" PartName="/ppt/comments/comment9.xml"/>
  <Override ContentType="application/vnd.openxmlformats-officedocument.presentationml.comments+xml" PartName="/ppt/comments/comment25.xml"/>
  <Override ContentType="application/vnd.openxmlformats-officedocument.presentationml.comments+xml" PartName="/ppt/comments/comment12.xml"/>
  <Override ContentType="application/vnd.openxmlformats-officedocument.presentationml.comments+xml" PartName="/ppt/comments/comment29.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Lst>
  <p:sldSz cy="5143500" cx="9144000"/>
  <p:notesSz cx="6858000" cy="9144000"/>
  <p:embeddedFontLst>
    <p:embeddedFont>
      <p:font typeface="Open Sans"/>
      <p:regular r:id="rId48"/>
      <p:bold r:id="rId49"/>
      <p:italic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51" name="Jessica Fritz"/>
  <p:cmAuthor clrIdx="1" id="1" initials="" lastIdx="1" name="jay harris"/>
  <p:cmAuthor clrIdx="2" id="2" initials="" lastIdx="1" name="Ryan Perez"/>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OpenSans-regular.fntdata"/><Relationship Id="rId47" Type="http://schemas.openxmlformats.org/officeDocument/2006/relationships/slide" Target="slides/slide42.xml"/><Relationship Id="rId49" Type="http://schemas.openxmlformats.org/officeDocument/2006/relationships/font" Target="fonts/OpenSans-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OpenSans-boldItalic.fntdata"/><Relationship Id="rId50" Type="http://schemas.openxmlformats.org/officeDocument/2006/relationships/font" Target="fonts/OpenSans-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6-04-06T13:31:28.374">
    <p:pos x="6000" y="0"/>
    <p:text>Allison</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6-04-06T13:31:42.334">
    <p:pos x="6000" y="0"/>
    <p:text>Allison</p:tex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 dt="2026-04-06T13:31:52.366">
    <p:pos x="6000" y="0"/>
    <p:text>Allison asks to panel</p:text>
  </p:cm>
</p:cmLst>
</file>

<file path=ppt/comments/comment4.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4" dt="2026-04-06T13:35:22.052">
    <p:pos x="6000" y="0"/>
    <p:text>Ryan</p:text>
  </p:cm>
</p:cmLst>
</file>

<file path=ppt/comments/comment5.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5" dt="2026-04-06T13:31:59.016">
    <p:pos x="6000" y="0"/>
    <p:text>Allison</p:text>
  </p:cm>
</p:cmLst>
</file>

<file path=ppt/comments/comment6.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6" dt="2026-04-29T14:23:25.176">
    <p:pos x="6000" y="0"/>
    <p:text>Jay</p:text>
  </p:cm>
</p:cmLst>
</file>

<file path=ppt/comments/comment7.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7" dt="2026-04-09T14:09:53.138">
    <p:pos x="6000" y="0"/>
    <p:text>Jay</p:text>
  </p:cm>
  <p:cm authorId="0" idx="8" dt="2026-04-09T14:09:53.138">
    <p:pos x="6000" y="0"/>
    <p:text>Ryan data point on negative reviews not related to fees</p:text>
  </p:cm>
</p:cmLst>
</file>

<file path=ppt/comments/comment8.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9" dt="2026-04-06T13:32:30.292">
    <p:pos x="6000" y="0"/>
    <p:text>Jay</p:text>
  </p:cm>
</p:cmLst>
</file>

<file path=ppt/comments/comment9.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0" dt="2026-04-20T20:12:18.009">
    <p:pos x="6000" y="0"/>
    <p:text>Jay</p:text>
  </p:cm>
  <p:cm authorId="1" idx="1" dt="2026-04-20T20:12:18.009">
    <p:pos x="6000" y="0"/>
    <p:text>Minor mods made here.</p:text>
  </p:cm>
</p:cmLst>
</file>

<file path=ppt/comments/comment10.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1" dt="2026-04-06T13:32:51.666">
    <p:pos x="6000" y="0"/>
    <p:text>Allison</p:text>
  </p:cm>
</p:cmLst>
</file>

<file path=ppt/comments/comment1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2" dt="2026-04-20T20:34:01.709">
    <p:pos x="6000" y="0"/>
    <p:text>Allison: Set up for discussion about impact that fee transparency have on renter engagement</p:text>
  </p:cm>
  <p:cm authorId="0" idx="13" dt="2026-04-09T14:49:08.222">
    <p:pos x="6000" y="0"/>
    <p:text>Operationally how do we get started</p:text>
  </p:cm>
  <p:cm authorId="0" idx="14" dt="2026-04-20T20:34:01.709">
    <p:pos x="6000" y="0"/>
    <p:text>look at merging this with the next slide</p:text>
  </p:cm>
</p:cmLst>
</file>

<file path=ppt/comments/comment1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5" dt="2026-04-18T21:53:47.931">
    <p:pos x="6000" y="0"/>
    <p:text>Allison</p:text>
  </p:cm>
</p:cmLst>
</file>

<file path=ppt/comments/comment1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6" dt="2026-04-28T12:52:00.018">
    <p:pos x="6000" y="0"/>
    <p:text>Ryan and Jessica</p:text>
  </p:cm>
</p:cmLst>
</file>

<file path=ppt/comments/comment14.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7" dt="2026-04-29T17:08:55.560">
    <p:pos x="6000" y="0"/>
    <p:text>Ryan</p:text>
  </p:cm>
  <p:cm authorId="0" idx="18" dt="2026-04-19T14:00:01.604">
    <p:pos x="6000" y="0"/>
    <p:text>Operationally how do we get started?</p:text>
  </p:cm>
  <p:cm authorId="0" idx="19" dt="2026-04-20T20:12:22.226">
    <p:pos x="6000" y="0"/>
    <p:text>Is there a stat here to kick off convo about getting started operationally?
Check with Engrain</p:text>
  </p:cm>
  <p:cm authorId="2" idx="1" dt="2026-04-28T20:26:22.862">
    <p:pos x="6000" y="0"/>
    <p:text>Do we have stats from Engrain?</p:text>
  </p:cm>
  <p:cm authorId="0" idx="20" dt="2026-04-29T14:42:12.890">
    <p:pos x="6000" y="0"/>
    <p:text>Hi Ryan! I did reach out to Engrain and followed up with them again to confirm if they have anything we can cite here. No word back yet but I've let them know we have to submit the final version today</p:text>
  </p:cm>
  <p:cm authorId="0" idx="21" dt="2026-04-29T17:08:55.560">
    <p:pos x="6000" y="0"/>
    <p:text>Engrain confirmed they did not have any stats to share</p:text>
  </p:cm>
</p:cmLst>
</file>

<file path=ppt/comments/comment15.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2" dt="2026-04-07T15:37:42.278">
    <p:pos x="6000" y="0"/>
    <p:text>Allison</p:text>
  </p:cm>
</p:cmLst>
</file>

<file path=ppt/comments/comment16.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3" dt="2026-04-19T14:03:39.609">
    <p:pos x="6000" y="0"/>
    <p:text>Allison</p:text>
  </p:cm>
  <p:cm authorId="0" idx="24" dt="2026-04-19T14:03:39.609">
    <p:pos x="6000" y="0"/>
    <p:text>What does it look like holistically
impacts multiple areas of the renter journey</p:text>
  </p:cm>
</p:cmLst>
</file>

<file path=ppt/comments/comment17.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5" dt="2026-04-29T15:56:35.609">
    <p:pos x="6000" y="0"/>
    <p:text>Allison</p:text>
  </p:cm>
  <p:cm authorId="0" idx="26" dt="2026-04-29T15:56:35.609">
    <p:pos x="6000" y="0"/>
    <p:text>@jharris@hudco.com Allison is going to take this slide!</p:text>
  </p:cm>
</p:cmLst>
</file>

<file path=ppt/comments/comment18.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7" dt="2026-04-20T20:31:48.508">
    <p:pos x="6000" y="0"/>
    <p:text>Jessica</p:text>
  </p:cm>
  <p:cm authorId="0" idx="28" dt="2026-04-20T20:31:48.508">
    <p:pos x="6000" y="0"/>
    <p:text>merge this with brand voice slide</p:text>
  </p:cm>
</p:cmLst>
</file>

<file path=ppt/comments/comment19.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9" dt="2026-04-18T22:22:15.591">
    <p:pos x="6000" y="0"/>
    <p:text>Jessica</p:text>
  </p:cm>
</p:cmLst>
</file>

<file path=ppt/comments/comment20.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0" dt="2026-04-19T14:03:11.470">
    <p:pos x="6000" y="0"/>
    <p:text>Ryan - process they're going through now</p:text>
  </p:cm>
  <p:cm authorId="0" idx="31" dt="2026-04-18T22:23:06.088">
    <p:pos x="6000" y="0"/>
    <p:text>include example of CSL listing</p:text>
  </p:cm>
  <p:cm authorId="0" idx="32" dt="2026-04-19T14:03:11.470">
    <p:pos x="6000" y="0"/>
    <p:text>Allison: some marketplaces giving preferential treatment to communities, Zumper exploring</p:text>
  </p:cm>
</p:cmLst>
</file>

<file path=ppt/comments/comment2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3" dt="2026-04-20T20:17:48.399">
    <p:pos x="6000" y="0"/>
    <p:text>Ryan?</p:text>
  </p:cm>
  <p:cm authorId="0" idx="34" dt="2026-04-20T20:17:48.399">
    <p:pos x="6000" y="0"/>
    <p:text>Ryan to get stats from PPC on this</p:text>
  </p:cm>
</p:cmLst>
</file>

<file path=ppt/comments/comment2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5" dt="2026-04-19T14:04:37.361">
    <p:pos x="6000" y="0"/>
    <p:text>Ryan</p:text>
  </p:cm>
  <p:cm authorId="0" idx="36" dt="2026-04-19T14:04:37.361">
    <p:pos x="6000" y="0"/>
    <p:text>Started talking about this because of quoting process online
Issues quoting appropriately, messaging that renters are receiving, can't get pricing on a particular unit.</p:text>
  </p:cm>
</p:cmLst>
</file>

<file path=ppt/comments/comment2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7" dt="2026-04-20T20:24:45.998">
    <p:pos x="6000" y="0"/>
    <p:text>Ryan</p:text>
  </p:cm>
  <p:cm authorId="0" idx="38" dt="2026-04-18T23:32:20.057">
    <p:pos x="6000" y="0"/>
    <p:text>Like the idea of creating an experience where they can get the all-in quote
avoiding "bait and switch"</p:text>
  </p:cm>
  <p:cm authorId="0" idx="39" dt="2026-04-20T20:24:45.998">
    <p:pos x="6000" y="0"/>
    <p:text>May not be on their radar
Check for other stats here from SatisFacts</p:text>
  </p:cm>
</p:cmLst>
</file>

<file path=ppt/comments/comment24.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40" dt="2026-04-07T15:43:35.477">
    <p:pos x="6000" y="0"/>
    <p:text>Allison</p:text>
  </p:cm>
</p:cmLst>
</file>

<file path=ppt/comments/comment25.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41" dt="2026-04-07T15:43:43.912">
    <p:pos x="6000" y="0"/>
    <p:text>Allison</p:text>
  </p:cm>
</p:cmLst>
</file>

<file path=ppt/comments/comment26.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42" dt="2026-04-07T15:43:55.975">
    <p:pos x="6000" y="0"/>
    <p:text>Allison</p:text>
  </p:cm>
</p:cmLst>
</file>

<file path=ppt/comments/comment27.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43" dt="2026-04-07T15:38:28.068">
    <p:pos x="6000" y="0"/>
    <p:text>Jessica</p:text>
  </p:cm>
</p:cmLst>
</file>

<file path=ppt/comments/comment28.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44" dt="2026-04-07T15:39:10.799">
    <p:pos x="6000" y="0"/>
    <p:text>Allison</p:text>
  </p:cm>
</p:cmLst>
</file>

<file path=ppt/comments/comment29.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45" dt="2026-04-07T15:41:16.873">
    <p:pos x="6000" y="0"/>
    <p:text>Jessica or Ryan</p:text>
  </p:cm>
</p:cmLst>
</file>

<file path=ppt/comments/comment30.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46" dt="2026-04-07T15:41:20.433">
    <p:pos x="6000" y="0"/>
    <p:text>Jessica or Ryan</p:text>
  </p:cm>
</p:cmLst>
</file>

<file path=ppt/comments/comment3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47" dt="2026-04-09T14:43:25.307">
    <p:pos x="6000" y="0"/>
    <p:text>Ryan</p:text>
  </p:cm>
  <p:cm authorId="0" idx="48" dt="2026-04-09T14:42:22.645">
    <p:pos x="6000" y="0"/>
    <p:text>Jay</p:text>
  </p:cm>
  <p:cm authorId="0" idx="49" dt="2026-04-09T14:43:25.307">
    <p:pos x="6000" y="0"/>
    <p:text>training onsite teams</p:text>
  </p:cm>
</p:cmLst>
</file>

<file path=ppt/comments/comment3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50" dt="2026-04-07T15:41:13.050">
    <p:pos x="6000" y="0"/>
    <p:text>Jessica or Ryan</p:text>
  </p:cm>
</p:cmLst>
</file>

<file path=ppt/comments/comment3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51" dt="2026-04-09T14:44:53.403">
    <p:pos x="6000" y="0"/>
    <p:text>Ryan</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2e69a8a287_2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32e69a8a287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3dd0379f091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3dd0379f091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d4c237c889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d4c237c889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dd0379f091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3dd0379f091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dacd20d4c6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dacd20d4c6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d4c237c88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d4c237c88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Where are you seeing transparency impact your funnel? Primary driver of evaluation of the fee transparency is a result of an identified intrusion of the cohesive prospect workflow in the sales cycle. Example: incorrect/lack of quoting through shopping experience on website and follow up. </a:t>
            </a:r>
            <a:endParaRPr>
              <a:solidFill>
                <a:schemeClr val="dk1"/>
              </a:solidFill>
            </a:endParaRPr>
          </a:p>
          <a:p>
            <a:pPr indent="0" lvl="0" marL="0" rtl="0" algn="l">
              <a:spcBef>
                <a:spcPts val="0"/>
              </a:spcBef>
              <a:spcAft>
                <a:spcPts val="0"/>
              </a:spcAft>
              <a:buNone/>
            </a:pPr>
            <a:r>
              <a:rPr lang="en">
                <a:solidFill>
                  <a:schemeClr val="dk1"/>
                </a:solidFill>
              </a:rPr>
              <a:t>How is ownership reacting to the shift? REIT and owners are committed fee transparency with the intention of strengthening the overall experience and ultimately retention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dacd20d4c6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dacd20d4c6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dacd20d4c6_1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dacd20d4c6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Where are you seeing transparency impact your funnel? Primary driver of evaluation of the fee transparency is a result of an identified intrusion of the cohesive prospect workflow in the sales cycle. Example: incorrect/lack of quoting through shopping experience on website and follow up. </a:t>
            </a:r>
            <a:endParaRPr>
              <a:solidFill>
                <a:schemeClr val="dk1"/>
              </a:solidFill>
            </a:endParaRPr>
          </a:p>
          <a:p>
            <a:pPr indent="0" lvl="0" marL="0" rtl="0" algn="l">
              <a:spcBef>
                <a:spcPts val="0"/>
              </a:spcBef>
              <a:spcAft>
                <a:spcPts val="0"/>
              </a:spcAft>
              <a:buNone/>
            </a:pPr>
            <a:r>
              <a:rPr lang="en">
                <a:solidFill>
                  <a:schemeClr val="dk1"/>
                </a:solidFill>
              </a:rPr>
              <a:t>How is ownership reacting to the shift? REIT and owners are committed fee transparency with the intention of strengthening the overall experience and ultimately retention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dd0379f091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dd0379f091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Transparency is often introduced as a compliance topic. But what we’re really seeing is a shift in how pricing itself becomes a marketing signal.</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dacd20d4c6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dacd20d4c6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dd0379f091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3dd0379f091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dd0379f091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dd0379f091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Although currently CSL portfolio is not showing lack of fee disclosure as a pain point in the top 10 reasons, we respect the changing laws and and landscape and want to be active </a:t>
            </a:r>
            <a:r>
              <a:rPr lang="en"/>
              <a:t>participants</a:t>
            </a:r>
            <a:r>
              <a:rPr lang="en"/>
              <a:t> and on the </a:t>
            </a:r>
            <a:r>
              <a:rPr lang="en"/>
              <a:t>forefront</a:t>
            </a:r>
            <a:r>
              <a:rPr lang="en"/>
              <a:t> of servicing our prospects and residents proactively.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dd0379f091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3dd0379f091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dd0379f091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dd0379f091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d4c237c889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3d4c237c889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dd0379f091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3dd0379f091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a:t>What happens after transparency is implemented at the funnel level.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dd0379f091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3dd0379f091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d6d86aa676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3d6d86aa676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d6d86aa676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3d6d86aa676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VA comparing Q1 of last year to Q1 of this year, our move in conversion % grew 163%!</a:t>
            </a:r>
            <a:endParaRPr/>
          </a:p>
          <a:p>
            <a:pPr indent="0" lvl="0" marL="0" rtl="0" algn="l">
              <a:spcBef>
                <a:spcPts val="0"/>
              </a:spcBef>
              <a:spcAft>
                <a:spcPts val="0"/>
              </a:spcAft>
              <a:buNone/>
            </a:pPr>
            <a:r>
              <a:rPr lang="en"/>
              <a:t>Ryan: from an owner manager perspective, we are committed to </a:t>
            </a:r>
            <a:r>
              <a:rPr lang="en"/>
              <a:t>ensuring</a:t>
            </a:r>
            <a:r>
              <a:rPr lang="en"/>
              <a:t> a greater level of service through the sales experience and driving brand equity through strategic differentiation amongst our competitive set.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3d4c237c889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3d4c237c889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dd0379f091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3dd0379f091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3dd0379f091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3dd0379f091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d6d86aa676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3d6d86aa676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3d6d86aa676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3d6d86aa676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was a long process involving a few different depts but getting here w/ the help of Engrain</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3d4c237c889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3d4c237c889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3d6d86aa67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3d6d86aa67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Ryan: pending Zumper update on status for feeds. TBD</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3d6d86aa676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3d6d86aa676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Currently 30% MF industry clients have requested fee transparency be incorporated into their PPC ads. Through imagery, pricing, fee structure, and all in packaging, this married with clear websites, social media and GBPs will help support overall fee transparency as the new “must have” from prospects.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3d6d86aa676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3d6d86aa676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Ryan: larger conversation involving L&amp;D, Marketing, and all Support Services in order to best support fee transparency. Retraining our approach to sales and closing.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3d4c237c889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3d4c237c889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Ryan: greater transparency leads to higher conversions and avoids athe bait and switch theory.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3d4fe0257d7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3d4fe0257d7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3d4fe0257d7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3d4fe0257d7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3d4fe0257d7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3d4fe0257d7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3d6d86aa676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6" name="Google Shape;516;g3d6d86aa676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3d4c237c889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2" name="Google Shape;522;g3d4c237c889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3d4c237c889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3d4c237c889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3d6d86aa676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3" name="Google Shape;543;g3d6d86aa676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3d4fe0257d7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3d4fe0257d7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3d4fe0257d7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3d4fe0257d7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3d4fe0257d7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3d4fe0257d7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3d4fe0257d7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g3d4fe0257d7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g3d4fe0257d7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4" name="Google Shape;594;g3d4fe0257d7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3d4fe0257d7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4" name="Google Shape;604;g3d4fe0257d7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11700" y="1978275"/>
            <a:ext cx="8520600" cy="8628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4000"/>
              <a:buNone/>
              <a:defRPr sz="4000">
                <a:solidFill>
                  <a:schemeClr val="lt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927200"/>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2800"/>
              <a:buFont typeface="Open Sans"/>
              <a:buNone/>
              <a:defRPr sz="2800">
                <a:solidFill>
                  <a:schemeClr val="lt1"/>
                </a:solidFill>
                <a:latin typeface="Open Sans"/>
                <a:ea typeface="Open Sans"/>
                <a:cs typeface="Open Sans"/>
                <a:sym typeface="Open Sans"/>
              </a:defRPr>
            </a:lvl1pPr>
            <a:lvl2pPr lvl="1" algn="ctr">
              <a:lnSpc>
                <a:spcPct val="100000"/>
              </a:lnSpc>
              <a:spcBef>
                <a:spcPts val="0"/>
              </a:spcBef>
              <a:spcAft>
                <a:spcPts val="0"/>
              </a:spcAft>
              <a:buSzPts val="2800"/>
              <a:buFont typeface="Open Sans"/>
              <a:buNone/>
              <a:defRPr sz="2800">
                <a:latin typeface="Open Sans"/>
                <a:ea typeface="Open Sans"/>
                <a:cs typeface="Open Sans"/>
                <a:sym typeface="Open Sans"/>
              </a:defRPr>
            </a:lvl2pPr>
            <a:lvl3pPr lvl="2" algn="ctr">
              <a:lnSpc>
                <a:spcPct val="100000"/>
              </a:lnSpc>
              <a:spcBef>
                <a:spcPts val="0"/>
              </a:spcBef>
              <a:spcAft>
                <a:spcPts val="0"/>
              </a:spcAft>
              <a:buSzPts val="2800"/>
              <a:buFont typeface="Open Sans"/>
              <a:buNone/>
              <a:defRPr sz="2800">
                <a:latin typeface="Open Sans"/>
                <a:ea typeface="Open Sans"/>
                <a:cs typeface="Open Sans"/>
                <a:sym typeface="Open Sans"/>
              </a:defRPr>
            </a:lvl3pPr>
            <a:lvl4pPr lvl="3" algn="ctr">
              <a:lnSpc>
                <a:spcPct val="100000"/>
              </a:lnSpc>
              <a:spcBef>
                <a:spcPts val="0"/>
              </a:spcBef>
              <a:spcAft>
                <a:spcPts val="0"/>
              </a:spcAft>
              <a:buSzPts val="2800"/>
              <a:buFont typeface="Open Sans"/>
              <a:buNone/>
              <a:defRPr sz="2800">
                <a:latin typeface="Open Sans"/>
                <a:ea typeface="Open Sans"/>
                <a:cs typeface="Open Sans"/>
                <a:sym typeface="Open Sans"/>
              </a:defRPr>
            </a:lvl4pPr>
            <a:lvl5pPr lvl="4" algn="ctr">
              <a:lnSpc>
                <a:spcPct val="100000"/>
              </a:lnSpc>
              <a:spcBef>
                <a:spcPts val="0"/>
              </a:spcBef>
              <a:spcAft>
                <a:spcPts val="0"/>
              </a:spcAft>
              <a:buSzPts val="2800"/>
              <a:buFont typeface="Open Sans"/>
              <a:buNone/>
              <a:defRPr sz="2800">
                <a:latin typeface="Open Sans"/>
                <a:ea typeface="Open Sans"/>
                <a:cs typeface="Open Sans"/>
                <a:sym typeface="Open Sans"/>
              </a:defRPr>
            </a:lvl5pPr>
            <a:lvl6pPr lvl="5" algn="ctr">
              <a:lnSpc>
                <a:spcPct val="100000"/>
              </a:lnSpc>
              <a:spcBef>
                <a:spcPts val="0"/>
              </a:spcBef>
              <a:spcAft>
                <a:spcPts val="0"/>
              </a:spcAft>
              <a:buSzPts val="2800"/>
              <a:buFont typeface="Open Sans"/>
              <a:buNone/>
              <a:defRPr sz="2800">
                <a:latin typeface="Open Sans"/>
                <a:ea typeface="Open Sans"/>
                <a:cs typeface="Open Sans"/>
                <a:sym typeface="Open Sans"/>
              </a:defRPr>
            </a:lvl6pPr>
            <a:lvl7pPr lvl="6" algn="ctr">
              <a:lnSpc>
                <a:spcPct val="100000"/>
              </a:lnSpc>
              <a:spcBef>
                <a:spcPts val="0"/>
              </a:spcBef>
              <a:spcAft>
                <a:spcPts val="0"/>
              </a:spcAft>
              <a:buSzPts val="2800"/>
              <a:buFont typeface="Open Sans"/>
              <a:buNone/>
              <a:defRPr sz="2800">
                <a:latin typeface="Open Sans"/>
                <a:ea typeface="Open Sans"/>
                <a:cs typeface="Open Sans"/>
                <a:sym typeface="Open Sans"/>
              </a:defRPr>
            </a:lvl7pPr>
            <a:lvl8pPr lvl="7" algn="ctr">
              <a:lnSpc>
                <a:spcPct val="100000"/>
              </a:lnSpc>
              <a:spcBef>
                <a:spcPts val="0"/>
              </a:spcBef>
              <a:spcAft>
                <a:spcPts val="0"/>
              </a:spcAft>
              <a:buSzPts val="2800"/>
              <a:buFont typeface="Open Sans"/>
              <a:buNone/>
              <a:defRPr sz="2800">
                <a:latin typeface="Open Sans"/>
                <a:ea typeface="Open Sans"/>
                <a:cs typeface="Open Sans"/>
                <a:sym typeface="Open Sans"/>
              </a:defRPr>
            </a:lvl8pPr>
            <a:lvl9pPr lvl="8" algn="ctr">
              <a:lnSpc>
                <a:spcPct val="100000"/>
              </a:lnSpc>
              <a:spcBef>
                <a:spcPts val="0"/>
              </a:spcBef>
              <a:spcAft>
                <a:spcPts val="0"/>
              </a:spcAft>
              <a:buSzPts val="2800"/>
              <a:buFont typeface="Open Sans"/>
              <a:buNone/>
              <a:defRPr sz="2800">
                <a:latin typeface="Open Sans"/>
                <a:ea typeface="Open Sans"/>
                <a:cs typeface="Open Sans"/>
                <a:sym typeface="Open Sans"/>
              </a:defRPr>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peakers">
  <p:cSld name="CUSTOM">
    <p:bg>
      <p:bgPr>
        <a:blipFill>
          <a:blip r:embed="rId2">
            <a:alphaModFix/>
          </a:blip>
          <a:stretch>
            <a:fillRect/>
          </a:stretch>
        </a:blipFill>
      </p:bgPr>
    </p:bg>
    <p:spTree>
      <p:nvGrpSpPr>
        <p:cNvPr id="13" name="Shape 13"/>
        <p:cNvGrpSpPr/>
        <p:nvPr/>
      </p:nvGrpSpPr>
      <p:grpSpPr>
        <a:xfrm>
          <a:off x="0" y="0"/>
          <a:ext cx="0" cy="0"/>
          <a:chOff x="0" y="0"/>
          <a:chExt cx="0" cy="0"/>
        </a:xfrm>
      </p:grpSpPr>
      <p:sp>
        <p:nvSpPr>
          <p:cNvPr id="14" name="Google Shape;14;p3"/>
          <p:cNvSpPr txBox="1"/>
          <p:nvPr>
            <p:ph type="title"/>
          </p:nvPr>
        </p:nvSpPr>
        <p:spPr>
          <a:xfrm>
            <a:off x="1311825" y="3497375"/>
            <a:ext cx="2935500" cy="5727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lt1"/>
              </a:buClr>
              <a:buSzPts val="1600"/>
              <a:buNone/>
              <a:defRPr sz="1600">
                <a:solidFill>
                  <a:schemeClr val="lt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6" name="Google Shape;16;p3"/>
          <p:cNvSpPr txBox="1"/>
          <p:nvPr>
            <p:ph idx="2" type="title"/>
          </p:nvPr>
        </p:nvSpPr>
        <p:spPr>
          <a:xfrm>
            <a:off x="4724375" y="3497375"/>
            <a:ext cx="2935500" cy="5727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chemeClr val="lt1"/>
              </a:buClr>
              <a:buSzPts val="1600"/>
              <a:buNone/>
              <a:defRPr sz="1600">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 name="Google Shape;17;p3"/>
          <p:cNvSpPr/>
          <p:nvPr>
            <p:ph idx="3" type="pic"/>
          </p:nvPr>
        </p:nvSpPr>
        <p:spPr>
          <a:xfrm>
            <a:off x="1823175" y="1483300"/>
            <a:ext cx="1912800" cy="1912800"/>
          </a:xfrm>
          <a:prstGeom prst="ellipse">
            <a:avLst/>
          </a:prstGeom>
          <a:noFill/>
          <a:ln>
            <a:noFill/>
          </a:ln>
        </p:spPr>
      </p:sp>
      <p:sp>
        <p:nvSpPr>
          <p:cNvPr id="18" name="Google Shape;18;p3"/>
          <p:cNvSpPr/>
          <p:nvPr>
            <p:ph idx="4" type="pic"/>
          </p:nvPr>
        </p:nvSpPr>
        <p:spPr>
          <a:xfrm>
            <a:off x="5070275" y="1483300"/>
            <a:ext cx="1912800" cy="1912800"/>
          </a:xfrm>
          <a:prstGeom prst="ellipse">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peakers">
  <p:cSld name="CUSTOM_1">
    <p:bg>
      <p:bgPr>
        <a:blipFill>
          <a:blip r:embed="rId2">
            <a:alphaModFix/>
          </a:blip>
          <a:stretch>
            <a:fillRect/>
          </a:stretch>
        </a:blipFill>
      </p:bgPr>
    </p:bg>
    <p:spTree>
      <p:nvGrpSpPr>
        <p:cNvPr id="19" name="Shape 19"/>
        <p:cNvGrpSpPr/>
        <p:nvPr/>
      </p:nvGrpSpPr>
      <p:grpSpPr>
        <a:xfrm>
          <a:off x="0" y="0"/>
          <a:ext cx="0" cy="0"/>
          <a:chOff x="0" y="0"/>
          <a:chExt cx="0" cy="0"/>
        </a:xfrm>
      </p:grpSpPr>
      <p:sp>
        <p:nvSpPr>
          <p:cNvPr id="20" name="Google Shape;20;p4"/>
          <p:cNvSpPr txBox="1"/>
          <p:nvPr>
            <p:ph type="title"/>
          </p:nvPr>
        </p:nvSpPr>
        <p:spPr>
          <a:xfrm>
            <a:off x="558475" y="3409925"/>
            <a:ext cx="2389800" cy="5727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chemeClr val="lt1"/>
              </a:buClr>
              <a:buSzPts val="1600"/>
              <a:buNone/>
              <a:defRPr sz="1600">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 name="Google Shape;21;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2" name="Google Shape;22;p4"/>
          <p:cNvSpPr txBox="1"/>
          <p:nvPr>
            <p:ph idx="2" type="title"/>
          </p:nvPr>
        </p:nvSpPr>
        <p:spPr>
          <a:xfrm>
            <a:off x="6025400" y="3409925"/>
            <a:ext cx="2574900" cy="5727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chemeClr val="lt1"/>
              </a:buClr>
              <a:buSzPts val="1600"/>
              <a:buNone/>
              <a:defRPr sz="1600">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3" name="Google Shape;23;p4"/>
          <p:cNvSpPr/>
          <p:nvPr>
            <p:ph idx="3" type="pic"/>
          </p:nvPr>
        </p:nvSpPr>
        <p:spPr>
          <a:xfrm>
            <a:off x="900975" y="1395850"/>
            <a:ext cx="1912800" cy="1912800"/>
          </a:xfrm>
          <a:prstGeom prst="ellipse">
            <a:avLst/>
          </a:prstGeom>
          <a:noFill/>
          <a:ln>
            <a:noFill/>
          </a:ln>
        </p:spPr>
      </p:sp>
      <p:sp>
        <p:nvSpPr>
          <p:cNvPr id="24" name="Google Shape;24;p4"/>
          <p:cNvSpPr/>
          <p:nvPr>
            <p:ph idx="4" type="pic"/>
          </p:nvPr>
        </p:nvSpPr>
        <p:spPr>
          <a:xfrm>
            <a:off x="6356450" y="1395850"/>
            <a:ext cx="1912800" cy="1912800"/>
          </a:xfrm>
          <a:prstGeom prst="ellipse">
            <a:avLst/>
          </a:prstGeom>
          <a:noFill/>
          <a:ln>
            <a:noFill/>
          </a:ln>
        </p:spPr>
      </p:sp>
      <p:sp>
        <p:nvSpPr>
          <p:cNvPr id="25" name="Google Shape;25;p4"/>
          <p:cNvSpPr txBox="1"/>
          <p:nvPr>
            <p:ph idx="5" type="title"/>
          </p:nvPr>
        </p:nvSpPr>
        <p:spPr>
          <a:xfrm>
            <a:off x="3354600" y="3409925"/>
            <a:ext cx="2389800" cy="5727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chemeClr val="lt1"/>
              </a:buClr>
              <a:buSzPts val="1600"/>
              <a:buNone/>
              <a:defRPr sz="1600">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6" name="Google Shape;26;p4"/>
          <p:cNvSpPr/>
          <p:nvPr>
            <p:ph idx="6" type="pic"/>
          </p:nvPr>
        </p:nvSpPr>
        <p:spPr>
          <a:xfrm>
            <a:off x="3593100" y="1395850"/>
            <a:ext cx="1912800" cy="1912800"/>
          </a:xfrm>
          <a:prstGeom prst="ellipse">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speakers">
  <p:cSld name="CUSTOM_1_1">
    <p:bg>
      <p:bgPr>
        <a:blipFill>
          <a:blip r:embed="rId2">
            <a:alphaModFix/>
          </a:blip>
          <a:stretch>
            <a:fillRect/>
          </a:stretch>
        </a:blipFill>
      </p:bgPr>
    </p:bg>
    <p:spTree>
      <p:nvGrpSpPr>
        <p:cNvPr id="27" name="Shape 27"/>
        <p:cNvGrpSpPr/>
        <p:nvPr/>
      </p:nvGrpSpPr>
      <p:grpSpPr>
        <a:xfrm>
          <a:off x="0" y="0"/>
          <a:ext cx="0" cy="0"/>
          <a:chOff x="0" y="0"/>
          <a:chExt cx="0" cy="0"/>
        </a:xfrm>
      </p:grpSpPr>
      <p:sp>
        <p:nvSpPr>
          <p:cNvPr id="28" name="Google Shape;28;p5"/>
          <p:cNvSpPr txBox="1"/>
          <p:nvPr>
            <p:ph type="title"/>
          </p:nvPr>
        </p:nvSpPr>
        <p:spPr>
          <a:xfrm>
            <a:off x="474725" y="3289575"/>
            <a:ext cx="1812000" cy="5727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chemeClr val="lt1"/>
              </a:buClr>
              <a:buSzPts val="1300"/>
              <a:buNone/>
              <a:defRPr sz="1300">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0" name="Google Shape;30;p5"/>
          <p:cNvSpPr/>
          <p:nvPr>
            <p:ph idx="2" type="pic"/>
          </p:nvPr>
        </p:nvSpPr>
        <p:spPr>
          <a:xfrm>
            <a:off x="540600" y="1539675"/>
            <a:ext cx="1681200" cy="1681200"/>
          </a:xfrm>
          <a:prstGeom prst="ellipse">
            <a:avLst/>
          </a:prstGeom>
          <a:noFill/>
          <a:ln>
            <a:noFill/>
          </a:ln>
        </p:spPr>
      </p:sp>
      <p:sp>
        <p:nvSpPr>
          <p:cNvPr id="31" name="Google Shape;31;p5"/>
          <p:cNvSpPr/>
          <p:nvPr>
            <p:ph idx="3" type="pic"/>
          </p:nvPr>
        </p:nvSpPr>
        <p:spPr>
          <a:xfrm>
            <a:off x="2643137" y="1539675"/>
            <a:ext cx="1681200" cy="1681200"/>
          </a:xfrm>
          <a:prstGeom prst="ellipse">
            <a:avLst/>
          </a:prstGeom>
          <a:noFill/>
          <a:ln>
            <a:noFill/>
          </a:ln>
        </p:spPr>
      </p:sp>
      <p:sp>
        <p:nvSpPr>
          <p:cNvPr id="32" name="Google Shape;32;p5"/>
          <p:cNvSpPr/>
          <p:nvPr>
            <p:ph idx="4" type="pic"/>
          </p:nvPr>
        </p:nvSpPr>
        <p:spPr>
          <a:xfrm>
            <a:off x="4680725" y="1539675"/>
            <a:ext cx="1681200" cy="1681200"/>
          </a:xfrm>
          <a:prstGeom prst="ellipse">
            <a:avLst/>
          </a:prstGeom>
          <a:noFill/>
          <a:ln>
            <a:noFill/>
          </a:ln>
        </p:spPr>
      </p:sp>
      <p:sp>
        <p:nvSpPr>
          <p:cNvPr id="33" name="Google Shape;33;p5"/>
          <p:cNvSpPr/>
          <p:nvPr>
            <p:ph idx="5" type="pic"/>
          </p:nvPr>
        </p:nvSpPr>
        <p:spPr>
          <a:xfrm>
            <a:off x="6791250" y="1539675"/>
            <a:ext cx="1681200" cy="1681200"/>
          </a:xfrm>
          <a:prstGeom prst="ellipse">
            <a:avLst/>
          </a:prstGeom>
          <a:noFill/>
          <a:ln>
            <a:noFill/>
          </a:ln>
        </p:spPr>
      </p:sp>
      <p:sp>
        <p:nvSpPr>
          <p:cNvPr id="34" name="Google Shape;34;p5"/>
          <p:cNvSpPr txBox="1"/>
          <p:nvPr>
            <p:ph idx="6" type="title"/>
          </p:nvPr>
        </p:nvSpPr>
        <p:spPr>
          <a:xfrm>
            <a:off x="4680725" y="3289575"/>
            <a:ext cx="1880400" cy="5727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chemeClr val="lt1"/>
              </a:buClr>
              <a:buSzPts val="1300"/>
              <a:buNone/>
              <a:defRPr sz="1300">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 name="Google Shape;35;p5"/>
          <p:cNvSpPr txBox="1"/>
          <p:nvPr>
            <p:ph idx="7" type="title"/>
          </p:nvPr>
        </p:nvSpPr>
        <p:spPr>
          <a:xfrm>
            <a:off x="2515775" y="3289575"/>
            <a:ext cx="1935900" cy="5727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chemeClr val="lt1"/>
              </a:buClr>
              <a:buSzPts val="1300"/>
              <a:buNone/>
              <a:defRPr sz="1300">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ph idx="8" type="title"/>
          </p:nvPr>
        </p:nvSpPr>
        <p:spPr>
          <a:xfrm>
            <a:off x="6635400" y="3289575"/>
            <a:ext cx="1992900" cy="5727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chemeClr val="lt1"/>
              </a:buClr>
              <a:buSzPts val="1300"/>
              <a:buNone/>
              <a:defRPr sz="1300">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ve Speakers">
  <p:cSld name="CUSTOM_1_1_1">
    <p:bg>
      <p:bgPr>
        <a:blipFill>
          <a:blip r:embed="rId2">
            <a:alphaModFix/>
          </a:blip>
          <a:stretch>
            <a:fillRect/>
          </a:stretch>
        </a:blipFill>
      </p:bgPr>
    </p:bg>
    <p:spTree>
      <p:nvGrpSpPr>
        <p:cNvPr id="37" name="Shape 37"/>
        <p:cNvGrpSpPr/>
        <p:nvPr/>
      </p:nvGrpSpPr>
      <p:grpSpPr>
        <a:xfrm>
          <a:off x="0" y="0"/>
          <a:ext cx="0" cy="0"/>
          <a:chOff x="0" y="0"/>
          <a:chExt cx="0" cy="0"/>
        </a:xfrm>
      </p:grpSpPr>
      <p:sp>
        <p:nvSpPr>
          <p:cNvPr id="38" name="Google Shape;38;p6"/>
          <p:cNvSpPr txBox="1"/>
          <p:nvPr>
            <p:ph type="title"/>
          </p:nvPr>
        </p:nvSpPr>
        <p:spPr>
          <a:xfrm>
            <a:off x="2466075" y="4164525"/>
            <a:ext cx="1812000" cy="5727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chemeClr val="lt1"/>
              </a:buClr>
              <a:buSzPts val="1300"/>
              <a:buNone/>
              <a:defRPr sz="1300">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0" name="Google Shape;40;p6"/>
          <p:cNvSpPr/>
          <p:nvPr>
            <p:ph idx="2" type="pic"/>
          </p:nvPr>
        </p:nvSpPr>
        <p:spPr>
          <a:xfrm>
            <a:off x="2531950" y="2414625"/>
            <a:ext cx="1681200" cy="1681200"/>
          </a:xfrm>
          <a:prstGeom prst="ellipse">
            <a:avLst/>
          </a:prstGeom>
          <a:noFill/>
          <a:ln>
            <a:noFill/>
          </a:ln>
        </p:spPr>
      </p:sp>
      <p:sp>
        <p:nvSpPr>
          <p:cNvPr id="41" name="Google Shape;41;p6"/>
          <p:cNvSpPr/>
          <p:nvPr>
            <p:ph idx="3" type="pic"/>
          </p:nvPr>
        </p:nvSpPr>
        <p:spPr>
          <a:xfrm>
            <a:off x="3731400" y="393200"/>
            <a:ext cx="1681200" cy="1681200"/>
          </a:xfrm>
          <a:prstGeom prst="ellipse">
            <a:avLst/>
          </a:prstGeom>
          <a:noFill/>
          <a:ln>
            <a:noFill/>
          </a:ln>
        </p:spPr>
      </p:sp>
      <p:sp>
        <p:nvSpPr>
          <p:cNvPr id="42" name="Google Shape;42;p6"/>
          <p:cNvSpPr/>
          <p:nvPr>
            <p:ph idx="4" type="pic"/>
          </p:nvPr>
        </p:nvSpPr>
        <p:spPr>
          <a:xfrm>
            <a:off x="6239375" y="393200"/>
            <a:ext cx="1681200" cy="1681200"/>
          </a:xfrm>
          <a:prstGeom prst="ellipse">
            <a:avLst/>
          </a:prstGeom>
          <a:noFill/>
          <a:ln>
            <a:noFill/>
          </a:ln>
        </p:spPr>
      </p:sp>
      <p:sp>
        <p:nvSpPr>
          <p:cNvPr id="43" name="Google Shape;43;p6"/>
          <p:cNvSpPr/>
          <p:nvPr>
            <p:ph idx="5" type="pic"/>
          </p:nvPr>
        </p:nvSpPr>
        <p:spPr>
          <a:xfrm>
            <a:off x="5102725" y="2414625"/>
            <a:ext cx="1681200" cy="1681200"/>
          </a:xfrm>
          <a:prstGeom prst="ellipse">
            <a:avLst/>
          </a:prstGeom>
          <a:noFill/>
          <a:ln>
            <a:noFill/>
          </a:ln>
        </p:spPr>
      </p:sp>
      <p:sp>
        <p:nvSpPr>
          <p:cNvPr id="44" name="Google Shape;44;p6"/>
          <p:cNvSpPr txBox="1"/>
          <p:nvPr>
            <p:ph idx="6" type="title"/>
          </p:nvPr>
        </p:nvSpPr>
        <p:spPr>
          <a:xfrm>
            <a:off x="6239375" y="2143100"/>
            <a:ext cx="1880400" cy="5727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chemeClr val="lt1"/>
              </a:buClr>
              <a:buSzPts val="1300"/>
              <a:buNone/>
              <a:defRPr sz="1300">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 name="Google Shape;45;p6"/>
          <p:cNvSpPr txBox="1"/>
          <p:nvPr>
            <p:ph idx="7" type="title"/>
          </p:nvPr>
        </p:nvSpPr>
        <p:spPr>
          <a:xfrm>
            <a:off x="3604038" y="2143100"/>
            <a:ext cx="1935900" cy="5727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chemeClr val="lt1"/>
              </a:buClr>
              <a:buSzPts val="1300"/>
              <a:buNone/>
              <a:defRPr sz="1300">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 name="Google Shape;46;p6"/>
          <p:cNvSpPr txBox="1"/>
          <p:nvPr>
            <p:ph idx="8" type="title"/>
          </p:nvPr>
        </p:nvSpPr>
        <p:spPr>
          <a:xfrm>
            <a:off x="4946875" y="4164525"/>
            <a:ext cx="1992900" cy="5727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chemeClr val="lt1"/>
              </a:buClr>
              <a:buSzPts val="1300"/>
              <a:buNone/>
              <a:defRPr sz="1300">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ph idx="9" type="title"/>
          </p:nvPr>
        </p:nvSpPr>
        <p:spPr>
          <a:xfrm>
            <a:off x="1215125" y="2078150"/>
            <a:ext cx="1812000" cy="5727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chemeClr val="lt1"/>
              </a:buClr>
              <a:buSzPts val="1300"/>
              <a:buNone/>
              <a:defRPr sz="1300">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 name="Google Shape;48;p6"/>
          <p:cNvSpPr/>
          <p:nvPr>
            <p:ph idx="13" type="pic"/>
          </p:nvPr>
        </p:nvSpPr>
        <p:spPr>
          <a:xfrm>
            <a:off x="1281000" y="328250"/>
            <a:ext cx="1681200" cy="1681200"/>
          </a:xfrm>
          <a:prstGeom prst="ellipse">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blipFill>
          <a:blip r:embed="rId2">
            <a:alphaModFix/>
          </a:blip>
          <a:stretch>
            <a:fillRect/>
          </a:stretch>
        </a:blipFill>
      </p:bgPr>
    </p:bg>
    <p:spTree>
      <p:nvGrpSpPr>
        <p:cNvPr id="49" name="Shape 49"/>
        <p:cNvGrpSpPr/>
        <p:nvPr/>
      </p:nvGrpSpPr>
      <p:grpSpPr>
        <a:xfrm>
          <a:off x="0" y="0"/>
          <a:ext cx="0" cy="0"/>
          <a:chOff x="0" y="0"/>
          <a:chExt cx="0" cy="0"/>
        </a:xfrm>
      </p:grpSpPr>
      <p:sp>
        <p:nvSpPr>
          <p:cNvPr id="50" name="Google Shape;50;p7"/>
          <p:cNvSpPr txBox="1"/>
          <p:nvPr>
            <p:ph type="title"/>
          </p:nvPr>
        </p:nvSpPr>
        <p:spPr>
          <a:xfrm>
            <a:off x="311700" y="8395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1" name="Google Shape;51;p7"/>
          <p:cNvSpPr txBox="1"/>
          <p:nvPr>
            <p:ph idx="1" type="body"/>
          </p:nvPr>
        </p:nvSpPr>
        <p:spPr>
          <a:xfrm>
            <a:off x="311700" y="1412225"/>
            <a:ext cx="8520600" cy="2874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52" name="Google Shape;52;p7"/>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lvl1pPr lvl="0">
              <a:buNone/>
              <a:defRPr sz="1400">
                <a:latin typeface="Open Sans"/>
                <a:ea typeface="Open Sans"/>
                <a:cs typeface="Open Sans"/>
                <a:sym typeface="Open Sans"/>
              </a:defRPr>
            </a:lvl1pPr>
            <a:lvl2pPr lvl="1">
              <a:buNone/>
              <a:defRPr sz="1400">
                <a:latin typeface="Open Sans"/>
                <a:ea typeface="Open Sans"/>
                <a:cs typeface="Open Sans"/>
                <a:sym typeface="Open Sans"/>
              </a:defRPr>
            </a:lvl2pPr>
            <a:lvl3pPr lvl="2">
              <a:buNone/>
              <a:defRPr sz="1400">
                <a:latin typeface="Open Sans"/>
                <a:ea typeface="Open Sans"/>
                <a:cs typeface="Open Sans"/>
                <a:sym typeface="Open Sans"/>
              </a:defRPr>
            </a:lvl3pPr>
            <a:lvl4pPr lvl="3">
              <a:buNone/>
              <a:defRPr sz="1400">
                <a:latin typeface="Open Sans"/>
                <a:ea typeface="Open Sans"/>
                <a:cs typeface="Open Sans"/>
                <a:sym typeface="Open Sans"/>
              </a:defRPr>
            </a:lvl4pPr>
            <a:lvl5pPr lvl="4">
              <a:buNone/>
              <a:defRPr sz="1400">
                <a:latin typeface="Open Sans"/>
                <a:ea typeface="Open Sans"/>
                <a:cs typeface="Open Sans"/>
                <a:sym typeface="Open Sans"/>
              </a:defRPr>
            </a:lvl5pPr>
            <a:lvl6pPr lvl="5">
              <a:buNone/>
              <a:defRPr sz="1400">
                <a:latin typeface="Open Sans"/>
                <a:ea typeface="Open Sans"/>
                <a:cs typeface="Open Sans"/>
                <a:sym typeface="Open Sans"/>
              </a:defRPr>
            </a:lvl6pPr>
            <a:lvl7pPr lvl="6">
              <a:buNone/>
              <a:defRPr sz="1400">
                <a:latin typeface="Open Sans"/>
                <a:ea typeface="Open Sans"/>
                <a:cs typeface="Open Sans"/>
                <a:sym typeface="Open Sans"/>
              </a:defRPr>
            </a:lvl7pPr>
            <a:lvl8pPr lvl="7">
              <a:buNone/>
              <a:defRPr sz="1400">
                <a:latin typeface="Open Sans"/>
                <a:ea typeface="Open Sans"/>
                <a:cs typeface="Open Sans"/>
                <a:sym typeface="Open Sans"/>
              </a:defRPr>
            </a:lvl8pPr>
            <a:lvl9pPr lvl="8">
              <a:buNone/>
              <a:defRPr sz="1400">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TITLE_AND_BODY_1">
    <p:bg>
      <p:bgPr>
        <a:blipFill>
          <a:blip r:embed="rId2">
            <a:alphaModFix/>
          </a:blip>
          <a:stretch>
            <a:fillRect/>
          </a:stretch>
        </a:blipFill>
      </p:bgPr>
    </p:bg>
    <p:spTree>
      <p:nvGrpSpPr>
        <p:cNvPr id="53" name="Shape 53"/>
        <p:cNvGrpSpPr/>
        <p:nvPr/>
      </p:nvGrpSpPr>
      <p:grpSpPr>
        <a:xfrm>
          <a:off x="0" y="0"/>
          <a:ext cx="0" cy="0"/>
          <a:chOff x="0" y="0"/>
          <a:chExt cx="0" cy="0"/>
        </a:xfrm>
      </p:grpSpPr>
      <p:sp>
        <p:nvSpPr>
          <p:cNvPr id="54" name="Google Shape;54;p8"/>
          <p:cNvSpPr txBox="1"/>
          <p:nvPr>
            <p:ph type="title"/>
          </p:nvPr>
        </p:nvSpPr>
        <p:spPr>
          <a:xfrm>
            <a:off x="311700" y="8395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 name="Google Shape;55;p8"/>
          <p:cNvSpPr txBox="1"/>
          <p:nvPr>
            <p:ph idx="1" type="body"/>
          </p:nvPr>
        </p:nvSpPr>
        <p:spPr>
          <a:xfrm>
            <a:off x="311700" y="141222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0"/>
              </a:spcBef>
              <a:spcAft>
                <a:spcPts val="0"/>
              </a:spcAft>
              <a:buClr>
                <a:schemeClr val="lt1"/>
              </a:buClr>
              <a:buSzPts val="1400"/>
              <a:buChar char="○"/>
              <a:defRPr>
                <a:solidFill>
                  <a:schemeClr val="lt1"/>
                </a:solidFill>
              </a:defRPr>
            </a:lvl2pPr>
            <a:lvl3pPr indent="-317500" lvl="2" marL="1371600" rtl="0">
              <a:spcBef>
                <a:spcPts val="0"/>
              </a:spcBef>
              <a:spcAft>
                <a:spcPts val="0"/>
              </a:spcAft>
              <a:buClr>
                <a:schemeClr val="lt1"/>
              </a:buClr>
              <a:buSzPts val="1400"/>
              <a:buChar char="■"/>
              <a:defRPr>
                <a:solidFill>
                  <a:schemeClr val="lt1"/>
                </a:solidFill>
              </a:defRPr>
            </a:lvl3pPr>
            <a:lvl4pPr indent="-317500" lvl="3" marL="1828800" rtl="0">
              <a:spcBef>
                <a:spcPts val="0"/>
              </a:spcBef>
              <a:spcAft>
                <a:spcPts val="0"/>
              </a:spcAft>
              <a:buClr>
                <a:schemeClr val="lt1"/>
              </a:buClr>
              <a:buSzPts val="1400"/>
              <a:buChar char="●"/>
              <a:defRPr>
                <a:solidFill>
                  <a:schemeClr val="lt1"/>
                </a:solidFill>
              </a:defRPr>
            </a:lvl4pPr>
            <a:lvl5pPr indent="-317500" lvl="4" marL="2286000" rtl="0">
              <a:spcBef>
                <a:spcPts val="0"/>
              </a:spcBef>
              <a:spcAft>
                <a:spcPts val="0"/>
              </a:spcAft>
              <a:buClr>
                <a:schemeClr val="lt1"/>
              </a:buClr>
              <a:buSzPts val="1400"/>
              <a:buChar char="○"/>
              <a:defRPr>
                <a:solidFill>
                  <a:schemeClr val="lt1"/>
                </a:solidFill>
              </a:defRPr>
            </a:lvl5pPr>
            <a:lvl6pPr indent="-317500" lvl="5" marL="2743200" rtl="0">
              <a:spcBef>
                <a:spcPts val="0"/>
              </a:spcBef>
              <a:spcAft>
                <a:spcPts val="0"/>
              </a:spcAft>
              <a:buClr>
                <a:schemeClr val="lt1"/>
              </a:buClr>
              <a:buSzPts val="1400"/>
              <a:buChar char="■"/>
              <a:defRPr>
                <a:solidFill>
                  <a:schemeClr val="lt1"/>
                </a:solidFill>
              </a:defRPr>
            </a:lvl6pPr>
            <a:lvl7pPr indent="-317500" lvl="6" marL="3200400" rtl="0">
              <a:spcBef>
                <a:spcPts val="0"/>
              </a:spcBef>
              <a:spcAft>
                <a:spcPts val="0"/>
              </a:spcAft>
              <a:buClr>
                <a:schemeClr val="lt1"/>
              </a:buClr>
              <a:buSzPts val="1400"/>
              <a:buChar char="●"/>
              <a:defRPr>
                <a:solidFill>
                  <a:schemeClr val="lt1"/>
                </a:solidFill>
              </a:defRPr>
            </a:lvl7pPr>
            <a:lvl8pPr indent="-317500" lvl="7" marL="3657600" rtl="0">
              <a:spcBef>
                <a:spcPts val="0"/>
              </a:spcBef>
              <a:spcAft>
                <a:spcPts val="0"/>
              </a:spcAft>
              <a:buClr>
                <a:schemeClr val="lt1"/>
              </a:buClr>
              <a:buSzPts val="1400"/>
              <a:buChar char="○"/>
              <a:defRPr>
                <a:solidFill>
                  <a:schemeClr val="lt1"/>
                </a:solidFill>
              </a:defRPr>
            </a:lvl8pPr>
            <a:lvl9pPr indent="-317500" lvl="8" marL="4114800" rtl="0">
              <a:spcBef>
                <a:spcPts val="0"/>
              </a:spcBef>
              <a:spcAft>
                <a:spcPts val="0"/>
              </a:spcAft>
              <a:buClr>
                <a:schemeClr val="lt1"/>
              </a:buClr>
              <a:buSzPts val="1400"/>
              <a:buChar char="■"/>
              <a:defRPr>
                <a:solidFill>
                  <a:schemeClr val="lt1"/>
                </a:solidFill>
              </a:defRPr>
            </a:lvl9pPr>
          </a:lstStyle>
          <a:p/>
        </p:txBody>
      </p:sp>
      <p:sp>
        <p:nvSpPr>
          <p:cNvPr id="56" name="Google Shape;56;p8"/>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lvl1pPr lvl="0" rtl="0">
              <a:buNone/>
              <a:defRPr sz="1400">
                <a:solidFill>
                  <a:schemeClr val="lt1"/>
                </a:solidFill>
                <a:latin typeface="Open Sans"/>
                <a:ea typeface="Open Sans"/>
                <a:cs typeface="Open Sans"/>
                <a:sym typeface="Open Sans"/>
              </a:defRPr>
            </a:lvl1pPr>
            <a:lvl2pPr lvl="1" rtl="0">
              <a:buNone/>
              <a:defRPr sz="1400">
                <a:solidFill>
                  <a:schemeClr val="lt1"/>
                </a:solidFill>
                <a:latin typeface="Open Sans"/>
                <a:ea typeface="Open Sans"/>
                <a:cs typeface="Open Sans"/>
                <a:sym typeface="Open Sans"/>
              </a:defRPr>
            </a:lvl2pPr>
            <a:lvl3pPr lvl="2" rtl="0">
              <a:buNone/>
              <a:defRPr sz="1400">
                <a:solidFill>
                  <a:schemeClr val="lt1"/>
                </a:solidFill>
                <a:latin typeface="Open Sans"/>
                <a:ea typeface="Open Sans"/>
                <a:cs typeface="Open Sans"/>
                <a:sym typeface="Open Sans"/>
              </a:defRPr>
            </a:lvl3pPr>
            <a:lvl4pPr lvl="3" rtl="0">
              <a:buNone/>
              <a:defRPr sz="1400">
                <a:solidFill>
                  <a:schemeClr val="lt1"/>
                </a:solidFill>
                <a:latin typeface="Open Sans"/>
                <a:ea typeface="Open Sans"/>
                <a:cs typeface="Open Sans"/>
                <a:sym typeface="Open Sans"/>
              </a:defRPr>
            </a:lvl4pPr>
            <a:lvl5pPr lvl="4" rtl="0">
              <a:buNone/>
              <a:defRPr sz="1400">
                <a:solidFill>
                  <a:schemeClr val="lt1"/>
                </a:solidFill>
                <a:latin typeface="Open Sans"/>
                <a:ea typeface="Open Sans"/>
                <a:cs typeface="Open Sans"/>
                <a:sym typeface="Open Sans"/>
              </a:defRPr>
            </a:lvl5pPr>
            <a:lvl6pPr lvl="5" rtl="0">
              <a:buNone/>
              <a:defRPr sz="1400">
                <a:solidFill>
                  <a:schemeClr val="lt1"/>
                </a:solidFill>
                <a:latin typeface="Open Sans"/>
                <a:ea typeface="Open Sans"/>
                <a:cs typeface="Open Sans"/>
                <a:sym typeface="Open Sans"/>
              </a:defRPr>
            </a:lvl6pPr>
            <a:lvl7pPr lvl="6" rtl="0">
              <a:buNone/>
              <a:defRPr sz="1400">
                <a:solidFill>
                  <a:schemeClr val="lt1"/>
                </a:solidFill>
                <a:latin typeface="Open Sans"/>
                <a:ea typeface="Open Sans"/>
                <a:cs typeface="Open Sans"/>
                <a:sym typeface="Open Sans"/>
              </a:defRPr>
            </a:lvl7pPr>
            <a:lvl8pPr lvl="7" rtl="0">
              <a:buNone/>
              <a:defRPr sz="1400">
                <a:solidFill>
                  <a:schemeClr val="lt1"/>
                </a:solidFill>
                <a:latin typeface="Open Sans"/>
                <a:ea typeface="Open Sans"/>
                <a:cs typeface="Open Sans"/>
                <a:sym typeface="Open Sans"/>
              </a:defRPr>
            </a:lvl8pPr>
            <a:lvl9pPr lvl="8" rtl="0">
              <a:buNone/>
              <a:defRPr sz="1400">
                <a:solidFill>
                  <a:schemeClr val="lt1"/>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p:cSld name="MAIN_POINT">
    <p:bg>
      <p:bgPr>
        <a:blipFill>
          <a:blip r:embed="rId2">
            <a:alphaModFix/>
          </a:blip>
          <a:stretch>
            <a:fillRect/>
          </a:stretch>
        </a:blipFill>
      </p:bgPr>
    </p:bg>
    <p:spTree>
      <p:nvGrpSpPr>
        <p:cNvPr id="57" name="Shape 57"/>
        <p:cNvGrpSpPr/>
        <p:nvPr/>
      </p:nvGrpSpPr>
      <p:grpSpPr>
        <a:xfrm>
          <a:off x="0" y="0"/>
          <a:ext cx="0" cy="0"/>
          <a:chOff x="0" y="0"/>
          <a:chExt cx="0" cy="0"/>
        </a:xfrm>
      </p:grpSpPr>
      <p:sp>
        <p:nvSpPr>
          <p:cNvPr id="58" name="Google Shape;58;p9"/>
          <p:cNvSpPr txBox="1"/>
          <p:nvPr>
            <p:ph type="title"/>
          </p:nvPr>
        </p:nvSpPr>
        <p:spPr>
          <a:xfrm>
            <a:off x="1388100" y="398200"/>
            <a:ext cx="6367800" cy="40908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4800"/>
              <a:buNone/>
              <a:defRPr sz="4800">
                <a:solidFill>
                  <a:schemeClr val="lt1"/>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59" name="Google Shape;59;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Open Sans"/>
              <a:buNone/>
              <a:defRPr sz="2800">
                <a:solidFill>
                  <a:schemeClr val="dk1"/>
                </a:solidFill>
                <a:latin typeface="Open Sans"/>
                <a:ea typeface="Open Sans"/>
                <a:cs typeface="Open Sans"/>
                <a:sym typeface="Open Sa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comments" Target="../comments/comment2.xml"/><Relationship Id="rId4" Type="http://schemas.openxmlformats.org/officeDocument/2006/relationships/image" Target="../media/image2.jpg"/><Relationship Id="rId5" Type="http://schemas.openxmlformats.org/officeDocument/2006/relationships/image" Target="../media/image9.jpg"/><Relationship Id="rId6" Type="http://schemas.openxmlformats.org/officeDocument/2006/relationships/image" Target="../media/image3.jpg"/><Relationship Id="rId7"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5.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comments" Target="../comments/comment3.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comments" Target="../comments/comment4.xml"/><Relationship Id="rId4" Type="http://schemas.openxmlformats.org/officeDocument/2006/relationships/image" Target="../media/image6.png"/><Relationship Id="rId5" Type="http://schemas.openxmlformats.org/officeDocument/2006/relationships/image" Target="../media/image8.png"/><Relationship Id="rId6"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comments" Target="../comments/commen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28.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comments" Target="../comments/comment6.xml"/><Relationship Id="rId4" Type="http://schemas.openxmlformats.org/officeDocument/2006/relationships/image" Target="../media/image6.png"/><Relationship Id="rId11" Type="http://schemas.openxmlformats.org/officeDocument/2006/relationships/image" Target="../media/image16.png"/><Relationship Id="rId10" Type="http://schemas.openxmlformats.org/officeDocument/2006/relationships/image" Target="../media/image11.png"/><Relationship Id="rId12" Type="http://schemas.openxmlformats.org/officeDocument/2006/relationships/image" Target="../media/image25.png"/><Relationship Id="rId9" Type="http://schemas.openxmlformats.org/officeDocument/2006/relationships/image" Target="../media/image15.png"/><Relationship Id="rId5" Type="http://schemas.openxmlformats.org/officeDocument/2006/relationships/image" Target="../media/image24.png"/><Relationship Id="rId6" Type="http://schemas.openxmlformats.org/officeDocument/2006/relationships/image" Target="../media/image13.png"/><Relationship Id="rId7" Type="http://schemas.openxmlformats.org/officeDocument/2006/relationships/image" Target="../media/image30.jpg"/><Relationship Id="rId8"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comments" Target="../comments/comment7.xml"/><Relationship Id="rId4" Type="http://schemas.openxmlformats.org/officeDocument/2006/relationships/image" Target="../media/image6.png"/><Relationship Id="rId5"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comments" Target="../comments/comment8.xml"/><Relationship Id="rId4" Type="http://schemas.openxmlformats.org/officeDocument/2006/relationships/image" Target="../media/image6.png"/><Relationship Id="rId5" Type="http://schemas.openxmlformats.org/officeDocument/2006/relationships/image" Target="../media/image37.png"/><Relationship Id="rId6"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comments" Target="../comments/comment9.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 Id="rId3" Type="http://schemas.openxmlformats.org/officeDocument/2006/relationships/comments" Target="../comments/commen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comments" Target="../comments/comment11.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comments" Target="../comments/comment1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comments" Target="../comments/comment13.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11" Type="http://schemas.openxmlformats.org/officeDocument/2006/relationships/image" Target="../media/image35.png"/><Relationship Id="rId10" Type="http://schemas.openxmlformats.org/officeDocument/2006/relationships/image" Target="../media/image42.png"/><Relationship Id="rId13" Type="http://schemas.openxmlformats.org/officeDocument/2006/relationships/image" Target="../media/image43.png"/><Relationship Id="rId12" Type="http://schemas.openxmlformats.org/officeDocument/2006/relationships/image" Target="../media/image27.png"/><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omments" Target="../comments/comment14.xml"/><Relationship Id="rId4" Type="http://schemas.openxmlformats.org/officeDocument/2006/relationships/image" Target="../media/image6.png"/><Relationship Id="rId9" Type="http://schemas.openxmlformats.org/officeDocument/2006/relationships/image" Target="../media/image39.png"/><Relationship Id="rId5" Type="http://schemas.openxmlformats.org/officeDocument/2006/relationships/image" Target="../media/image22.png"/><Relationship Id="rId6" Type="http://schemas.openxmlformats.org/officeDocument/2006/relationships/image" Target="../media/image20.png"/><Relationship Id="rId7" Type="http://schemas.openxmlformats.org/officeDocument/2006/relationships/image" Target="../media/image32.png"/><Relationship Id="rId8" Type="http://schemas.openxmlformats.org/officeDocument/2006/relationships/image" Target="../media/image3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comments" Target="../comments/commen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comments" Target="../comments/comment16.xml"/><Relationship Id="rId4" Type="http://schemas.openxmlformats.org/officeDocument/2006/relationships/image" Target="../media/image6.png"/><Relationship Id="rId5" Type="http://schemas.openxmlformats.org/officeDocument/2006/relationships/image" Target="../media/image3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omments" Target="../comments/comment17.xml"/><Relationship Id="rId4" Type="http://schemas.openxmlformats.org/officeDocument/2006/relationships/image" Target="../media/image6.png"/><Relationship Id="rId9" Type="http://schemas.openxmlformats.org/officeDocument/2006/relationships/image" Target="../media/image44.png"/><Relationship Id="rId5" Type="http://schemas.openxmlformats.org/officeDocument/2006/relationships/image" Target="../media/image26.png"/><Relationship Id="rId6" Type="http://schemas.openxmlformats.org/officeDocument/2006/relationships/image" Target="../media/image34.png"/><Relationship Id="rId7" Type="http://schemas.openxmlformats.org/officeDocument/2006/relationships/image" Target="../media/image47.png"/><Relationship Id="rId8" Type="http://schemas.openxmlformats.org/officeDocument/2006/relationships/image" Target="../media/image4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comments" Target="../comments/comment18.xml"/><Relationship Id="rId4" Type="http://schemas.openxmlformats.org/officeDocument/2006/relationships/image" Target="../media/image6.png"/><Relationship Id="rId5" Type="http://schemas.openxmlformats.org/officeDocument/2006/relationships/image" Target="../media/image52.png"/><Relationship Id="rId6" Type="http://schemas.openxmlformats.org/officeDocument/2006/relationships/image" Target="../media/image5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comments" Target="../comments/comment19.xml"/><Relationship Id="rId4" Type="http://schemas.openxmlformats.org/officeDocument/2006/relationships/image" Target="../media/image6.png"/><Relationship Id="rId5" Type="http://schemas.openxmlformats.org/officeDocument/2006/relationships/image" Target="../media/image36.png"/><Relationship Id="rId6" Type="http://schemas.openxmlformats.org/officeDocument/2006/relationships/image" Target="../media/image4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omments" Target="../comments/comment20.xml"/><Relationship Id="rId4" Type="http://schemas.openxmlformats.org/officeDocument/2006/relationships/image" Target="../media/image6.png"/><Relationship Id="rId5" Type="http://schemas.openxmlformats.org/officeDocument/2006/relationships/image" Target="../media/image4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omments" Target="../comments/comment2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comments" Target="../comments/comment22.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omments" Target="../comments/comment23.xml"/><Relationship Id="rId4" Type="http://schemas.openxmlformats.org/officeDocument/2006/relationships/image" Target="../media/image6.png"/><Relationship Id="rId5" Type="http://schemas.openxmlformats.org/officeDocument/2006/relationships/image" Target="../media/image41.gi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 Id="rId3" Type="http://schemas.openxmlformats.org/officeDocument/2006/relationships/comments" Target="../comments/commen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comments" Target="../comments/comment25.xml"/><Relationship Id="rId4" Type="http://schemas.openxmlformats.org/officeDocument/2006/relationships/image" Target="../media/image6.png"/><Relationship Id="rId5" Type="http://schemas.openxmlformats.org/officeDocument/2006/relationships/image" Target="../media/image49.gi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comments" Target="../comments/comment2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image" Target="../media/image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omments" Target="../comments/comment27.xml"/><Relationship Id="rId4" Type="http://schemas.openxmlformats.org/officeDocument/2006/relationships/image" Target="../media/image6.png"/><Relationship Id="rId5" Type="http://schemas.openxmlformats.org/officeDocument/2006/relationships/image" Target="../media/image5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image" Target="../media/image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7.xml"/><Relationship Id="rId3" Type="http://schemas.openxmlformats.org/officeDocument/2006/relationships/comments" Target="../comments/commen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omments" Target="../comments/comment29.xml"/><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comments" Target="../comments/comment30.xml"/><Relationship Id="rId4" Type="http://schemas.openxmlformats.org/officeDocument/2006/relationships/image" Target="../media/image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omments" Target="../comments/comment31.xml"/><Relationship Id="rId4" Type="http://schemas.openxmlformats.org/officeDocument/2006/relationships/image" Target="../media/image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omments" Target="../comments/comment32.xml"/><Relationship Id="rId4" Type="http://schemas.openxmlformats.org/officeDocument/2006/relationships/image" Target="../media/image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comments" Target="../comments/comment33.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0"/>
          <p:cNvSpPr txBox="1"/>
          <p:nvPr>
            <p:ph type="ctrTitle"/>
          </p:nvPr>
        </p:nvSpPr>
        <p:spPr>
          <a:xfrm>
            <a:off x="311700" y="1788275"/>
            <a:ext cx="8520600" cy="2265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b="1" lang="en" sz="4400"/>
              <a:t>Transparency Sells: </a:t>
            </a:r>
            <a:endParaRPr b="1" sz="4400"/>
          </a:p>
          <a:p>
            <a:pPr indent="0" lvl="0" marL="0" rtl="0" algn="ctr">
              <a:spcBef>
                <a:spcPts val="0"/>
              </a:spcBef>
              <a:spcAft>
                <a:spcPts val="0"/>
              </a:spcAft>
              <a:buSzPts val="990"/>
              <a:buNone/>
            </a:pPr>
            <a:r>
              <a:rPr lang="en" sz="4400"/>
              <a:t>Using All-In Pricing to Stand Out in a Crowded Market</a:t>
            </a:r>
            <a:endParaRPr sz="4400"/>
          </a:p>
        </p:txBody>
      </p:sp>
      <p:sp>
        <p:nvSpPr>
          <p:cNvPr id="65" name="Google Shape;65;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1"/>
          <p:cNvSpPr txBox="1"/>
          <p:nvPr>
            <p:ph type="title"/>
          </p:nvPr>
        </p:nvSpPr>
        <p:spPr>
          <a:xfrm>
            <a:off x="474725" y="3289575"/>
            <a:ext cx="18120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SzPct val="87371"/>
              <a:buFont typeface="Arial"/>
              <a:buNone/>
            </a:pPr>
            <a:r>
              <a:rPr b="1" lang="en" sz="1259"/>
              <a:t>Allison Nesbitt</a:t>
            </a:r>
            <a:endParaRPr b="1" sz="1259"/>
          </a:p>
          <a:p>
            <a:pPr indent="0" lvl="0" marL="0" rtl="0" algn="ctr">
              <a:spcBef>
                <a:spcPts val="0"/>
              </a:spcBef>
              <a:spcAft>
                <a:spcPts val="0"/>
              </a:spcAft>
              <a:buClr>
                <a:schemeClr val="dk1"/>
              </a:buClr>
              <a:buSzPct val="114369"/>
              <a:buFont typeface="Arial"/>
              <a:buNone/>
            </a:pPr>
            <a:r>
              <a:rPr i="1" lang="en" sz="962"/>
              <a:t>VP, Solutions &amp; National Sales</a:t>
            </a:r>
            <a:endParaRPr i="1" sz="962"/>
          </a:p>
          <a:p>
            <a:pPr indent="0" lvl="0" marL="0" rtl="0" algn="ctr">
              <a:spcBef>
                <a:spcPts val="0"/>
              </a:spcBef>
              <a:spcAft>
                <a:spcPts val="0"/>
              </a:spcAft>
              <a:buNone/>
            </a:pPr>
            <a:r>
              <a:rPr lang="en" sz="962"/>
              <a:t>Zumper</a:t>
            </a:r>
            <a:endParaRPr/>
          </a:p>
        </p:txBody>
      </p:sp>
      <p:sp>
        <p:nvSpPr>
          <p:cNvPr id="71" name="Google Shape;71;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2" name="Google Shape;72;p11"/>
          <p:cNvSpPr txBox="1"/>
          <p:nvPr>
            <p:ph idx="6" type="title"/>
          </p:nvPr>
        </p:nvSpPr>
        <p:spPr>
          <a:xfrm>
            <a:off x="4680725" y="3289575"/>
            <a:ext cx="18804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SzPct val="85094"/>
              <a:buFont typeface="Arial"/>
              <a:buNone/>
            </a:pPr>
            <a:r>
              <a:rPr b="1" lang="en" sz="1293"/>
              <a:t>Jessica Romero</a:t>
            </a:r>
            <a:endParaRPr b="1" sz="1293"/>
          </a:p>
          <a:p>
            <a:pPr indent="0" lvl="0" marL="0" rtl="0" algn="ctr">
              <a:spcBef>
                <a:spcPts val="0"/>
              </a:spcBef>
              <a:spcAft>
                <a:spcPts val="0"/>
              </a:spcAft>
              <a:buClr>
                <a:schemeClr val="dk1"/>
              </a:buClr>
              <a:buSzPct val="111388"/>
              <a:buFont typeface="Arial"/>
              <a:buNone/>
            </a:pPr>
            <a:r>
              <a:rPr i="1" lang="en" sz="988"/>
              <a:t>Director of Strategic Marketing </a:t>
            </a:r>
            <a:endParaRPr i="1" sz="988"/>
          </a:p>
          <a:p>
            <a:pPr indent="0" lvl="0" marL="0" rtl="0" algn="ctr">
              <a:spcBef>
                <a:spcPts val="0"/>
              </a:spcBef>
              <a:spcAft>
                <a:spcPts val="0"/>
              </a:spcAft>
              <a:buNone/>
            </a:pPr>
            <a:r>
              <a:rPr lang="en" sz="988"/>
              <a:t>RangeWater Real Estate</a:t>
            </a:r>
            <a:endParaRPr/>
          </a:p>
        </p:txBody>
      </p:sp>
      <p:pic>
        <p:nvPicPr>
          <p:cNvPr id="73" name="Google Shape;73;p11" title="Allison Headshot.jpeg"/>
          <p:cNvPicPr preferRelativeResize="0"/>
          <p:nvPr>
            <p:ph idx="2" type="pic"/>
          </p:nvPr>
        </p:nvPicPr>
        <p:blipFill rotWithShape="1">
          <a:blip r:embed="rId4">
            <a:alphaModFix/>
          </a:blip>
          <a:srcRect b="0" l="0" r="0" t="0"/>
          <a:stretch/>
        </p:blipFill>
        <p:spPr>
          <a:xfrm>
            <a:off x="540600" y="1539675"/>
            <a:ext cx="1681200" cy="1681200"/>
          </a:xfrm>
          <a:prstGeom prst="ellipse">
            <a:avLst/>
          </a:prstGeom>
        </p:spPr>
      </p:pic>
      <p:pic>
        <p:nvPicPr>
          <p:cNvPr id="74" name="Google Shape;74;p11" title="Jay Harris.jpg"/>
          <p:cNvPicPr preferRelativeResize="0"/>
          <p:nvPr>
            <p:ph idx="5" type="pic"/>
          </p:nvPr>
        </p:nvPicPr>
        <p:blipFill rotWithShape="1">
          <a:blip r:embed="rId5">
            <a:alphaModFix/>
          </a:blip>
          <a:srcRect b="28571" l="0" r="0" t="0"/>
          <a:stretch/>
        </p:blipFill>
        <p:spPr>
          <a:xfrm>
            <a:off x="6791250" y="1539675"/>
            <a:ext cx="1681200" cy="1681200"/>
          </a:xfrm>
          <a:prstGeom prst="ellipse">
            <a:avLst/>
          </a:prstGeom>
        </p:spPr>
      </p:pic>
      <p:pic>
        <p:nvPicPr>
          <p:cNvPr id="75" name="Google Shape;75;p11" title="ryan perez photo.jpeg"/>
          <p:cNvPicPr preferRelativeResize="0"/>
          <p:nvPr>
            <p:ph idx="3" type="pic"/>
          </p:nvPr>
        </p:nvPicPr>
        <p:blipFill rotWithShape="1">
          <a:blip r:embed="rId6">
            <a:alphaModFix/>
          </a:blip>
          <a:srcRect b="0" l="0" r="0" t="0"/>
          <a:stretch/>
        </p:blipFill>
        <p:spPr>
          <a:xfrm>
            <a:off x="2643137" y="1539675"/>
            <a:ext cx="1681200" cy="1681200"/>
          </a:xfrm>
          <a:prstGeom prst="ellipse">
            <a:avLst/>
          </a:prstGeom>
        </p:spPr>
      </p:pic>
      <p:pic>
        <p:nvPicPr>
          <p:cNvPr id="76" name="Google Shape;76;p11" title="Jessica Romero photo.jpg"/>
          <p:cNvPicPr preferRelativeResize="0"/>
          <p:nvPr>
            <p:ph idx="4" type="pic"/>
          </p:nvPr>
        </p:nvPicPr>
        <p:blipFill rotWithShape="1">
          <a:blip r:embed="rId7">
            <a:alphaModFix/>
          </a:blip>
          <a:srcRect b="0" l="0" r="0" t="0"/>
          <a:stretch/>
        </p:blipFill>
        <p:spPr>
          <a:xfrm>
            <a:off x="4680725" y="1539675"/>
            <a:ext cx="1681200" cy="1681200"/>
          </a:xfrm>
          <a:prstGeom prst="ellipse">
            <a:avLst/>
          </a:prstGeom>
        </p:spPr>
      </p:pic>
      <p:sp>
        <p:nvSpPr>
          <p:cNvPr id="77" name="Google Shape;77;p11"/>
          <p:cNvSpPr txBox="1"/>
          <p:nvPr>
            <p:ph idx="7" type="title"/>
          </p:nvPr>
        </p:nvSpPr>
        <p:spPr>
          <a:xfrm>
            <a:off x="2515775" y="3289575"/>
            <a:ext cx="19359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SzPct val="87371"/>
              <a:buFont typeface="Arial"/>
              <a:buNone/>
            </a:pPr>
            <a:r>
              <a:rPr b="1" lang="en" sz="1259"/>
              <a:t>Ryan Perez</a:t>
            </a:r>
            <a:endParaRPr b="1" sz="1259"/>
          </a:p>
          <a:p>
            <a:pPr indent="0" lvl="0" marL="0" rtl="0" algn="ctr">
              <a:spcBef>
                <a:spcPts val="0"/>
              </a:spcBef>
              <a:spcAft>
                <a:spcPts val="0"/>
              </a:spcAft>
              <a:buClr>
                <a:schemeClr val="dk1"/>
              </a:buClr>
              <a:buSzPct val="114369"/>
              <a:buFont typeface="Arial"/>
              <a:buNone/>
            </a:pPr>
            <a:r>
              <a:rPr i="1" lang="en" sz="962"/>
              <a:t>Executive Vice President</a:t>
            </a:r>
            <a:endParaRPr i="1" sz="962"/>
          </a:p>
          <a:p>
            <a:pPr indent="0" lvl="0" marL="0" rtl="0" algn="ctr">
              <a:spcBef>
                <a:spcPts val="0"/>
              </a:spcBef>
              <a:spcAft>
                <a:spcPts val="0"/>
              </a:spcAft>
              <a:buNone/>
            </a:pPr>
            <a:r>
              <a:rPr lang="en" sz="962"/>
              <a:t>Capital Square Living</a:t>
            </a:r>
            <a:endParaRPr/>
          </a:p>
        </p:txBody>
      </p:sp>
      <p:sp>
        <p:nvSpPr>
          <p:cNvPr id="78" name="Google Shape;78;p11"/>
          <p:cNvSpPr txBox="1"/>
          <p:nvPr>
            <p:ph idx="8" type="title"/>
          </p:nvPr>
        </p:nvSpPr>
        <p:spPr>
          <a:xfrm>
            <a:off x="6635400" y="3289575"/>
            <a:ext cx="19929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SzPct val="85094"/>
              <a:buFont typeface="Arial"/>
              <a:buNone/>
            </a:pPr>
            <a:r>
              <a:rPr b="1" lang="en" sz="1293"/>
              <a:t>Jay Harris</a:t>
            </a:r>
            <a:endParaRPr b="1" sz="1293"/>
          </a:p>
          <a:p>
            <a:pPr indent="0" lvl="0" marL="0" rtl="0" algn="ctr">
              <a:spcBef>
                <a:spcPts val="0"/>
              </a:spcBef>
              <a:spcAft>
                <a:spcPts val="0"/>
              </a:spcAft>
              <a:buClr>
                <a:schemeClr val="dk1"/>
              </a:buClr>
              <a:buSzPct val="111388"/>
              <a:buFont typeface="Arial"/>
              <a:buNone/>
            </a:pPr>
            <a:r>
              <a:rPr i="1" lang="en" sz="988"/>
              <a:t>Partner</a:t>
            </a:r>
            <a:endParaRPr i="1" sz="988"/>
          </a:p>
          <a:p>
            <a:pPr indent="0" lvl="0" marL="0" rtl="0" algn="ctr">
              <a:spcBef>
                <a:spcPts val="0"/>
              </a:spcBef>
              <a:spcAft>
                <a:spcPts val="0"/>
              </a:spcAft>
              <a:buNone/>
            </a:pPr>
            <a:r>
              <a:rPr lang="en" sz="988"/>
              <a:t>Hudson Cook LLP</a:t>
            </a:r>
            <a:endParaRPr/>
          </a:p>
        </p:txBody>
      </p:sp>
      <p:sp>
        <p:nvSpPr>
          <p:cNvPr id="79" name="Google Shape;79;p11"/>
          <p:cNvSpPr txBox="1"/>
          <p:nvPr/>
        </p:nvSpPr>
        <p:spPr>
          <a:xfrm>
            <a:off x="474725" y="390525"/>
            <a:ext cx="50991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FFFFFF"/>
                </a:solidFill>
                <a:latin typeface="Open Sans"/>
                <a:ea typeface="Open Sans"/>
                <a:cs typeface="Open Sans"/>
                <a:sym typeface="Open Sans"/>
              </a:rPr>
              <a:t>Meet your speakers</a:t>
            </a:r>
            <a:endParaRPr b="1" sz="2400">
              <a:solidFill>
                <a:srgbClr val="FFFFFF"/>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txBox="1"/>
          <p:nvPr>
            <p:ph type="title"/>
          </p:nvPr>
        </p:nvSpPr>
        <p:spPr>
          <a:xfrm>
            <a:off x="311700" y="8395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t>Audience</a:t>
            </a:r>
            <a:r>
              <a:rPr b="1" lang="en"/>
              <a:t> Poll</a:t>
            </a:r>
            <a:endParaRPr b="1"/>
          </a:p>
        </p:txBody>
      </p:sp>
      <p:sp>
        <p:nvSpPr>
          <p:cNvPr id="85" name="Google Shape;85;p12"/>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400">
                <a:latin typeface="Open Sans"/>
                <a:ea typeface="Open Sans"/>
                <a:cs typeface="Open Sans"/>
                <a:sym typeface="Open Sans"/>
              </a:rPr>
              <a:t>‹#›</a:t>
            </a:fld>
            <a:endParaRPr sz="1400">
              <a:latin typeface="Open Sans"/>
              <a:ea typeface="Open Sans"/>
              <a:cs typeface="Open Sans"/>
              <a:sym typeface="Open Sans"/>
            </a:endParaRPr>
          </a:p>
        </p:txBody>
      </p:sp>
      <p:sp>
        <p:nvSpPr>
          <p:cNvPr id="86" name="Google Shape;86;p12"/>
          <p:cNvSpPr txBox="1"/>
          <p:nvPr>
            <p:ph idx="1" type="body"/>
          </p:nvPr>
        </p:nvSpPr>
        <p:spPr>
          <a:xfrm>
            <a:off x="492450" y="1412225"/>
            <a:ext cx="4873500" cy="2597700"/>
          </a:xfrm>
          <a:prstGeom prst="rect">
            <a:avLst/>
          </a:prstGeom>
        </p:spPr>
        <p:txBody>
          <a:bodyPr anchorCtr="0" anchor="ctr" bIns="91425" lIns="91425" spcFirstLastPara="1" rIns="91425" wrap="square" tIns="91425">
            <a:normAutofit/>
          </a:bodyPr>
          <a:lstStyle/>
          <a:p>
            <a:pPr indent="0" lvl="0" marL="0" rtl="0" algn="l">
              <a:spcBef>
                <a:spcPts val="0"/>
              </a:spcBef>
              <a:spcAft>
                <a:spcPts val="1200"/>
              </a:spcAft>
              <a:buNone/>
            </a:pPr>
            <a:r>
              <a:rPr lang="en" sz="2600"/>
              <a:t>Raise your hand if you</a:t>
            </a:r>
            <a:r>
              <a:rPr lang="en" sz="2600"/>
              <a:t>’ve ever been personally victimized by fee transparency laws</a:t>
            </a:r>
            <a:endParaRPr sz="2600"/>
          </a:p>
        </p:txBody>
      </p:sp>
      <p:sp>
        <p:nvSpPr>
          <p:cNvPr id="87" name="Google Shape;87;p12"/>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88" name="Google Shape;88;p12"/>
          <p:cNvPicPr preferRelativeResize="0"/>
          <p:nvPr/>
        </p:nvPicPr>
        <p:blipFill>
          <a:blip r:embed="rId3">
            <a:alphaModFix/>
          </a:blip>
          <a:stretch>
            <a:fillRect/>
          </a:stretch>
        </p:blipFill>
        <p:spPr>
          <a:xfrm>
            <a:off x="311700" y="4559903"/>
            <a:ext cx="1047750" cy="401172"/>
          </a:xfrm>
          <a:prstGeom prst="rect">
            <a:avLst/>
          </a:prstGeom>
          <a:noFill/>
          <a:ln>
            <a:noFill/>
          </a:ln>
        </p:spPr>
      </p:pic>
      <p:cxnSp>
        <p:nvCxnSpPr>
          <p:cNvPr id="89" name="Google Shape;89;p12"/>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pic>
        <p:nvPicPr>
          <p:cNvPr id="90" name="Google Shape;90;p12" title="tumblr_m9yz4jpZX41r5jtugo1_400.gif"/>
          <p:cNvPicPr preferRelativeResize="0"/>
          <p:nvPr/>
        </p:nvPicPr>
        <p:blipFill>
          <a:blip r:embed="rId4">
            <a:alphaModFix/>
          </a:blip>
          <a:stretch>
            <a:fillRect/>
          </a:stretch>
        </p:blipFill>
        <p:spPr>
          <a:xfrm>
            <a:off x="5419350" y="1945688"/>
            <a:ext cx="3370150" cy="19182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3"/>
          <p:cNvSpPr txBox="1"/>
          <p:nvPr>
            <p:ph type="title"/>
          </p:nvPr>
        </p:nvSpPr>
        <p:spPr>
          <a:xfrm>
            <a:off x="311700" y="8395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t>Panelist Question</a:t>
            </a:r>
            <a:endParaRPr b="1"/>
          </a:p>
        </p:txBody>
      </p:sp>
      <p:sp>
        <p:nvSpPr>
          <p:cNvPr id="96" name="Google Shape;96;p13"/>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400">
                <a:latin typeface="Open Sans"/>
                <a:ea typeface="Open Sans"/>
                <a:cs typeface="Open Sans"/>
                <a:sym typeface="Open Sans"/>
              </a:rPr>
              <a:t>‹#›</a:t>
            </a:fld>
            <a:endParaRPr sz="1400">
              <a:latin typeface="Open Sans"/>
              <a:ea typeface="Open Sans"/>
              <a:cs typeface="Open Sans"/>
              <a:sym typeface="Open Sans"/>
            </a:endParaRPr>
          </a:p>
        </p:txBody>
      </p:sp>
      <p:sp>
        <p:nvSpPr>
          <p:cNvPr id="97" name="Google Shape;97;p13"/>
          <p:cNvSpPr txBox="1"/>
          <p:nvPr>
            <p:ph idx="1" type="body"/>
          </p:nvPr>
        </p:nvSpPr>
        <p:spPr>
          <a:xfrm>
            <a:off x="311700" y="1412225"/>
            <a:ext cx="8520600" cy="2597700"/>
          </a:xfrm>
          <a:prstGeom prst="rect">
            <a:avLst/>
          </a:prstGeom>
        </p:spPr>
        <p:txBody>
          <a:bodyPr anchorCtr="0" anchor="ctr" bIns="91425" lIns="91425" spcFirstLastPara="1" rIns="91425" wrap="square" tIns="91425">
            <a:normAutofit/>
          </a:bodyPr>
          <a:lstStyle/>
          <a:p>
            <a:pPr indent="0" lvl="0" marL="0" rtl="0" algn="ctr">
              <a:spcBef>
                <a:spcPts val="0"/>
              </a:spcBef>
              <a:spcAft>
                <a:spcPts val="1200"/>
              </a:spcAft>
              <a:buNone/>
            </a:pPr>
            <a:r>
              <a:rPr lang="en" sz="2600"/>
              <a:t>Share a time when transparency (or lack of it) influenced a major purchase you made</a:t>
            </a:r>
            <a:endParaRPr sz="2600"/>
          </a:p>
        </p:txBody>
      </p:sp>
      <p:sp>
        <p:nvSpPr>
          <p:cNvPr id="98" name="Google Shape;98;p13"/>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99" name="Google Shape;99;p13"/>
          <p:cNvPicPr preferRelativeResize="0"/>
          <p:nvPr/>
        </p:nvPicPr>
        <p:blipFill>
          <a:blip r:embed="rId4">
            <a:alphaModFix/>
          </a:blip>
          <a:stretch>
            <a:fillRect/>
          </a:stretch>
        </p:blipFill>
        <p:spPr>
          <a:xfrm>
            <a:off x="311700" y="4559903"/>
            <a:ext cx="1047750" cy="401172"/>
          </a:xfrm>
          <a:prstGeom prst="rect">
            <a:avLst/>
          </a:prstGeom>
          <a:noFill/>
          <a:ln>
            <a:noFill/>
          </a:ln>
        </p:spPr>
      </p:pic>
      <p:cxnSp>
        <p:nvCxnSpPr>
          <p:cNvPr id="100" name="Google Shape;100;p13"/>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4"/>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400">
                <a:latin typeface="Open Sans"/>
                <a:ea typeface="Open Sans"/>
                <a:cs typeface="Open Sans"/>
                <a:sym typeface="Open Sans"/>
              </a:rPr>
              <a:t>‹#›</a:t>
            </a:fld>
            <a:endParaRPr sz="1400">
              <a:latin typeface="Open Sans"/>
              <a:ea typeface="Open Sans"/>
              <a:cs typeface="Open Sans"/>
              <a:sym typeface="Open Sans"/>
            </a:endParaRPr>
          </a:p>
        </p:txBody>
      </p:sp>
      <p:sp>
        <p:nvSpPr>
          <p:cNvPr id="106" name="Google Shape;106;p14"/>
          <p:cNvSpPr txBox="1"/>
          <p:nvPr>
            <p:ph idx="1" type="body"/>
          </p:nvPr>
        </p:nvSpPr>
        <p:spPr>
          <a:xfrm>
            <a:off x="311700" y="1412225"/>
            <a:ext cx="8520600" cy="25977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sz="2600"/>
              <a:t>Meet the Operators</a:t>
            </a:r>
            <a:endParaRPr b="1" sz="2600"/>
          </a:p>
          <a:p>
            <a:pPr indent="0" lvl="0" marL="0" rtl="0" algn="ctr">
              <a:spcBef>
                <a:spcPts val="1200"/>
              </a:spcBef>
              <a:spcAft>
                <a:spcPts val="1200"/>
              </a:spcAft>
              <a:buNone/>
            </a:pPr>
            <a:r>
              <a:rPr b="1" lang="en" sz="4600"/>
              <a:t>The Architect</a:t>
            </a:r>
            <a:endParaRPr b="1" sz="4600"/>
          </a:p>
        </p:txBody>
      </p:sp>
      <p:sp>
        <p:nvSpPr>
          <p:cNvPr id="107" name="Google Shape;107;p14"/>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108" name="Google Shape;108;p14"/>
          <p:cNvPicPr preferRelativeResize="0"/>
          <p:nvPr/>
        </p:nvPicPr>
        <p:blipFill>
          <a:blip r:embed="rId3">
            <a:alphaModFix/>
          </a:blip>
          <a:stretch>
            <a:fillRect/>
          </a:stretch>
        </p:blipFill>
        <p:spPr>
          <a:xfrm>
            <a:off x="311700" y="4559903"/>
            <a:ext cx="1047750" cy="401172"/>
          </a:xfrm>
          <a:prstGeom prst="rect">
            <a:avLst/>
          </a:prstGeom>
          <a:noFill/>
          <a:ln>
            <a:noFill/>
          </a:ln>
        </p:spPr>
      </p:pic>
      <p:cxnSp>
        <p:nvCxnSpPr>
          <p:cNvPr id="109" name="Google Shape;109;p14"/>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5"/>
          <p:cNvSpPr txBox="1"/>
          <p:nvPr>
            <p:ph type="title"/>
          </p:nvPr>
        </p:nvSpPr>
        <p:spPr>
          <a:xfrm>
            <a:off x="311700" y="8395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About </a:t>
            </a:r>
            <a:r>
              <a:rPr b="1" lang="en"/>
              <a:t>Capital Square Living</a:t>
            </a:r>
            <a:endParaRPr/>
          </a:p>
        </p:txBody>
      </p:sp>
      <p:sp>
        <p:nvSpPr>
          <p:cNvPr id="115" name="Google Shape;115;p15"/>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16" name="Google Shape;116;p15"/>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117" name="Google Shape;117;p15"/>
          <p:cNvPicPr preferRelativeResize="0"/>
          <p:nvPr/>
        </p:nvPicPr>
        <p:blipFill>
          <a:blip r:embed="rId4">
            <a:alphaModFix/>
          </a:blip>
          <a:stretch>
            <a:fillRect/>
          </a:stretch>
        </p:blipFill>
        <p:spPr>
          <a:xfrm>
            <a:off x="311700" y="4559903"/>
            <a:ext cx="1047750" cy="401172"/>
          </a:xfrm>
          <a:prstGeom prst="rect">
            <a:avLst/>
          </a:prstGeom>
          <a:noFill/>
          <a:ln>
            <a:noFill/>
          </a:ln>
        </p:spPr>
      </p:pic>
      <p:cxnSp>
        <p:nvCxnSpPr>
          <p:cNvPr id="118" name="Google Shape;118;p15"/>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sp>
        <p:nvSpPr>
          <p:cNvPr id="119" name="Google Shape;119;p15"/>
          <p:cNvSpPr/>
          <p:nvPr/>
        </p:nvSpPr>
        <p:spPr>
          <a:xfrm>
            <a:off x="3404588" y="1515350"/>
            <a:ext cx="2382000" cy="2897700"/>
          </a:xfrm>
          <a:prstGeom prst="roundRect">
            <a:avLst>
              <a:gd fmla="val 2951" name="adj"/>
            </a:avLst>
          </a:prstGeom>
          <a:solidFill>
            <a:srgbClr val="3D607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20" name="Google Shape;120;p15"/>
          <p:cNvSpPr/>
          <p:nvPr/>
        </p:nvSpPr>
        <p:spPr>
          <a:xfrm>
            <a:off x="6109238" y="1515350"/>
            <a:ext cx="2382000" cy="2897700"/>
          </a:xfrm>
          <a:prstGeom prst="roundRect">
            <a:avLst>
              <a:gd fmla="val 2951" name="adj"/>
            </a:avLst>
          </a:prstGeom>
          <a:solidFill>
            <a:srgbClr val="3D607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21" name="Google Shape;121;p15"/>
          <p:cNvSpPr txBox="1"/>
          <p:nvPr>
            <p:ph idx="1" type="body"/>
          </p:nvPr>
        </p:nvSpPr>
        <p:spPr>
          <a:xfrm>
            <a:off x="3404600" y="1668363"/>
            <a:ext cx="2382000" cy="2701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1400">
                <a:solidFill>
                  <a:srgbClr val="FFFFFF"/>
                </a:solidFill>
              </a:rPr>
              <a:t>Portfolio Footprint</a:t>
            </a:r>
            <a:endParaRPr b="1" sz="1400">
              <a:solidFill>
                <a:srgbClr val="FFFFFF"/>
              </a:solidFill>
            </a:endParaRPr>
          </a:p>
          <a:p>
            <a:pPr indent="0" lvl="0" marL="114300" rtl="0" algn="l">
              <a:spcBef>
                <a:spcPts val="1200"/>
              </a:spcBef>
              <a:spcAft>
                <a:spcPts val="0"/>
              </a:spcAft>
              <a:buNone/>
            </a:pPr>
            <a:r>
              <a:rPr b="1" lang="en" sz="1100">
                <a:solidFill>
                  <a:srgbClr val="FFFFFF"/>
                </a:solidFill>
              </a:rPr>
              <a:t>Fee Transparency markets:</a:t>
            </a:r>
            <a:endParaRPr b="1" sz="1100">
              <a:solidFill>
                <a:srgbClr val="FFFFFF"/>
              </a:solidFill>
            </a:endParaRPr>
          </a:p>
          <a:p>
            <a:pPr indent="0" lvl="0" marL="114300" rtl="0" algn="l">
              <a:spcBef>
                <a:spcPts val="0"/>
              </a:spcBef>
              <a:spcAft>
                <a:spcPts val="0"/>
              </a:spcAft>
              <a:buNone/>
            </a:pPr>
            <a:r>
              <a:rPr lang="en" sz="1100">
                <a:solidFill>
                  <a:srgbClr val="FFFFFF"/>
                </a:solidFill>
              </a:rPr>
              <a:t>• </a:t>
            </a:r>
            <a:r>
              <a:rPr lang="en" sz="1100">
                <a:solidFill>
                  <a:schemeClr val="lt1"/>
                </a:solidFill>
              </a:rPr>
              <a:t>22 properties in VA</a:t>
            </a:r>
            <a:endParaRPr sz="1100">
              <a:solidFill>
                <a:srgbClr val="FFFFFF"/>
              </a:solidFill>
            </a:endParaRPr>
          </a:p>
          <a:p>
            <a:pPr indent="0" lvl="0" marL="114300" rtl="0" algn="l">
              <a:spcBef>
                <a:spcPts val="0"/>
              </a:spcBef>
              <a:spcAft>
                <a:spcPts val="0"/>
              </a:spcAft>
              <a:buNone/>
            </a:pPr>
            <a:r>
              <a:t/>
            </a:r>
            <a:endParaRPr sz="1100">
              <a:solidFill>
                <a:srgbClr val="FFFFFF"/>
              </a:solidFill>
            </a:endParaRPr>
          </a:p>
          <a:p>
            <a:pPr indent="0" lvl="0" marL="114300" rtl="0" algn="l">
              <a:spcBef>
                <a:spcPts val="1200"/>
              </a:spcBef>
              <a:spcAft>
                <a:spcPts val="0"/>
              </a:spcAft>
              <a:buNone/>
            </a:pPr>
            <a:r>
              <a:rPr b="1" lang="en" sz="1100">
                <a:solidFill>
                  <a:schemeClr val="lt1"/>
                </a:solidFill>
              </a:rPr>
              <a:t>Other markets include:</a:t>
            </a:r>
            <a:endParaRPr sz="1100">
              <a:solidFill>
                <a:schemeClr val="lt1"/>
              </a:solidFill>
            </a:endParaRPr>
          </a:p>
          <a:p>
            <a:pPr indent="0" lvl="0" marL="114300" rtl="0" algn="l">
              <a:spcBef>
                <a:spcPts val="0"/>
              </a:spcBef>
              <a:spcAft>
                <a:spcPts val="0"/>
              </a:spcAft>
              <a:buNone/>
            </a:pPr>
            <a:r>
              <a:rPr lang="en" sz="1100">
                <a:solidFill>
                  <a:schemeClr val="lt1"/>
                </a:solidFill>
              </a:rPr>
              <a:t>• AL, FL, GA, KY, NC, SC, TN</a:t>
            </a:r>
            <a:endParaRPr sz="1100">
              <a:solidFill>
                <a:schemeClr val="lt1"/>
              </a:solidFill>
            </a:endParaRPr>
          </a:p>
          <a:p>
            <a:pPr indent="0" lvl="0" marL="114300" rtl="0" algn="l">
              <a:spcBef>
                <a:spcPts val="1200"/>
              </a:spcBef>
              <a:spcAft>
                <a:spcPts val="0"/>
              </a:spcAft>
              <a:buNone/>
            </a:pPr>
            <a:r>
              <a:t/>
            </a:r>
            <a:endParaRPr sz="1100">
              <a:solidFill>
                <a:schemeClr val="lt1"/>
              </a:solidFill>
            </a:endParaRPr>
          </a:p>
          <a:p>
            <a:pPr indent="0" lvl="0" marL="114300" rtl="0" algn="l">
              <a:spcBef>
                <a:spcPts val="1200"/>
              </a:spcBef>
              <a:spcAft>
                <a:spcPts val="1200"/>
              </a:spcAft>
              <a:buNone/>
            </a:pPr>
            <a:r>
              <a:rPr b="1" lang="en" sz="1100">
                <a:solidFill>
                  <a:schemeClr val="lt1"/>
                </a:solidFill>
              </a:rPr>
              <a:t>Owner/Operator</a:t>
            </a:r>
            <a:endParaRPr b="1" sz="1100">
              <a:solidFill>
                <a:schemeClr val="lt1"/>
              </a:solidFill>
            </a:endParaRPr>
          </a:p>
        </p:txBody>
      </p:sp>
      <p:sp>
        <p:nvSpPr>
          <p:cNvPr id="122" name="Google Shape;122;p15"/>
          <p:cNvSpPr txBox="1"/>
          <p:nvPr>
            <p:ph idx="1" type="body"/>
          </p:nvPr>
        </p:nvSpPr>
        <p:spPr>
          <a:xfrm>
            <a:off x="6109250" y="1668371"/>
            <a:ext cx="2382000" cy="2701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1400">
                <a:solidFill>
                  <a:srgbClr val="FFFFFF"/>
                </a:solidFill>
              </a:rPr>
              <a:t>Current Stage</a:t>
            </a:r>
            <a:endParaRPr b="1" sz="1400">
              <a:solidFill>
                <a:srgbClr val="FFFFFF"/>
              </a:solidFill>
            </a:endParaRPr>
          </a:p>
          <a:p>
            <a:pPr indent="0" lvl="0" marL="114300" rtl="0" algn="l">
              <a:spcBef>
                <a:spcPts val="1200"/>
              </a:spcBef>
              <a:spcAft>
                <a:spcPts val="0"/>
              </a:spcAft>
              <a:buNone/>
            </a:pPr>
            <a:r>
              <a:rPr lang="en" sz="1100">
                <a:solidFill>
                  <a:srgbClr val="FFFFFF"/>
                </a:solidFill>
              </a:rPr>
              <a:t>• Evaluating approach</a:t>
            </a:r>
            <a:endParaRPr sz="1100">
              <a:solidFill>
                <a:srgbClr val="FFFFFF"/>
              </a:solidFill>
            </a:endParaRPr>
          </a:p>
          <a:p>
            <a:pPr indent="0" lvl="0" marL="0" rtl="0" algn="l">
              <a:spcBef>
                <a:spcPts val="1200"/>
              </a:spcBef>
              <a:spcAft>
                <a:spcPts val="0"/>
              </a:spcAft>
              <a:buNone/>
            </a:pPr>
            <a:r>
              <a:t/>
            </a:r>
            <a:endParaRPr sz="1100">
              <a:solidFill>
                <a:srgbClr val="FFFFFF"/>
              </a:solidFill>
            </a:endParaRPr>
          </a:p>
          <a:p>
            <a:pPr indent="0" lvl="0" marL="114300" rtl="0" algn="ctr">
              <a:spcBef>
                <a:spcPts val="1200"/>
              </a:spcBef>
              <a:spcAft>
                <a:spcPts val="0"/>
              </a:spcAft>
              <a:buNone/>
            </a:pPr>
            <a:r>
              <a:rPr b="1" lang="en" sz="1100">
                <a:solidFill>
                  <a:srgbClr val="FFFFFF"/>
                </a:solidFill>
              </a:rPr>
              <a:t>Primary Drivers</a:t>
            </a:r>
            <a:endParaRPr b="1" sz="1100">
              <a:solidFill>
                <a:srgbClr val="FFFFFF"/>
              </a:solidFill>
            </a:endParaRPr>
          </a:p>
          <a:p>
            <a:pPr indent="0" lvl="0" marL="114300" rtl="0" algn="l">
              <a:spcBef>
                <a:spcPts val="1200"/>
              </a:spcBef>
              <a:spcAft>
                <a:spcPts val="1200"/>
              </a:spcAft>
              <a:buNone/>
            </a:pPr>
            <a:r>
              <a:rPr lang="en" sz="1100">
                <a:solidFill>
                  <a:schemeClr val="lt1"/>
                </a:solidFill>
              </a:rPr>
              <a:t>• Legislation, renter expectations, operational alignment</a:t>
            </a:r>
            <a:endParaRPr b="1" sz="1100">
              <a:solidFill>
                <a:srgbClr val="FFFFFF"/>
              </a:solidFill>
            </a:endParaRPr>
          </a:p>
        </p:txBody>
      </p:sp>
      <p:grpSp>
        <p:nvGrpSpPr>
          <p:cNvPr id="123" name="Google Shape;123;p15"/>
          <p:cNvGrpSpPr/>
          <p:nvPr/>
        </p:nvGrpSpPr>
        <p:grpSpPr>
          <a:xfrm>
            <a:off x="344325" y="1804572"/>
            <a:ext cx="2873576" cy="2251403"/>
            <a:chOff x="344325" y="1804572"/>
            <a:chExt cx="2873576" cy="2251403"/>
          </a:xfrm>
        </p:grpSpPr>
        <p:pic>
          <p:nvPicPr>
            <p:cNvPr id="124" name="Google Shape;124;p15" title="Screenshot 2026-04-20 at 4.04.16 PM.png"/>
            <p:cNvPicPr preferRelativeResize="0"/>
            <p:nvPr/>
          </p:nvPicPr>
          <p:blipFill>
            <a:blip r:embed="rId5">
              <a:alphaModFix/>
            </a:blip>
            <a:stretch>
              <a:fillRect/>
            </a:stretch>
          </p:blipFill>
          <p:spPr>
            <a:xfrm>
              <a:off x="344325" y="1804572"/>
              <a:ext cx="2873576" cy="2200453"/>
            </a:xfrm>
            <a:prstGeom prst="rect">
              <a:avLst/>
            </a:prstGeom>
            <a:noFill/>
            <a:ln>
              <a:noFill/>
            </a:ln>
          </p:spPr>
        </p:pic>
        <p:sp>
          <p:nvSpPr>
            <p:cNvPr id="125" name="Google Shape;125;p15"/>
            <p:cNvSpPr/>
            <p:nvPr/>
          </p:nvSpPr>
          <p:spPr>
            <a:xfrm>
              <a:off x="425975" y="2183050"/>
              <a:ext cx="970200" cy="349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26" name="Google Shape;126;p15"/>
            <p:cNvSpPr txBox="1"/>
            <p:nvPr/>
          </p:nvSpPr>
          <p:spPr>
            <a:xfrm>
              <a:off x="397750" y="2007750"/>
              <a:ext cx="828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1A365F"/>
                  </a:solidFill>
                  <a:latin typeface="Calibri"/>
                  <a:ea typeface="Calibri"/>
                  <a:cs typeface="Calibri"/>
                  <a:sym typeface="Calibri"/>
                </a:rPr>
                <a:t>13,353</a:t>
              </a:r>
              <a:endParaRPr b="1" sz="1800">
                <a:solidFill>
                  <a:srgbClr val="1A365F"/>
                </a:solidFill>
                <a:latin typeface="Calibri"/>
                <a:ea typeface="Calibri"/>
                <a:cs typeface="Calibri"/>
                <a:sym typeface="Calibri"/>
              </a:endParaRPr>
            </a:p>
          </p:txBody>
        </p:sp>
        <p:sp>
          <p:nvSpPr>
            <p:cNvPr id="127" name="Google Shape;127;p15"/>
            <p:cNvSpPr txBox="1"/>
            <p:nvPr/>
          </p:nvSpPr>
          <p:spPr>
            <a:xfrm>
              <a:off x="397750" y="2255250"/>
              <a:ext cx="8283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BAC6D7"/>
                  </a:solidFill>
                  <a:latin typeface="Calibri"/>
                  <a:ea typeface="Calibri"/>
                  <a:cs typeface="Calibri"/>
                  <a:sym typeface="Calibri"/>
                </a:rPr>
                <a:t>UNITS</a:t>
              </a:r>
              <a:endParaRPr b="1" sz="900">
                <a:solidFill>
                  <a:srgbClr val="BAC6D7"/>
                </a:solidFill>
                <a:latin typeface="Calibri"/>
                <a:ea typeface="Calibri"/>
                <a:cs typeface="Calibri"/>
                <a:sym typeface="Calibri"/>
              </a:endParaRPr>
            </a:p>
          </p:txBody>
        </p:sp>
        <p:sp>
          <p:nvSpPr>
            <p:cNvPr id="128" name="Google Shape;128;p15"/>
            <p:cNvSpPr/>
            <p:nvPr/>
          </p:nvSpPr>
          <p:spPr>
            <a:xfrm>
              <a:off x="454200" y="3660675"/>
              <a:ext cx="1254300" cy="349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29" name="Google Shape;129;p15"/>
            <p:cNvSpPr txBox="1"/>
            <p:nvPr/>
          </p:nvSpPr>
          <p:spPr>
            <a:xfrm>
              <a:off x="425975" y="3485375"/>
              <a:ext cx="828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1A365F"/>
                  </a:solidFill>
                  <a:latin typeface="Calibri"/>
                  <a:ea typeface="Calibri"/>
                  <a:cs typeface="Calibri"/>
                  <a:sym typeface="Calibri"/>
                </a:rPr>
                <a:t>57</a:t>
              </a:r>
              <a:endParaRPr b="1" sz="1800">
                <a:solidFill>
                  <a:srgbClr val="1A365F"/>
                </a:solidFill>
                <a:latin typeface="Calibri"/>
                <a:ea typeface="Calibri"/>
                <a:cs typeface="Calibri"/>
                <a:sym typeface="Calibri"/>
              </a:endParaRPr>
            </a:p>
          </p:txBody>
        </p:sp>
        <p:sp>
          <p:nvSpPr>
            <p:cNvPr id="130" name="Google Shape;130;p15"/>
            <p:cNvSpPr txBox="1"/>
            <p:nvPr/>
          </p:nvSpPr>
          <p:spPr>
            <a:xfrm>
              <a:off x="425975" y="3732875"/>
              <a:ext cx="15015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BAC6D7"/>
                  </a:solidFill>
                  <a:latin typeface="Calibri"/>
                  <a:ea typeface="Calibri"/>
                  <a:cs typeface="Calibri"/>
                  <a:sym typeface="Calibri"/>
                </a:rPr>
                <a:t>PROPERTIES MANAGED</a:t>
              </a:r>
              <a:endParaRPr b="1" sz="900">
                <a:solidFill>
                  <a:srgbClr val="BAC6D7"/>
                </a:solidFill>
                <a:latin typeface="Calibri"/>
                <a:ea typeface="Calibri"/>
                <a:cs typeface="Calibri"/>
                <a:sym typeface="Calibri"/>
              </a:endParaRPr>
            </a:p>
          </p:txBody>
        </p:sp>
      </p:grpSp>
      <p:pic>
        <p:nvPicPr>
          <p:cNvPr id="131" name="Google Shape;131;p15"/>
          <p:cNvPicPr preferRelativeResize="0"/>
          <p:nvPr/>
        </p:nvPicPr>
        <p:blipFill>
          <a:blip r:embed="rId6">
            <a:alphaModFix/>
          </a:blip>
          <a:stretch>
            <a:fillRect/>
          </a:stretch>
        </p:blipFill>
        <p:spPr>
          <a:xfrm>
            <a:off x="7183136" y="839525"/>
            <a:ext cx="1649165" cy="572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6"/>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400">
                <a:latin typeface="Open Sans"/>
                <a:ea typeface="Open Sans"/>
                <a:cs typeface="Open Sans"/>
                <a:sym typeface="Open Sans"/>
              </a:rPr>
              <a:t>‹#›</a:t>
            </a:fld>
            <a:endParaRPr sz="1400">
              <a:latin typeface="Open Sans"/>
              <a:ea typeface="Open Sans"/>
              <a:cs typeface="Open Sans"/>
              <a:sym typeface="Open Sans"/>
            </a:endParaRPr>
          </a:p>
        </p:txBody>
      </p:sp>
      <p:sp>
        <p:nvSpPr>
          <p:cNvPr id="137" name="Google Shape;137;p16"/>
          <p:cNvSpPr txBox="1"/>
          <p:nvPr>
            <p:ph idx="1" type="body"/>
          </p:nvPr>
        </p:nvSpPr>
        <p:spPr>
          <a:xfrm>
            <a:off x="311700" y="1412225"/>
            <a:ext cx="8520600" cy="25977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b="1" lang="en" sz="2600"/>
              <a:t>Meet the Operators</a:t>
            </a:r>
            <a:endParaRPr b="1" sz="2600"/>
          </a:p>
          <a:p>
            <a:pPr indent="0" lvl="0" marL="0" rtl="0" algn="ctr">
              <a:spcBef>
                <a:spcPts val="1200"/>
              </a:spcBef>
              <a:spcAft>
                <a:spcPts val="1200"/>
              </a:spcAft>
              <a:buNone/>
            </a:pPr>
            <a:r>
              <a:rPr b="1" lang="en" sz="4600"/>
              <a:t>The Connector</a:t>
            </a:r>
            <a:endParaRPr b="1" sz="2600"/>
          </a:p>
        </p:txBody>
      </p:sp>
      <p:sp>
        <p:nvSpPr>
          <p:cNvPr id="138" name="Google Shape;138;p16"/>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139" name="Google Shape;139;p16"/>
          <p:cNvPicPr preferRelativeResize="0"/>
          <p:nvPr/>
        </p:nvPicPr>
        <p:blipFill>
          <a:blip r:embed="rId3">
            <a:alphaModFix/>
          </a:blip>
          <a:stretch>
            <a:fillRect/>
          </a:stretch>
        </p:blipFill>
        <p:spPr>
          <a:xfrm>
            <a:off x="311700" y="4559903"/>
            <a:ext cx="1047750" cy="401172"/>
          </a:xfrm>
          <a:prstGeom prst="rect">
            <a:avLst/>
          </a:prstGeom>
          <a:noFill/>
          <a:ln>
            <a:noFill/>
          </a:ln>
        </p:spPr>
      </p:pic>
      <p:cxnSp>
        <p:nvCxnSpPr>
          <p:cNvPr id="140" name="Google Shape;140;p16"/>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7"/>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46" name="Google Shape;146;p17"/>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147" name="Google Shape;147;p17"/>
          <p:cNvPicPr preferRelativeResize="0"/>
          <p:nvPr/>
        </p:nvPicPr>
        <p:blipFill>
          <a:blip r:embed="rId3">
            <a:alphaModFix/>
          </a:blip>
          <a:stretch>
            <a:fillRect/>
          </a:stretch>
        </p:blipFill>
        <p:spPr>
          <a:xfrm>
            <a:off x="311700" y="4559903"/>
            <a:ext cx="1047750" cy="401172"/>
          </a:xfrm>
          <a:prstGeom prst="rect">
            <a:avLst/>
          </a:prstGeom>
          <a:noFill/>
          <a:ln>
            <a:noFill/>
          </a:ln>
        </p:spPr>
      </p:pic>
      <p:cxnSp>
        <p:nvCxnSpPr>
          <p:cNvPr id="148" name="Google Shape;148;p17"/>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sp>
        <p:nvSpPr>
          <p:cNvPr id="149" name="Google Shape;149;p17"/>
          <p:cNvSpPr/>
          <p:nvPr/>
        </p:nvSpPr>
        <p:spPr>
          <a:xfrm>
            <a:off x="3404588" y="1515350"/>
            <a:ext cx="2382000" cy="2897700"/>
          </a:xfrm>
          <a:prstGeom prst="roundRect">
            <a:avLst>
              <a:gd fmla="val 2951" name="adj"/>
            </a:avLst>
          </a:prstGeom>
          <a:solidFill>
            <a:srgbClr val="3D607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50" name="Google Shape;150;p17"/>
          <p:cNvSpPr/>
          <p:nvPr/>
        </p:nvSpPr>
        <p:spPr>
          <a:xfrm>
            <a:off x="6109238" y="1515350"/>
            <a:ext cx="2382000" cy="2897700"/>
          </a:xfrm>
          <a:prstGeom prst="roundRect">
            <a:avLst>
              <a:gd fmla="val 2951" name="adj"/>
            </a:avLst>
          </a:prstGeom>
          <a:solidFill>
            <a:srgbClr val="3D607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51" name="Google Shape;151;p17"/>
          <p:cNvSpPr txBox="1"/>
          <p:nvPr>
            <p:ph idx="1" type="body"/>
          </p:nvPr>
        </p:nvSpPr>
        <p:spPr>
          <a:xfrm>
            <a:off x="3404600" y="1668363"/>
            <a:ext cx="2382000" cy="2701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1400">
                <a:solidFill>
                  <a:srgbClr val="FFFFFF"/>
                </a:solidFill>
              </a:rPr>
              <a:t>Portfolio Footprint</a:t>
            </a:r>
            <a:endParaRPr b="1" sz="1400">
              <a:solidFill>
                <a:srgbClr val="FFFFFF"/>
              </a:solidFill>
            </a:endParaRPr>
          </a:p>
          <a:p>
            <a:pPr indent="0" lvl="0" marL="114300" rtl="0" algn="l">
              <a:spcBef>
                <a:spcPts val="1200"/>
              </a:spcBef>
              <a:spcAft>
                <a:spcPts val="0"/>
              </a:spcAft>
              <a:buNone/>
            </a:pPr>
            <a:r>
              <a:rPr b="1" lang="en" sz="1100">
                <a:solidFill>
                  <a:srgbClr val="FFFFFF"/>
                </a:solidFill>
              </a:rPr>
              <a:t>Fee Transparency markets:</a:t>
            </a:r>
            <a:endParaRPr b="1" sz="1100">
              <a:solidFill>
                <a:srgbClr val="FFFFFF"/>
              </a:solidFill>
            </a:endParaRPr>
          </a:p>
          <a:p>
            <a:pPr indent="0" lvl="0" marL="114300" rtl="0" algn="l">
              <a:spcBef>
                <a:spcPts val="0"/>
              </a:spcBef>
              <a:spcAft>
                <a:spcPts val="0"/>
              </a:spcAft>
              <a:buNone/>
            </a:pPr>
            <a:r>
              <a:rPr lang="en" sz="1100">
                <a:solidFill>
                  <a:srgbClr val="FFFFFF"/>
                </a:solidFill>
              </a:rPr>
              <a:t>• </a:t>
            </a:r>
            <a:r>
              <a:rPr lang="en" sz="1100">
                <a:solidFill>
                  <a:schemeClr val="lt1"/>
                </a:solidFill>
              </a:rPr>
              <a:t>4 properties in CO</a:t>
            </a:r>
            <a:endParaRPr sz="1100">
              <a:solidFill>
                <a:schemeClr val="lt1"/>
              </a:solidFill>
            </a:endParaRPr>
          </a:p>
          <a:p>
            <a:pPr indent="0" lvl="0" marL="114300" rtl="0" algn="l">
              <a:spcBef>
                <a:spcPts val="0"/>
              </a:spcBef>
              <a:spcAft>
                <a:spcPts val="0"/>
              </a:spcAft>
              <a:buNone/>
            </a:pPr>
            <a:r>
              <a:rPr lang="en" sz="1100">
                <a:solidFill>
                  <a:schemeClr val="lt1"/>
                </a:solidFill>
              </a:rPr>
              <a:t>• 2 properties in VA</a:t>
            </a:r>
            <a:endParaRPr sz="1100">
              <a:solidFill>
                <a:schemeClr val="lt1"/>
              </a:solidFill>
            </a:endParaRPr>
          </a:p>
          <a:p>
            <a:pPr indent="0" lvl="0" marL="114300" rtl="0" algn="l">
              <a:spcBef>
                <a:spcPts val="0"/>
              </a:spcBef>
              <a:spcAft>
                <a:spcPts val="0"/>
              </a:spcAft>
              <a:buNone/>
            </a:pPr>
            <a:r>
              <a:t/>
            </a:r>
            <a:endParaRPr sz="1100">
              <a:solidFill>
                <a:srgbClr val="FFFFFF"/>
              </a:solidFill>
            </a:endParaRPr>
          </a:p>
          <a:p>
            <a:pPr indent="0" lvl="0" marL="114300" rtl="0" algn="l">
              <a:spcBef>
                <a:spcPts val="1200"/>
              </a:spcBef>
              <a:spcAft>
                <a:spcPts val="0"/>
              </a:spcAft>
              <a:buNone/>
            </a:pPr>
            <a:r>
              <a:rPr b="1" lang="en" sz="1100">
                <a:solidFill>
                  <a:schemeClr val="lt1"/>
                </a:solidFill>
              </a:rPr>
              <a:t>Other markets include:</a:t>
            </a:r>
            <a:endParaRPr sz="1100">
              <a:solidFill>
                <a:schemeClr val="lt1"/>
              </a:solidFill>
            </a:endParaRPr>
          </a:p>
          <a:p>
            <a:pPr indent="0" lvl="0" marL="114300" rtl="0" algn="l">
              <a:spcBef>
                <a:spcPts val="0"/>
              </a:spcBef>
              <a:spcAft>
                <a:spcPts val="0"/>
              </a:spcAft>
              <a:buNone/>
            </a:pPr>
            <a:r>
              <a:rPr lang="en" sz="1100">
                <a:solidFill>
                  <a:schemeClr val="lt1"/>
                </a:solidFill>
              </a:rPr>
              <a:t>• AL, AZ, FL, GA, IN, NC, SC, TN,      TX, WV</a:t>
            </a:r>
            <a:endParaRPr sz="1100">
              <a:solidFill>
                <a:schemeClr val="lt1"/>
              </a:solidFill>
            </a:endParaRPr>
          </a:p>
          <a:p>
            <a:pPr indent="0" lvl="0" marL="114300" rtl="0" algn="l">
              <a:spcBef>
                <a:spcPts val="1200"/>
              </a:spcBef>
              <a:spcAft>
                <a:spcPts val="1200"/>
              </a:spcAft>
              <a:buNone/>
            </a:pPr>
            <a:r>
              <a:rPr b="1" lang="en" sz="1100">
                <a:solidFill>
                  <a:schemeClr val="lt1"/>
                </a:solidFill>
              </a:rPr>
              <a:t>Fee Manage</a:t>
            </a:r>
            <a:endParaRPr sz="1100">
              <a:solidFill>
                <a:schemeClr val="lt1"/>
              </a:solidFill>
            </a:endParaRPr>
          </a:p>
        </p:txBody>
      </p:sp>
      <p:sp>
        <p:nvSpPr>
          <p:cNvPr id="152" name="Google Shape;152;p17"/>
          <p:cNvSpPr txBox="1"/>
          <p:nvPr>
            <p:ph idx="1" type="body"/>
          </p:nvPr>
        </p:nvSpPr>
        <p:spPr>
          <a:xfrm>
            <a:off x="6109250" y="1668371"/>
            <a:ext cx="2382000" cy="2701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1400">
                <a:solidFill>
                  <a:srgbClr val="FFFFFF"/>
                </a:solidFill>
              </a:rPr>
              <a:t>Current Stage</a:t>
            </a:r>
            <a:endParaRPr b="1" sz="1400">
              <a:solidFill>
                <a:srgbClr val="FFFFFF"/>
              </a:solidFill>
            </a:endParaRPr>
          </a:p>
          <a:p>
            <a:pPr indent="0" lvl="0" marL="114300" rtl="0" algn="l">
              <a:spcBef>
                <a:spcPts val="1200"/>
              </a:spcBef>
              <a:spcAft>
                <a:spcPts val="0"/>
              </a:spcAft>
              <a:buNone/>
            </a:pPr>
            <a:r>
              <a:rPr lang="en" sz="1100">
                <a:solidFill>
                  <a:srgbClr val="FFFFFF"/>
                </a:solidFill>
              </a:rPr>
              <a:t>• Phased rollout</a:t>
            </a:r>
            <a:endParaRPr sz="1100">
              <a:solidFill>
                <a:srgbClr val="FFFFFF"/>
              </a:solidFill>
            </a:endParaRPr>
          </a:p>
          <a:p>
            <a:pPr indent="0" lvl="0" marL="0" rtl="0" algn="l">
              <a:spcBef>
                <a:spcPts val="1200"/>
              </a:spcBef>
              <a:spcAft>
                <a:spcPts val="0"/>
              </a:spcAft>
              <a:buNone/>
            </a:pPr>
            <a:r>
              <a:t/>
            </a:r>
            <a:endParaRPr sz="1100">
              <a:solidFill>
                <a:srgbClr val="FFFFFF"/>
              </a:solidFill>
            </a:endParaRPr>
          </a:p>
          <a:p>
            <a:pPr indent="0" lvl="0" marL="114300" rtl="0" algn="ctr">
              <a:spcBef>
                <a:spcPts val="1200"/>
              </a:spcBef>
              <a:spcAft>
                <a:spcPts val="0"/>
              </a:spcAft>
              <a:buNone/>
            </a:pPr>
            <a:r>
              <a:rPr b="1" lang="en" sz="1100">
                <a:solidFill>
                  <a:srgbClr val="FFFFFF"/>
                </a:solidFill>
              </a:rPr>
              <a:t>Primary Drivers</a:t>
            </a:r>
            <a:endParaRPr b="1" sz="1100">
              <a:solidFill>
                <a:srgbClr val="FFFFFF"/>
              </a:solidFill>
            </a:endParaRPr>
          </a:p>
          <a:p>
            <a:pPr indent="0" lvl="0" marL="114300" rtl="0" algn="l">
              <a:spcBef>
                <a:spcPts val="1200"/>
              </a:spcBef>
              <a:spcAft>
                <a:spcPts val="1200"/>
              </a:spcAft>
              <a:buNone/>
            </a:pPr>
            <a:r>
              <a:rPr lang="en" sz="1100">
                <a:solidFill>
                  <a:schemeClr val="lt1"/>
                </a:solidFill>
              </a:rPr>
              <a:t>• Legislation, renter expectations, brand positioning</a:t>
            </a:r>
            <a:endParaRPr b="1" sz="1100">
              <a:solidFill>
                <a:srgbClr val="FFFFFF"/>
              </a:solidFill>
            </a:endParaRPr>
          </a:p>
        </p:txBody>
      </p:sp>
      <p:sp>
        <p:nvSpPr>
          <p:cNvPr id="153" name="Google Shape;153;p17"/>
          <p:cNvSpPr txBox="1"/>
          <p:nvPr>
            <p:ph type="title"/>
          </p:nvPr>
        </p:nvSpPr>
        <p:spPr>
          <a:xfrm>
            <a:off x="311700" y="8395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t>About </a:t>
            </a:r>
            <a:r>
              <a:rPr b="1" lang="en"/>
              <a:t>RangeWater Real Estate</a:t>
            </a:r>
            <a:endParaRPr/>
          </a:p>
        </p:txBody>
      </p:sp>
      <p:pic>
        <p:nvPicPr>
          <p:cNvPr id="154" name="Google Shape;154;p17"/>
          <p:cNvPicPr preferRelativeResize="0"/>
          <p:nvPr/>
        </p:nvPicPr>
        <p:blipFill>
          <a:blip r:embed="rId4">
            <a:alphaModFix/>
          </a:blip>
          <a:stretch>
            <a:fillRect/>
          </a:stretch>
        </p:blipFill>
        <p:spPr>
          <a:xfrm>
            <a:off x="7291973" y="987784"/>
            <a:ext cx="1540325" cy="276175"/>
          </a:xfrm>
          <a:prstGeom prst="rect">
            <a:avLst/>
          </a:prstGeom>
          <a:noFill/>
          <a:ln>
            <a:noFill/>
          </a:ln>
        </p:spPr>
      </p:pic>
      <p:grpSp>
        <p:nvGrpSpPr>
          <p:cNvPr id="155" name="Google Shape;155;p17"/>
          <p:cNvGrpSpPr/>
          <p:nvPr/>
        </p:nvGrpSpPr>
        <p:grpSpPr>
          <a:xfrm>
            <a:off x="344325" y="1804575"/>
            <a:ext cx="1583150" cy="2251400"/>
            <a:chOff x="344325" y="1804575"/>
            <a:chExt cx="1583150" cy="2251400"/>
          </a:xfrm>
        </p:grpSpPr>
        <p:pic>
          <p:nvPicPr>
            <p:cNvPr id="156" name="Google Shape;156;p17" title="Screenshot 2026-04-20 at 4.04.16 PM.png"/>
            <p:cNvPicPr preferRelativeResize="0"/>
            <p:nvPr/>
          </p:nvPicPr>
          <p:blipFill rotWithShape="1">
            <a:blip r:embed="rId5">
              <a:alphaModFix/>
            </a:blip>
            <a:srcRect b="84131" l="0" r="85916" t="0"/>
            <a:stretch/>
          </p:blipFill>
          <p:spPr>
            <a:xfrm>
              <a:off x="344325" y="1804575"/>
              <a:ext cx="404725" cy="349200"/>
            </a:xfrm>
            <a:prstGeom prst="rect">
              <a:avLst/>
            </a:prstGeom>
            <a:noFill/>
            <a:ln>
              <a:noFill/>
            </a:ln>
          </p:spPr>
        </p:pic>
        <p:sp>
          <p:nvSpPr>
            <p:cNvPr id="157" name="Google Shape;157;p17"/>
            <p:cNvSpPr/>
            <p:nvPr/>
          </p:nvSpPr>
          <p:spPr>
            <a:xfrm>
              <a:off x="425975" y="2183050"/>
              <a:ext cx="970200" cy="349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58" name="Google Shape;158;p17"/>
            <p:cNvSpPr txBox="1"/>
            <p:nvPr/>
          </p:nvSpPr>
          <p:spPr>
            <a:xfrm>
              <a:off x="397750" y="2007750"/>
              <a:ext cx="828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1A365F"/>
                  </a:solidFill>
                  <a:latin typeface="Calibri"/>
                  <a:ea typeface="Calibri"/>
                  <a:cs typeface="Calibri"/>
                  <a:sym typeface="Calibri"/>
                </a:rPr>
                <a:t>13,353</a:t>
              </a:r>
              <a:endParaRPr b="1" sz="1800">
                <a:solidFill>
                  <a:srgbClr val="1A365F"/>
                </a:solidFill>
                <a:latin typeface="Calibri"/>
                <a:ea typeface="Calibri"/>
                <a:cs typeface="Calibri"/>
                <a:sym typeface="Calibri"/>
              </a:endParaRPr>
            </a:p>
          </p:txBody>
        </p:sp>
        <p:sp>
          <p:nvSpPr>
            <p:cNvPr id="159" name="Google Shape;159;p17"/>
            <p:cNvSpPr txBox="1"/>
            <p:nvPr/>
          </p:nvSpPr>
          <p:spPr>
            <a:xfrm>
              <a:off x="397750" y="2255250"/>
              <a:ext cx="8283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BAC6D7"/>
                  </a:solidFill>
                  <a:latin typeface="Calibri"/>
                  <a:ea typeface="Calibri"/>
                  <a:cs typeface="Calibri"/>
                  <a:sym typeface="Calibri"/>
                </a:rPr>
                <a:t>UNITS</a:t>
              </a:r>
              <a:endParaRPr b="1" sz="900">
                <a:solidFill>
                  <a:srgbClr val="BAC6D7"/>
                </a:solidFill>
                <a:latin typeface="Calibri"/>
                <a:ea typeface="Calibri"/>
                <a:cs typeface="Calibri"/>
                <a:sym typeface="Calibri"/>
              </a:endParaRPr>
            </a:p>
          </p:txBody>
        </p:sp>
        <p:sp>
          <p:nvSpPr>
            <p:cNvPr id="160" name="Google Shape;160;p17"/>
            <p:cNvSpPr/>
            <p:nvPr/>
          </p:nvSpPr>
          <p:spPr>
            <a:xfrm>
              <a:off x="454200" y="3660675"/>
              <a:ext cx="1254300" cy="349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61" name="Google Shape;161;p17"/>
            <p:cNvSpPr txBox="1"/>
            <p:nvPr/>
          </p:nvSpPr>
          <p:spPr>
            <a:xfrm>
              <a:off x="425975" y="3485375"/>
              <a:ext cx="828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1A365F"/>
                  </a:solidFill>
                  <a:latin typeface="Calibri"/>
                  <a:ea typeface="Calibri"/>
                  <a:cs typeface="Calibri"/>
                  <a:sym typeface="Calibri"/>
                </a:rPr>
                <a:t>57</a:t>
              </a:r>
              <a:endParaRPr b="1" sz="1800">
                <a:solidFill>
                  <a:srgbClr val="1A365F"/>
                </a:solidFill>
                <a:latin typeface="Calibri"/>
                <a:ea typeface="Calibri"/>
                <a:cs typeface="Calibri"/>
                <a:sym typeface="Calibri"/>
              </a:endParaRPr>
            </a:p>
          </p:txBody>
        </p:sp>
        <p:sp>
          <p:nvSpPr>
            <p:cNvPr id="162" name="Google Shape;162;p17"/>
            <p:cNvSpPr txBox="1"/>
            <p:nvPr/>
          </p:nvSpPr>
          <p:spPr>
            <a:xfrm>
              <a:off x="425975" y="3732875"/>
              <a:ext cx="15015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BAC6D7"/>
                  </a:solidFill>
                  <a:latin typeface="Calibri"/>
                  <a:ea typeface="Calibri"/>
                  <a:cs typeface="Calibri"/>
                  <a:sym typeface="Calibri"/>
                </a:rPr>
                <a:t>PROPERTIES MANAGED</a:t>
              </a:r>
              <a:endParaRPr b="1" sz="900">
                <a:solidFill>
                  <a:srgbClr val="BAC6D7"/>
                </a:solidFill>
                <a:latin typeface="Calibri"/>
                <a:ea typeface="Calibri"/>
                <a:cs typeface="Calibri"/>
                <a:sym typeface="Calibri"/>
              </a:endParaRPr>
            </a:p>
          </p:txBody>
        </p:sp>
      </p:grpSp>
      <p:grpSp>
        <p:nvGrpSpPr>
          <p:cNvPr id="163" name="Google Shape;163;p17"/>
          <p:cNvGrpSpPr/>
          <p:nvPr/>
        </p:nvGrpSpPr>
        <p:grpSpPr>
          <a:xfrm>
            <a:off x="397750" y="2007750"/>
            <a:ext cx="1854950" cy="2048225"/>
            <a:chOff x="397750" y="2007750"/>
            <a:chExt cx="1854950" cy="2048225"/>
          </a:xfrm>
        </p:grpSpPr>
        <p:pic>
          <p:nvPicPr>
            <p:cNvPr id="164" name="Google Shape;164;p17" title="Screenshot 2026-04-20 at 4.04.16 PM.png"/>
            <p:cNvPicPr preferRelativeResize="0"/>
            <p:nvPr/>
          </p:nvPicPr>
          <p:blipFill rotWithShape="1">
            <a:blip r:embed="rId5">
              <a:alphaModFix/>
            </a:blip>
            <a:srcRect b="84131" l="56352" r="33588" t="0"/>
            <a:stretch/>
          </p:blipFill>
          <p:spPr>
            <a:xfrm>
              <a:off x="1963600" y="2538832"/>
              <a:ext cx="289100" cy="349200"/>
            </a:xfrm>
            <a:prstGeom prst="rect">
              <a:avLst/>
            </a:prstGeom>
            <a:noFill/>
            <a:ln>
              <a:noFill/>
            </a:ln>
          </p:spPr>
        </p:pic>
        <p:sp>
          <p:nvSpPr>
            <p:cNvPr id="165" name="Google Shape;165;p17"/>
            <p:cNvSpPr/>
            <p:nvPr/>
          </p:nvSpPr>
          <p:spPr>
            <a:xfrm>
              <a:off x="425975" y="2183050"/>
              <a:ext cx="970200" cy="349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66" name="Google Shape;166;p17"/>
            <p:cNvSpPr txBox="1"/>
            <p:nvPr/>
          </p:nvSpPr>
          <p:spPr>
            <a:xfrm>
              <a:off x="397750" y="2007750"/>
              <a:ext cx="828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1A365F"/>
                  </a:solidFill>
                  <a:latin typeface="Calibri"/>
                  <a:ea typeface="Calibri"/>
                  <a:cs typeface="Calibri"/>
                  <a:sym typeface="Calibri"/>
                </a:rPr>
                <a:t>13,353</a:t>
              </a:r>
              <a:endParaRPr b="1" sz="1800">
                <a:solidFill>
                  <a:srgbClr val="1A365F"/>
                </a:solidFill>
                <a:latin typeface="Calibri"/>
                <a:ea typeface="Calibri"/>
                <a:cs typeface="Calibri"/>
                <a:sym typeface="Calibri"/>
              </a:endParaRPr>
            </a:p>
          </p:txBody>
        </p:sp>
        <p:sp>
          <p:nvSpPr>
            <p:cNvPr id="167" name="Google Shape;167;p17"/>
            <p:cNvSpPr txBox="1"/>
            <p:nvPr/>
          </p:nvSpPr>
          <p:spPr>
            <a:xfrm>
              <a:off x="397750" y="2255250"/>
              <a:ext cx="8283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BAC6D7"/>
                  </a:solidFill>
                  <a:latin typeface="Calibri"/>
                  <a:ea typeface="Calibri"/>
                  <a:cs typeface="Calibri"/>
                  <a:sym typeface="Calibri"/>
                </a:rPr>
                <a:t>UNITS</a:t>
              </a:r>
              <a:endParaRPr b="1" sz="900">
                <a:solidFill>
                  <a:srgbClr val="BAC6D7"/>
                </a:solidFill>
                <a:latin typeface="Calibri"/>
                <a:ea typeface="Calibri"/>
                <a:cs typeface="Calibri"/>
                <a:sym typeface="Calibri"/>
              </a:endParaRPr>
            </a:p>
          </p:txBody>
        </p:sp>
        <p:sp>
          <p:nvSpPr>
            <p:cNvPr id="168" name="Google Shape;168;p17"/>
            <p:cNvSpPr/>
            <p:nvPr/>
          </p:nvSpPr>
          <p:spPr>
            <a:xfrm>
              <a:off x="454200" y="3660675"/>
              <a:ext cx="1254300" cy="349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69" name="Google Shape;169;p17"/>
            <p:cNvSpPr txBox="1"/>
            <p:nvPr/>
          </p:nvSpPr>
          <p:spPr>
            <a:xfrm>
              <a:off x="425975" y="3485375"/>
              <a:ext cx="828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1A365F"/>
                  </a:solidFill>
                  <a:latin typeface="Calibri"/>
                  <a:ea typeface="Calibri"/>
                  <a:cs typeface="Calibri"/>
                  <a:sym typeface="Calibri"/>
                </a:rPr>
                <a:t>57</a:t>
              </a:r>
              <a:endParaRPr b="1" sz="1800">
                <a:solidFill>
                  <a:srgbClr val="1A365F"/>
                </a:solidFill>
                <a:latin typeface="Calibri"/>
                <a:ea typeface="Calibri"/>
                <a:cs typeface="Calibri"/>
                <a:sym typeface="Calibri"/>
              </a:endParaRPr>
            </a:p>
          </p:txBody>
        </p:sp>
        <p:sp>
          <p:nvSpPr>
            <p:cNvPr id="170" name="Google Shape;170;p17"/>
            <p:cNvSpPr txBox="1"/>
            <p:nvPr/>
          </p:nvSpPr>
          <p:spPr>
            <a:xfrm>
              <a:off x="425975" y="3732875"/>
              <a:ext cx="15015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BAC6D7"/>
                  </a:solidFill>
                  <a:latin typeface="Calibri"/>
                  <a:ea typeface="Calibri"/>
                  <a:cs typeface="Calibri"/>
                  <a:sym typeface="Calibri"/>
                </a:rPr>
                <a:t>PROPERTIES MANAGED</a:t>
              </a:r>
              <a:endParaRPr b="1" sz="900">
                <a:solidFill>
                  <a:srgbClr val="BAC6D7"/>
                </a:solidFill>
                <a:latin typeface="Calibri"/>
                <a:ea typeface="Calibri"/>
                <a:cs typeface="Calibri"/>
                <a:sym typeface="Calibri"/>
              </a:endParaRPr>
            </a:p>
          </p:txBody>
        </p:sp>
      </p:grpSp>
      <p:grpSp>
        <p:nvGrpSpPr>
          <p:cNvPr id="171" name="Google Shape;171;p17"/>
          <p:cNvGrpSpPr/>
          <p:nvPr/>
        </p:nvGrpSpPr>
        <p:grpSpPr>
          <a:xfrm>
            <a:off x="397750" y="2007750"/>
            <a:ext cx="1529725" cy="2048225"/>
            <a:chOff x="397750" y="2007750"/>
            <a:chExt cx="1529725" cy="2048225"/>
          </a:xfrm>
        </p:grpSpPr>
        <p:pic>
          <p:nvPicPr>
            <p:cNvPr id="172" name="Google Shape;172;p17" title="Screenshot 2026-04-20 at 4.04.16 PM.png"/>
            <p:cNvPicPr preferRelativeResize="0"/>
            <p:nvPr/>
          </p:nvPicPr>
          <p:blipFill rotWithShape="1">
            <a:blip r:embed="rId5">
              <a:alphaModFix/>
            </a:blip>
            <a:srcRect b="51466" l="3828" r="84753" t="35983"/>
            <a:stretch/>
          </p:blipFill>
          <p:spPr>
            <a:xfrm>
              <a:off x="454200" y="3352827"/>
              <a:ext cx="328150" cy="276175"/>
            </a:xfrm>
            <a:prstGeom prst="rect">
              <a:avLst/>
            </a:prstGeom>
            <a:noFill/>
            <a:ln>
              <a:noFill/>
            </a:ln>
          </p:spPr>
        </p:pic>
        <p:sp>
          <p:nvSpPr>
            <p:cNvPr id="173" name="Google Shape;173;p17"/>
            <p:cNvSpPr/>
            <p:nvPr/>
          </p:nvSpPr>
          <p:spPr>
            <a:xfrm>
              <a:off x="425975" y="2183050"/>
              <a:ext cx="970200" cy="349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74" name="Google Shape;174;p17"/>
            <p:cNvSpPr txBox="1"/>
            <p:nvPr/>
          </p:nvSpPr>
          <p:spPr>
            <a:xfrm>
              <a:off x="397750" y="2007750"/>
              <a:ext cx="828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1A365F"/>
                  </a:solidFill>
                  <a:latin typeface="Calibri"/>
                  <a:ea typeface="Calibri"/>
                  <a:cs typeface="Calibri"/>
                  <a:sym typeface="Calibri"/>
                </a:rPr>
                <a:t>13,353</a:t>
              </a:r>
              <a:endParaRPr b="1" sz="1800">
                <a:solidFill>
                  <a:srgbClr val="1A365F"/>
                </a:solidFill>
                <a:latin typeface="Calibri"/>
                <a:ea typeface="Calibri"/>
                <a:cs typeface="Calibri"/>
                <a:sym typeface="Calibri"/>
              </a:endParaRPr>
            </a:p>
          </p:txBody>
        </p:sp>
        <p:sp>
          <p:nvSpPr>
            <p:cNvPr id="175" name="Google Shape;175;p17"/>
            <p:cNvSpPr txBox="1"/>
            <p:nvPr/>
          </p:nvSpPr>
          <p:spPr>
            <a:xfrm>
              <a:off x="397750" y="2255250"/>
              <a:ext cx="8283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BAC6D7"/>
                  </a:solidFill>
                  <a:latin typeface="Calibri"/>
                  <a:ea typeface="Calibri"/>
                  <a:cs typeface="Calibri"/>
                  <a:sym typeface="Calibri"/>
                </a:rPr>
                <a:t>UNITS</a:t>
              </a:r>
              <a:endParaRPr b="1" sz="900">
                <a:solidFill>
                  <a:srgbClr val="BAC6D7"/>
                </a:solidFill>
                <a:latin typeface="Calibri"/>
                <a:ea typeface="Calibri"/>
                <a:cs typeface="Calibri"/>
                <a:sym typeface="Calibri"/>
              </a:endParaRPr>
            </a:p>
          </p:txBody>
        </p:sp>
        <p:sp>
          <p:nvSpPr>
            <p:cNvPr id="176" name="Google Shape;176;p17"/>
            <p:cNvSpPr/>
            <p:nvPr/>
          </p:nvSpPr>
          <p:spPr>
            <a:xfrm>
              <a:off x="454200" y="3660675"/>
              <a:ext cx="1254300" cy="349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77" name="Google Shape;177;p17"/>
            <p:cNvSpPr txBox="1"/>
            <p:nvPr/>
          </p:nvSpPr>
          <p:spPr>
            <a:xfrm>
              <a:off x="425975" y="3485375"/>
              <a:ext cx="828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1A365F"/>
                  </a:solidFill>
                  <a:latin typeface="Calibri"/>
                  <a:ea typeface="Calibri"/>
                  <a:cs typeface="Calibri"/>
                  <a:sym typeface="Calibri"/>
                </a:rPr>
                <a:t>57</a:t>
              </a:r>
              <a:endParaRPr b="1" sz="1800">
                <a:solidFill>
                  <a:srgbClr val="1A365F"/>
                </a:solidFill>
                <a:latin typeface="Calibri"/>
                <a:ea typeface="Calibri"/>
                <a:cs typeface="Calibri"/>
                <a:sym typeface="Calibri"/>
              </a:endParaRPr>
            </a:p>
          </p:txBody>
        </p:sp>
        <p:sp>
          <p:nvSpPr>
            <p:cNvPr id="178" name="Google Shape;178;p17"/>
            <p:cNvSpPr txBox="1"/>
            <p:nvPr/>
          </p:nvSpPr>
          <p:spPr>
            <a:xfrm>
              <a:off x="425975" y="3732875"/>
              <a:ext cx="15015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BAC6D7"/>
                  </a:solidFill>
                  <a:latin typeface="Calibri"/>
                  <a:ea typeface="Calibri"/>
                  <a:cs typeface="Calibri"/>
                  <a:sym typeface="Calibri"/>
                </a:rPr>
                <a:t>PROPERTIES MANAGED</a:t>
              </a:r>
              <a:endParaRPr b="1" sz="900">
                <a:solidFill>
                  <a:srgbClr val="BAC6D7"/>
                </a:solidFill>
                <a:latin typeface="Calibri"/>
                <a:ea typeface="Calibri"/>
                <a:cs typeface="Calibri"/>
                <a:sym typeface="Calibri"/>
              </a:endParaRPr>
            </a:p>
          </p:txBody>
        </p:sp>
      </p:grpSp>
      <p:grpSp>
        <p:nvGrpSpPr>
          <p:cNvPr id="179" name="Google Shape;179;p17"/>
          <p:cNvGrpSpPr/>
          <p:nvPr/>
        </p:nvGrpSpPr>
        <p:grpSpPr>
          <a:xfrm>
            <a:off x="397750" y="2007750"/>
            <a:ext cx="1529725" cy="2048225"/>
            <a:chOff x="397750" y="2007750"/>
            <a:chExt cx="1529725" cy="2048225"/>
          </a:xfrm>
        </p:grpSpPr>
        <p:sp>
          <p:nvSpPr>
            <p:cNvPr id="180" name="Google Shape;180;p17"/>
            <p:cNvSpPr/>
            <p:nvPr/>
          </p:nvSpPr>
          <p:spPr>
            <a:xfrm>
              <a:off x="425975" y="2183050"/>
              <a:ext cx="970200" cy="349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81" name="Google Shape;181;p17"/>
            <p:cNvSpPr txBox="1"/>
            <p:nvPr/>
          </p:nvSpPr>
          <p:spPr>
            <a:xfrm>
              <a:off x="397750" y="2007750"/>
              <a:ext cx="828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1A365F"/>
                  </a:solidFill>
                  <a:latin typeface="Calibri"/>
                  <a:ea typeface="Calibri"/>
                  <a:cs typeface="Calibri"/>
                  <a:sym typeface="Calibri"/>
                </a:rPr>
                <a:t>13,353</a:t>
              </a:r>
              <a:endParaRPr b="1" sz="1800">
                <a:solidFill>
                  <a:srgbClr val="1A365F"/>
                </a:solidFill>
                <a:latin typeface="Calibri"/>
                <a:ea typeface="Calibri"/>
                <a:cs typeface="Calibri"/>
                <a:sym typeface="Calibri"/>
              </a:endParaRPr>
            </a:p>
          </p:txBody>
        </p:sp>
        <p:sp>
          <p:nvSpPr>
            <p:cNvPr id="182" name="Google Shape;182;p17"/>
            <p:cNvSpPr txBox="1"/>
            <p:nvPr/>
          </p:nvSpPr>
          <p:spPr>
            <a:xfrm>
              <a:off x="397750" y="2255250"/>
              <a:ext cx="8283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BAC6D7"/>
                  </a:solidFill>
                  <a:latin typeface="Calibri"/>
                  <a:ea typeface="Calibri"/>
                  <a:cs typeface="Calibri"/>
                  <a:sym typeface="Calibri"/>
                </a:rPr>
                <a:t>UNITS</a:t>
              </a:r>
              <a:endParaRPr b="1" sz="900">
                <a:solidFill>
                  <a:srgbClr val="BAC6D7"/>
                </a:solidFill>
                <a:latin typeface="Calibri"/>
                <a:ea typeface="Calibri"/>
                <a:cs typeface="Calibri"/>
                <a:sym typeface="Calibri"/>
              </a:endParaRPr>
            </a:p>
          </p:txBody>
        </p:sp>
        <p:sp>
          <p:nvSpPr>
            <p:cNvPr id="183" name="Google Shape;183;p17"/>
            <p:cNvSpPr/>
            <p:nvPr/>
          </p:nvSpPr>
          <p:spPr>
            <a:xfrm>
              <a:off x="454200" y="3660675"/>
              <a:ext cx="1254300" cy="349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84" name="Google Shape;184;p17"/>
            <p:cNvSpPr txBox="1"/>
            <p:nvPr/>
          </p:nvSpPr>
          <p:spPr>
            <a:xfrm>
              <a:off x="425975" y="3485375"/>
              <a:ext cx="828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1A365F"/>
                  </a:solidFill>
                  <a:latin typeface="Calibri"/>
                  <a:ea typeface="Calibri"/>
                  <a:cs typeface="Calibri"/>
                  <a:sym typeface="Calibri"/>
                </a:rPr>
                <a:t>57</a:t>
              </a:r>
              <a:endParaRPr b="1" sz="1800">
                <a:solidFill>
                  <a:srgbClr val="1A365F"/>
                </a:solidFill>
                <a:latin typeface="Calibri"/>
                <a:ea typeface="Calibri"/>
                <a:cs typeface="Calibri"/>
                <a:sym typeface="Calibri"/>
              </a:endParaRPr>
            </a:p>
          </p:txBody>
        </p:sp>
        <p:sp>
          <p:nvSpPr>
            <p:cNvPr id="185" name="Google Shape;185;p17"/>
            <p:cNvSpPr txBox="1"/>
            <p:nvPr/>
          </p:nvSpPr>
          <p:spPr>
            <a:xfrm>
              <a:off x="425975" y="3732875"/>
              <a:ext cx="15015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BAC6D7"/>
                  </a:solidFill>
                  <a:latin typeface="Calibri"/>
                  <a:ea typeface="Calibri"/>
                  <a:cs typeface="Calibri"/>
                  <a:sym typeface="Calibri"/>
                </a:rPr>
                <a:t>PROPERTIES MANAGED</a:t>
              </a:r>
              <a:endParaRPr b="1" sz="900">
                <a:solidFill>
                  <a:srgbClr val="BAC6D7"/>
                </a:solidFill>
                <a:latin typeface="Calibri"/>
                <a:ea typeface="Calibri"/>
                <a:cs typeface="Calibri"/>
                <a:sym typeface="Calibri"/>
              </a:endParaRPr>
            </a:p>
          </p:txBody>
        </p:sp>
      </p:grpSp>
      <p:grpSp>
        <p:nvGrpSpPr>
          <p:cNvPr id="186" name="Google Shape;186;p17"/>
          <p:cNvGrpSpPr/>
          <p:nvPr/>
        </p:nvGrpSpPr>
        <p:grpSpPr>
          <a:xfrm>
            <a:off x="397750" y="2007750"/>
            <a:ext cx="1529725" cy="2048225"/>
            <a:chOff x="397750" y="2007750"/>
            <a:chExt cx="1529725" cy="2048225"/>
          </a:xfrm>
        </p:grpSpPr>
        <p:sp>
          <p:nvSpPr>
            <p:cNvPr id="187" name="Google Shape;187;p17"/>
            <p:cNvSpPr/>
            <p:nvPr/>
          </p:nvSpPr>
          <p:spPr>
            <a:xfrm>
              <a:off x="425975" y="2183050"/>
              <a:ext cx="970200" cy="349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88" name="Google Shape;188;p17"/>
            <p:cNvSpPr txBox="1"/>
            <p:nvPr/>
          </p:nvSpPr>
          <p:spPr>
            <a:xfrm>
              <a:off x="397750" y="2007750"/>
              <a:ext cx="828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1A365F"/>
                  </a:solidFill>
                  <a:latin typeface="Calibri"/>
                  <a:ea typeface="Calibri"/>
                  <a:cs typeface="Calibri"/>
                  <a:sym typeface="Calibri"/>
                </a:rPr>
                <a:t>13,353</a:t>
              </a:r>
              <a:endParaRPr b="1" sz="1800">
                <a:solidFill>
                  <a:srgbClr val="1A365F"/>
                </a:solidFill>
                <a:latin typeface="Calibri"/>
                <a:ea typeface="Calibri"/>
                <a:cs typeface="Calibri"/>
                <a:sym typeface="Calibri"/>
              </a:endParaRPr>
            </a:p>
          </p:txBody>
        </p:sp>
        <p:sp>
          <p:nvSpPr>
            <p:cNvPr id="189" name="Google Shape;189;p17"/>
            <p:cNvSpPr txBox="1"/>
            <p:nvPr/>
          </p:nvSpPr>
          <p:spPr>
            <a:xfrm>
              <a:off x="397750" y="2255250"/>
              <a:ext cx="8283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BAC6D7"/>
                  </a:solidFill>
                  <a:latin typeface="Calibri"/>
                  <a:ea typeface="Calibri"/>
                  <a:cs typeface="Calibri"/>
                  <a:sym typeface="Calibri"/>
                </a:rPr>
                <a:t>UNITS</a:t>
              </a:r>
              <a:endParaRPr b="1" sz="900">
                <a:solidFill>
                  <a:srgbClr val="BAC6D7"/>
                </a:solidFill>
                <a:latin typeface="Calibri"/>
                <a:ea typeface="Calibri"/>
                <a:cs typeface="Calibri"/>
                <a:sym typeface="Calibri"/>
              </a:endParaRPr>
            </a:p>
          </p:txBody>
        </p:sp>
        <p:sp>
          <p:nvSpPr>
            <p:cNvPr id="190" name="Google Shape;190;p17"/>
            <p:cNvSpPr/>
            <p:nvPr/>
          </p:nvSpPr>
          <p:spPr>
            <a:xfrm>
              <a:off x="454200" y="3660675"/>
              <a:ext cx="1254300" cy="349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91" name="Google Shape;191;p17"/>
            <p:cNvSpPr txBox="1"/>
            <p:nvPr/>
          </p:nvSpPr>
          <p:spPr>
            <a:xfrm>
              <a:off x="425975" y="3485375"/>
              <a:ext cx="828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1A365F"/>
                  </a:solidFill>
                  <a:latin typeface="Calibri"/>
                  <a:ea typeface="Calibri"/>
                  <a:cs typeface="Calibri"/>
                  <a:sym typeface="Calibri"/>
                </a:rPr>
                <a:t>57</a:t>
              </a:r>
              <a:endParaRPr b="1" sz="1800">
                <a:solidFill>
                  <a:srgbClr val="1A365F"/>
                </a:solidFill>
                <a:latin typeface="Calibri"/>
                <a:ea typeface="Calibri"/>
                <a:cs typeface="Calibri"/>
                <a:sym typeface="Calibri"/>
              </a:endParaRPr>
            </a:p>
          </p:txBody>
        </p:sp>
        <p:sp>
          <p:nvSpPr>
            <p:cNvPr id="192" name="Google Shape;192;p17"/>
            <p:cNvSpPr txBox="1"/>
            <p:nvPr/>
          </p:nvSpPr>
          <p:spPr>
            <a:xfrm>
              <a:off x="425975" y="3732875"/>
              <a:ext cx="15015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BAC6D7"/>
                  </a:solidFill>
                  <a:latin typeface="Calibri"/>
                  <a:ea typeface="Calibri"/>
                  <a:cs typeface="Calibri"/>
                  <a:sym typeface="Calibri"/>
                </a:rPr>
                <a:t>PROPERTIES MANAGED</a:t>
              </a:r>
              <a:endParaRPr b="1" sz="900">
                <a:solidFill>
                  <a:srgbClr val="BAC6D7"/>
                </a:solidFill>
                <a:latin typeface="Calibri"/>
                <a:ea typeface="Calibri"/>
                <a:cs typeface="Calibri"/>
                <a:sym typeface="Calibri"/>
              </a:endParaRPr>
            </a:p>
          </p:txBody>
        </p:sp>
      </p:grpSp>
      <p:grpSp>
        <p:nvGrpSpPr>
          <p:cNvPr id="193" name="Google Shape;193;p17"/>
          <p:cNvGrpSpPr/>
          <p:nvPr/>
        </p:nvGrpSpPr>
        <p:grpSpPr>
          <a:xfrm>
            <a:off x="397750" y="1877029"/>
            <a:ext cx="1749525" cy="2178946"/>
            <a:chOff x="397750" y="1877029"/>
            <a:chExt cx="1749525" cy="2178946"/>
          </a:xfrm>
        </p:grpSpPr>
        <p:pic>
          <p:nvPicPr>
            <p:cNvPr id="194" name="Google Shape;194;p17" title="Screenshot 2026-04-20 at 4.04.16 PM.png"/>
            <p:cNvPicPr preferRelativeResize="0"/>
            <p:nvPr/>
          </p:nvPicPr>
          <p:blipFill rotWithShape="1">
            <a:blip r:embed="rId5">
              <a:alphaModFix/>
            </a:blip>
            <a:srcRect b="17608" l="56351" r="37257" t="69841"/>
            <a:stretch/>
          </p:blipFill>
          <p:spPr>
            <a:xfrm>
              <a:off x="1963600" y="1877029"/>
              <a:ext cx="183675" cy="276175"/>
            </a:xfrm>
            <a:prstGeom prst="rect">
              <a:avLst/>
            </a:prstGeom>
            <a:noFill/>
            <a:ln>
              <a:noFill/>
            </a:ln>
          </p:spPr>
        </p:pic>
        <p:sp>
          <p:nvSpPr>
            <p:cNvPr id="195" name="Google Shape;195;p17"/>
            <p:cNvSpPr/>
            <p:nvPr/>
          </p:nvSpPr>
          <p:spPr>
            <a:xfrm>
              <a:off x="425975" y="2138650"/>
              <a:ext cx="970200" cy="393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96" name="Google Shape;196;p17"/>
            <p:cNvSpPr txBox="1"/>
            <p:nvPr/>
          </p:nvSpPr>
          <p:spPr>
            <a:xfrm>
              <a:off x="397750" y="2255250"/>
              <a:ext cx="13722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BAC6D7"/>
                  </a:solidFill>
                  <a:latin typeface="Calibri"/>
                  <a:ea typeface="Calibri"/>
                  <a:cs typeface="Calibri"/>
                  <a:sym typeface="Calibri"/>
                </a:rPr>
                <a:t>CURRENT UNIT COUNT</a:t>
              </a:r>
              <a:endParaRPr b="1" sz="900">
                <a:solidFill>
                  <a:srgbClr val="BAC6D7"/>
                </a:solidFill>
                <a:latin typeface="Calibri"/>
                <a:ea typeface="Calibri"/>
                <a:cs typeface="Calibri"/>
                <a:sym typeface="Calibri"/>
              </a:endParaRPr>
            </a:p>
          </p:txBody>
        </p:sp>
        <p:sp>
          <p:nvSpPr>
            <p:cNvPr id="197" name="Google Shape;197;p17"/>
            <p:cNvSpPr/>
            <p:nvPr/>
          </p:nvSpPr>
          <p:spPr>
            <a:xfrm>
              <a:off x="454200" y="3616275"/>
              <a:ext cx="1254300" cy="393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98" name="Google Shape;198;p17"/>
            <p:cNvSpPr txBox="1"/>
            <p:nvPr/>
          </p:nvSpPr>
          <p:spPr>
            <a:xfrm>
              <a:off x="425975" y="3485375"/>
              <a:ext cx="828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1A365F"/>
                  </a:solidFill>
                  <a:latin typeface="Calibri"/>
                  <a:ea typeface="Calibri"/>
                  <a:cs typeface="Calibri"/>
                  <a:sym typeface="Calibri"/>
                </a:rPr>
                <a:t>111</a:t>
              </a:r>
              <a:endParaRPr b="1" sz="1800">
                <a:solidFill>
                  <a:srgbClr val="1A365F"/>
                </a:solidFill>
                <a:latin typeface="Calibri"/>
                <a:ea typeface="Calibri"/>
                <a:cs typeface="Calibri"/>
                <a:sym typeface="Calibri"/>
              </a:endParaRPr>
            </a:p>
          </p:txBody>
        </p:sp>
        <p:sp>
          <p:nvSpPr>
            <p:cNvPr id="199" name="Google Shape;199;p17"/>
            <p:cNvSpPr txBox="1"/>
            <p:nvPr/>
          </p:nvSpPr>
          <p:spPr>
            <a:xfrm>
              <a:off x="425975" y="3732875"/>
              <a:ext cx="15015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BAC6D7"/>
                  </a:solidFill>
                  <a:latin typeface="Calibri"/>
                  <a:ea typeface="Calibri"/>
                  <a:cs typeface="Calibri"/>
                  <a:sym typeface="Calibri"/>
                </a:rPr>
                <a:t>CURRENT CLIENTS</a:t>
              </a:r>
              <a:endParaRPr b="1" sz="900">
                <a:solidFill>
                  <a:srgbClr val="BAC6D7"/>
                </a:solidFill>
                <a:latin typeface="Calibri"/>
                <a:ea typeface="Calibri"/>
                <a:cs typeface="Calibri"/>
                <a:sym typeface="Calibri"/>
              </a:endParaRPr>
            </a:p>
          </p:txBody>
        </p:sp>
      </p:grpSp>
      <p:grpSp>
        <p:nvGrpSpPr>
          <p:cNvPr id="200" name="Google Shape;200;p17"/>
          <p:cNvGrpSpPr/>
          <p:nvPr/>
        </p:nvGrpSpPr>
        <p:grpSpPr>
          <a:xfrm>
            <a:off x="1889938" y="2007750"/>
            <a:ext cx="1084211" cy="570600"/>
            <a:chOff x="397750" y="2007750"/>
            <a:chExt cx="1084211" cy="570600"/>
          </a:xfrm>
        </p:grpSpPr>
        <p:sp>
          <p:nvSpPr>
            <p:cNvPr id="201" name="Google Shape;201;p17"/>
            <p:cNvSpPr txBox="1"/>
            <p:nvPr/>
          </p:nvSpPr>
          <p:spPr>
            <a:xfrm>
              <a:off x="397750" y="2007750"/>
              <a:ext cx="828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1A365F"/>
                  </a:solidFill>
                  <a:latin typeface="Calibri"/>
                  <a:ea typeface="Calibri"/>
                  <a:cs typeface="Calibri"/>
                  <a:sym typeface="Calibri"/>
                </a:rPr>
                <a:t>142</a:t>
              </a:r>
              <a:endParaRPr b="1" sz="1800">
                <a:solidFill>
                  <a:srgbClr val="1A365F"/>
                </a:solidFill>
                <a:latin typeface="Calibri"/>
                <a:ea typeface="Calibri"/>
                <a:cs typeface="Calibri"/>
                <a:sym typeface="Calibri"/>
              </a:endParaRPr>
            </a:p>
          </p:txBody>
        </p:sp>
        <p:sp>
          <p:nvSpPr>
            <p:cNvPr id="202" name="Google Shape;202;p17"/>
            <p:cNvSpPr txBox="1"/>
            <p:nvPr/>
          </p:nvSpPr>
          <p:spPr>
            <a:xfrm>
              <a:off x="397761" y="2255250"/>
              <a:ext cx="10842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BAC6D7"/>
                  </a:solidFill>
                  <a:latin typeface="Calibri"/>
                  <a:ea typeface="Calibri"/>
                  <a:cs typeface="Calibri"/>
                  <a:sym typeface="Calibri"/>
                </a:rPr>
                <a:t>CURRENT CITIES</a:t>
              </a:r>
              <a:endParaRPr b="1" sz="900">
                <a:solidFill>
                  <a:srgbClr val="BAC6D7"/>
                </a:solidFill>
                <a:latin typeface="Calibri"/>
                <a:ea typeface="Calibri"/>
                <a:cs typeface="Calibri"/>
                <a:sym typeface="Calibri"/>
              </a:endParaRPr>
            </a:p>
          </p:txBody>
        </p:sp>
      </p:grpSp>
      <p:grpSp>
        <p:nvGrpSpPr>
          <p:cNvPr id="203" name="Google Shape;203;p17"/>
          <p:cNvGrpSpPr/>
          <p:nvPr/>
        </p:nvGrpSpPr>
        <p:grpSpPr>
          <a:xfrm>
            <a:off x="1889938" y="2764201"/>
            <a:ext cx="1047914" cy="570599"/>
            <a:chOff x="397750" y="2007750"/>
            <a:chExt cx="1047914" cy="570599"/>
          </a:xfrm>
        </p:grpSpPr>
        <p:sp>
          <p:nvSpPr>
            <p:cNvPr id="204" name="Google Shape;204;p17"/>
            <p:cNvSpPr txBox="1"/>
            <p:nvPr/>
          </p:nvSpPr>
          <p:spPr>
            <a:xfrm>
              <a:off x="397750" y="2007750"/>
              <a:ext cx="828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1A365F"/>
                  </a:solidFill>
                  <a:latin typeface="Calibri"/>
                  <a:ea typeface="Calibri"/>
                  <a:cs typeface="Calibri"/>
                  <a:sym typeface="Calibri"/>
                </a:rPr>
                <a:t>12</a:t>
              </a:r>
              <a:endParaRPr b="1" sz="1800">
                <a:solidFill>
                  <a:srgbClr val="1A365F"/>
                </a:solidFill>
                <a:latin typeface="Calibri"/>
                <a:ea typeface="Calibri"/>
                <a:cs typeface="Calibri"/>
                <a:sym typeface="Calibri"/>
              </a:endParaRPr>
            </a:p>
          </p:txBody>
        </p:sp>
        <p:sp>
          <p:nvSpPr>
            <p:cNvPr id="205" name="Google Shape;205;p17"/>
            <p:cNvSpPr txBox="1"/>
            <p:nvPr/>
          </p:nvSpPr>
          <p:spPr>
            <a:xfrm>
              <a:off x="397764" y="2255249"/>
              <a:ext cx="1047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BAC6D7"/>
                  </a:solidFill>
                  <a:latin typeface="Calibri"/>
                  <a:ea typeface="Calibri"/>
                  <a:cs typeface="Calibri"/>
                  <a:sym typeface="Calibri"/>
                </a:rPr>
                <a:t>CURRENT STATES</a:t>
              </a:r>
              <a:endParaRPr b="1" sz="900">
                <a:solidFill>
                  <a:srgbClr val="BAC6D7"/>
                </a:solidFill>
                <a:latin typeface="Calibri"/>
                <a:ea typeface="Calibri"/>
                <a:cs typeface="Calibri"/>
                <a:sym typeface="Calibri"/>
              </a:endParaRPr>
            </a:p>
          </p:txBody>
        </p:sp>
      </p:grpSp>
      <p:grpSp>
        <p:nvGrpSpPr>
          <p:cNvPr id="206" name="Google Shape;206;p17"/>
          <p:cNvGrpSpPr/>
          <p:nvPr/>
        </p:nvGrpSpPr>
        <p:grpSpPr>
          <a:xfrm>
            <a:off x="397750" y="2764201"/>
            <a:ext cx="1233600" cy="570599"/>
            <a:chOff x="397750" y="2007750"/>
            <a:chExt cx="1233600" cy="570599"/>
          </a:xfrm>
        </p:grpSpPr>
        <p:sp>
          <p:nvSpPr>
            <p:cNvPr id="207" name="Google Shape;207;p17"/>
            <p:cNvSpPr txBox="1"/>
            <p:nvPr/>
          </p:nvSpPr>
          <p:spPr>
            <a:xfrm>
              <a:off x="397750" y="2007750"/>
              <a:ext cx="828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1A365F"/>
                  </a:solidFill>
                  <a:latin typeface="Calibri"/>
                  <a:ea typeface="Calibri"/>
                  <a:cs typeface="Calibri"/>
                  <a:sym typeface="Calibri"/>
                </a:rPr>
                <a:t>270</a:t>
              </a:r>
              <a:endParaRPr b="1" sz="1800">
                <a:solidFill>
                  <a:srgbClr val="1A365F"/>
                </a:solidFill>
                <a:latin typeface="Calibri"/>
                <a:ea typeface="Calibri"/>
                <a:cs typeface="Calibri"/>
                <a:sym typeface="Calibri"/>
              </a:endParaRPr>
            </a:p>
          </p:txBody>
        </p:sp>
        <p:sp>
          <p:nvSpPr>
            <p:cNvPr id="208" name="Google Shape;208;p17"/>
            <p:cNvSpPr txBox="1"/>
            <p:nvPr/>
          </p:nvSpPr>
          <p:spPr>
            <a:xfrm>
              <a:off x="397750" y="2255249"/>
              <a:ext cx="12336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BAC6D7"/>
                  </a:solidFill>
                  <a:latin typeface="Calibri"/>
                  <a:ea typeface="Calibri"/>
                  <a:cs typeface="Calibri"/>
                  <a:sym typeface="Calibri"/>
                </a:rPr>
                <a:t>PROPERTY COUNT</a:t>
              </a:r>
              <a:endParaRPr b="1" sz="900">
                <a:solidFill>
                  <a:srgbClr val="BAC6D7"/>
                </a:solidFill>
                <a:latin typeface="Calibri"/>
                <a:ea typeface="Calibri"/>
                <a:cs typeface="Calibri"/>
                <a:sym typeface="Calibri"/>
              </a:endParaRPr>
            </a:p>
          </p:txBody>
        </p:sp>
      </p:grpSp>
      <p:sp>
        <p:nvSpPr>
          <p:cNvPr id="209" name="Google Shape;209;p17"/>
          <p:cNvSpPr txBox="1"/>
          <p:nvPr/>
        </p:nvSpPr>
        <p:spPr>
          <a:xfrm>
            <a:off x="397750" y="2007750"/>
            <a:ext cx="828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1A365F"/>
                </a:solidFill>
                <a:latin typeface="Calibri"/>
                <a:ea typeface="Calibri"/>
                <a:cs typeface="Calibri"/>
                <a:sym typeface="Calibri"/>
              </a:rPr>
              <a:t>60,511</a:t>
            </a:r>
            <a:endParaRPr b="1" sz="1800">
              <a:solidFill>
                <a:srgbClr val="1A365F"/>
              </a:solidFill>
              <a:latin typeface="Calibri"/>
              <a:ea typeface="Calibri"/>
              <a:cs typeface="Calibri"/>
              <a:sym typeface="Calibri"/>
            </a:endParaRPr>
          </a:p>
        </p:txBody>
      </p:sp>
      <p:pic>
        <p:nvPicPr>
          <p:cNvPr id="210" name="Google Shape;210;p17" title="Screenshot 2026-04-20 at 4.04.16 PM.png"/>
          <p:cNvPicPr preferRelativeResize="0"/>
          <p:nvPr/>
        </p:nvPicPr>
        <p:blipFill rotWithShape="1">
          <a:blip r:embed="rId5">
            <a:alphaModFix/>
          </a:blip>
          <a:srcRect b="17932" l="0" r="87846" t="69517"/>
          <a:stretch/>
        </p:blipFill>
        <p:spPr>
          <a:xfrm>
            <a:off x="344325" y="2594444"/>
            <a:ext cx="349250" cy="2761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18"/>
          <p:cNvSpPr txBox="1"/>
          <p:nvPr>
            <p:ph type="title"/>
          </p:nvPr>
        </p:nvSpPr>
        <p:spPr>
          <a:xfrm>
            <a:off x="895350" y="398200"/>
            <a:ext cx="7353300" cy="4090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a:t>The Opportunity:</a:t>
            </a:r>
            <a:endParaRPr b="1"/>
          </a:p>
          <a:p>
            <a:pPr indent="0" lvl="0" marL="0" rtl="0" algn="ctr">
              <a:spcBef>
                <a:spcPts val="0"/>
              </a:spcBef>
              <a:spcAft>
                <a:spcPts val="0"/>
              </a:spcAft>
              <a:buNone/>
            </a:pPr>
            <a:r>
              <a:rPr lang="en"/>
              <a:t>Transparency as the Next Marketing Frontier</a:t>
            </a:r>
            <a:endParaRPr/>
          </a:p>
        </p:txBody>
      </p:sp>
      <p:sp>
        <p:nvSpPr>
          <p:cNvPr id="216" name="Google Shape;216;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latin typeface="Arial"/>
                <a:ea typeface="Arial"/>
                <a:cs typeface="Arial"/>
                <a:sym typeface="Arial"/>
              </a:rPr>
              <a:t>‹#›</a:t>
            </a:fld>
            <a:endParaRPr sz="1000">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19"/>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400">
                <a:latin typeface="Open Sans"/>
                <a:ea typeface="Open Sans"/>
                <a:cs typeface="Open Sans"/>
                <a:sym typeface="Open Sans"/>
              </a:rPr>
              <a:t>‹#›</a:t>
            </a:fld>
            <a:endParaRPr sz="1400">
              <a:latin typeface="Open Sans"/>
              <a:ea typeface="Open Sans"/>
              <a:cs typeface="Open Sans"/>
              <a:sym typeface="Open Sans"/>
            </a:endParaRPr>
          </a:p>
        </p:txBody>
      </p:sp>
      <p:sp>
        <p:nvSpPr>
          <p:cNvPr id="222" name="Google Shape;222;p19"/>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223" name="Google Shape;223;p19"/>
          <p:cNvPicPr preferRelativeResize="0"/>
          <p:nvPr/>
        </p:nvPicPr>
        <p:blipFill>
          <a:blip r:embed="rId3">
            <a:alphaModFix/>
          </a:blip>
          <a:stretch>
            <a:fillRect/>
          </a:stretch>
        </p:blipFill>
        <p:spPr>
          <a:xfrm>
            <a:off x="311700" y="4559903"/>
            <a:ext cx="1047750" cy="401172"/>
          </a:xfrm>
          <a:prstGeom prst="rect">
            <a:avLst/>
          </a:prstGeom>
          <a:noFill/>
          <a:ln>
            <a:noFill/>
          </a:ln>
        </p:spPr>
      </p:pic>
      <p:cxnSp>
        <p:nvCxnSpPr>
          <p:cNvPr id="224" name="Google Shape;224;p19"/>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sp>
        <p:nvSpPr>
          <p:cNvPr id="225" name="Google Shape;225;p19"/>
          <p:cNvSpPr txBox="1"/>
          <p:nvPr/>
        </p:nvSpPr>
        <p:spPr>
          <a:xfrm>
            <a:off x="1535850" y="1136725"/>
            <a:ext cx="60723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latin typeface="Open Sans"/>
                <a:ea typeface="Open Sans"/>
                <a:cs typeface="Open Sans"/>
                <a:sym typeface="Open Sans"/>
              </a:rPr>
              <a:t>When the fee transparency conversation hits</a:t>
            </a:r>
            <a:endParaRPr b="1" sz="1800">
              <a:solidFill>
                <a:schemeClr val="dk1"/>
              </a:solidFill>
              <a:latin typeface="Open Sans"/>
              <a:ea typeface="Open Sans"/>
              <a:cs typeface="Open Sans"/>
              <a:sym typeface="Open Sans"/>
            </a:endParaRPr>
          </a:p>
        </p:txBody>
      </p:sp>
      <p:pic>
        <p:nvPicPr>
          <p:cNvPr id="226" name="Google Shape;226;p19" title="a2a800c83c52564d335d59e09ae8e7dc.gif"/>
          <p:cNvPicPr preferRelativeResize="0"/>
          <p:nvPr/>
        </p:nvPicPr>
        <p:blipFill>
          <a:blip r:embed="rId4">
            <a:alphaModFix/>
          </a:blip>
          <a:stretch>
            <a:fillRect/>
          </a:stretch>
        </p:blipFill>
        <p:spPr>
          <a:xfrm>
            <a:off x="2678625" y="1872550"/>
            <a:ext cx="3786756" cy="23724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20"/>
          <p:cNvSpPr txBox="1"/>
          <p:nvPr>
            <p:ph type="title"/>
          </p:nvPr>
        </p:nvSpPr>
        <p:spPr>
          <a:xfrm>
            <a:off x="311700" y="839525"/>
            <a:ext cx="8231400" cy="918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Other industries have already entered their transparent era</a:t>
            </a:r>
            <a:endParaRPr/>
          </a:p>
        </p:txBody>
      </p:sp>
      <p:sp>
        <p:nvSpPr>
          <p:cNvPr id="232" name="Google Shape;232;p20"/>
          <p:cNvSpPr txBox="1"/>
          <p:nvPr>
            <p:ph idx="1" type="body"/>
          </p:nvPr>
        </p:nvSpPr>
        <p:spPr>
          <a:xfrm>
            <a:off x="311700" y="1757825"/>
            <a:ext cx="6917700" cy="609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Renters have</a:t>
            </a:r>
            <a:r>
              <a:rPr lang="en"/>
              <a:t> learned to expect upfront pricing when they:</a:t>
            </a:r>
            <a:endParaRPr/>
          </a:p>
        </p:txBody>
      </p:sp>
      <p:sp>
        <p:nvSpPr>
          <p:cNvPr id="233" name="Google Shape;233;p20"/>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400">
                <a:latin typeface="Open Sans"/>
                <a:ea typeface="Open Sans"/>
                <a:cs typeface="Open Sans"/>
                <a:sym typeface="Open Sans"/>
              </a:rPr>
              <a:t>‹#›</a:t>
            </a:fld>
            <a:endParaRPr sz="1400">
              <a:latin typeface="Open Sans"/>
              <a:ea typeface="Open Sans"/>
              <a:cs typeface="Open Sans"/>
              <a:sym typeface="Open Sans"/>
            </a:endParaRPr>
          </a:p>
        </p:txBody>
      </p:sp>
      <p:sp>
        <p:nvSpPr>
          <p:cNvPr id="234" name="Google Shape;234;p20"/>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235" name="Google Shape;235;p20"/>
          <p:cNvPicPr preferRelativeResize="0"/>
          <p:nvPr/>
        </p:nvPicPr>
        <p:blipFill>
          <a:blip r:embed="rId4">
            <a:alphaModFix/>
          </a:blip>
          <a:stretch>
            <a:fillRect/>
          </a:stretch>
        </p:blipFill>
        <p:spPr>
          <a:xfrm>
            <a:off x="311700" y="4559903"/>
            <a:ext cx="1047750" cy="401172"/>
          </a:xfrm>
          <a:prstGeom prst="rect">
            <a:avLst/>
          </a:prstGeom>
          <a:noFill/>
          <a:ln>
            <a:noFill/>
          </a:ln>
        </p:spPr>
      </p:pic>
      <p:cxnSp>
        <p:nvCxnSpPr>
          <p:cNvPr id="236" name="Google Shape;236;p20"/>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grpSp>
        <p:nvGrpSpPr>
          <p:cNvPr id="237" name="Google Shape;237;p20"/>
          <p:cNvGrpSpPr/>
          <p:nvPr/>
        </p:nvGrpSpPr>
        <p:grpSpPr>
          <a:xfrm>
            <a:off x="4712378" y="2354412"/>
            <a:ext cx="1418100" cy="1826613"/>
            <a:chOff x="4719703" y="2552925"/>
            <a:chExt cx="1418100" cy="1826613"/>
          </a:xfrm>
        </p:grpSpPr>
        <p:pic>
          <p:nvPicPr>
            <p:cNvPr id="238" name="Google Shape;238;p20"/>
            <p:cNvPicPr preferRelativeResize="0"/>
            <p:nvPr/>
          </p:nvPicPr>
          <p:blipFill rotWithShape="1">
            <a:blip r:embed="rId5">
              <a:alphaModFix/>
            </a:blip>
            <a:srcRect b="23860" l="14975" r="15212" t="9080"/>
            <a:stretch/>
          </p:blipFill>
          <p:spPr>
            <a:xfrm>
              <a:off x="4719703" y="2953125"/>
              <a:ext cx="1418100" cy="1168800"/>
            </a:xfrm>
            <a:prstGeom prst="roundRect">
              <a:avLst>
                <a:gd fmla="val 6202" name="adj"/>
              </a:avLst>
            </a:prstGeom>
            <a:noFill/>
            <a:ln>
              <a:noFill/>
            </a:ln>
          </p:spPr>
        </p:pic>
        <p:sp>
          <p:nvSpPr>
            <p:cNvPr id="239" name="Google Shape;239;p20"/>
            <p:cNvSpPr txBox="1"/>
            <p:nvPr/>
          </p:nvSpPr>
          <p:spPr>
            <a:xfrm>
              <a:off x="4767550" y="2552925"/>
              <a:ext cx="13224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latin typeface="Open Sans"/>
                  <a:ea typeface="Open Sans"/>
                  <a:cs typeface="Open Sans"/>
                  <a:sym typeface="Open Sans"/>
                </a:rPr>
                <a:t>Reserve stays</a:t>
              </a:r>
              <a:endParaRPr b="1" sz="1300">
                <a:latin typeface="Open Sans"/>
                <a:ea typeface="Open Sans"/>
                <a:cs typeface="Open Sans"/>
                <a:sym typeface="Open Sans"/>
              </a:endParaRPr>
            </a:p>
          </p:txBody>
        </p:sp>
        <p:pic>
          <p:nvPicPr>
            <p:cNvPr id="240" name="Google Shape;240;p20"/>
            <p:cNvPicPr preferRelativeResize="0"/>
            <p:nvPr/>
          </p:nvPicPr>
          <p:blipFill>
            <a:blip r:embed="rId6">
              <a:alphaModFix/>
            </a:blip>
            <a:stretch>
              <a:fillRect/>
            </a:stretch>
          </p:blipFill>
          <p:spPr>
            <a:xfrm>
              <a:off x="5154400" y="4208071"/>
              <a:ext cx="548701" cy="171467"/>
            </a:xfrm>
            <a:prstGeom prst="rect">
              <a:avLst/>
            </a:prstGeom>
            <a:noFill/>
            <a:ln>
              <a:noFill/>
            </a:ln>
          </p:spPr>
        </p:pic>
      </p:grpSp>
      <p:grpSp>
        <p:nvGrpSpPr>
          <p:cNvPr id="241" name="Google Shape;241;p20"/>
          <p:cNvGrpSpPr/>
          <p:nvPr/>
        </p:nvGrpSpPr>
        <p:grpSpPr>
          <a:xfrm>
            <a:off x="2629625" y="2354412"/>
            <a:ext cx="1374300" cy="1804024"/>
            <a:chOff x="2636950" y="2552925"/>
            <a:chExt cx="1374300" cy="1804024"/>
          </a:xfrm>
        </p:grpSpPr>
        <p:pic>
          <p:nvPicPr>
            <p:cNvPr id="242" name="Google Shape;242;p20" title="IMG_9312.PNG"/>
            <p:cNvPicPr preferRelativeResize="0"/>
            <p:nvPr/>
          </p:nvPicPr>
          <p:blipFill rotWithShape="1">
            <a:blip r:embed="rId7">
              <a:alphaModFix/>
            </a:blip>
            <a:srcRect b="48494" l="16801" r="15804" t="26064"/>
            <a:stretch/>
          </p:blipFill>
          <p:spPr>
            <a:xfrm>
              <a:off x="2636950" y="2975775"/>
              <a:ext cx="1374300" cy="1123500"/>
            </a:xfrm>
            <a:prstGeom prst="roundRect">
              <a:avLst>
                <a:gd fmla="val 4394" name="adj"/>
              </a:avLst>
            </a:prstGeom>
            <a:noFill/>
            <a:ln>
              <a:noFill/>
            </a:ln>
          </p:spPr>
        </p:pic>
        <p:sp>
          <p:nvSpPr>
            <p:cNvPr id="243" name="Google Shape;243;p20"/>
            <p:cNvSpPr txBox="1"/>
            <p:nvPr/>
          </p:nvSpPr>
          <p:spPr>
            <a:xfrm>
              <a:off x="2744200" y="2552925"/>
              <a:ext cx="11598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latin typeface="Open Sans"/>
                  <a:ea typeface="Open Sans"/>
                  <a:cs typeface="Open Sans"/>
                  <a:sym typeface="Open Sans"/>
                </a:rPr>
                <a:t>Buy tickets</a:t>
              </a:r>
              <a:endParaRPr b="1" sz="1300">
                <a:latin typeface="Open Sans"/>
                <a:ea typeface="Open Sans"/>
                <a:cs typeface="Open Sans"/>
                <a:sym typeface="Open Sans"/>
              </a:endParaRPr>
            </a:p>
          </p:txBody>
        </p:sp>
        <p:pic>
          <p:nvPicPr>
            <p:cNvPr id="244" name="Google Shape;244;p20"/>
            <p:cNvPicPr preferRelativeResize="0"/>
            <p:nvPr/>
          </p:nvPicPr>
          <p:blipFill rotWithShape="1">
            <a:blip r:embed="rId8">
              <a:alphaModFix/>
            </a:blip>
            <a:srcRect b="36135" l="0" r="0" t="34874"/>
            <a:stretch/>
          </p:blipFill>
          <p:spPr>
            <a:xfrm>
              <a:off x="2936876" y="4230650"/>
              <a:ext cx="774436" cy="126300"/>
            </a:xfrm>
            <a:prstGeom prst="rect">
              <a:avLst/>
            </a:prstGeom>
            <a:noFill/>
            <a:ln>
              <a:noFill/>
            </a:ln>
          </p:spPr>
        </p:pic>
      </p:grpSp>
      <p:grpSp>
        <p:nvGrpSpPr>
          <p:cNvPr id="245" name="Google Shape;245;p20"/>
          <p:cNvGrpSpPr/>
          <p:nvPr/>
        </p:nvGrpSpPr>
        <p:grpSpPr>
          <a:xfrm>
            <a:off x="419876" y="2354412"/>
            <a:ext cx="1747274" cy="1804013"/>
            <a:chOff x="427201" y="2552925"/>
            <a:chExt cx="1747274" cy="1804013"/>
          </a:xfrm>
        </p:grpSpPr>
        <p:sp>
          <p:nvSpPr>
            <p:cNvPr id="246" name="Google Shape;246;p20"/>
            <p:cNvSpPr txBox="1"/>
            <p:nvPr/>
          </p:nvSpPr>
          <p:spPr>
            <a:xfrm>
              <a:off x="427275" y="2552925"/>
              <a:ext cx="17472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latin typeface="Open Sans"/>
                  <a:ea typeface="Open Sans"/>
                  <a:cs typeface="Open Sans"/>
                  <a:sym typeface="Open Sans"/>
                </a:rPr>
                <a:t>Schedule flights</a:t>
              </a:r>
              <a:endParaRPr b="1" sz="1300">
                <a:latin typeface="Open Sans"/>
                <a:ea typeface="Open Sans"/>
                <a:cs typeface="Open Sans"/>
                <a:sym typeface="Open Sans"/>
              </a:endParaRPr>
            </a:p>
          </p:txBody>
        </p:sp>
        <p:pic>
          <p:nvPicPr>
            <p:cNvPr id="247" name="Google Shape;247;p20"/>
            <p:cNvPicPr preferRelativeResize="0"/>
            <p:nvPr/>
          </p:nvPicPr>
          <p:blipFill>
            <a:blip r:embed="rId9">
              <a:alphaModFix/>
            </a:blip>
            <a:stretch>
              <a:fillRect/>
            </a:stretch>
          </p:blipFill>
          <p:spPr>
            <a:xfrm>
              <a:off x="427201" y="2978050"/>
              <a:ext cx="1747087" cy="327212"/>
            </a:xfrm>
            <a:prstGeom prst="rect">
              <a:avLst/>
            </a:prstGeom>
            <a:noFill/>
            <a:ln>
              <a:noFill/>
            </a:ln>
          </p:spPr>
        </p:pic>
        <p:pic>
          <p:nvPicPr>
            <p:cNvPr id="248" name="Google Shape;248;p20"/>
            <p:cNvPicPr preferRelativeResize="0"/>
            <p:nvPr/>
          </p:nvPicPr>
          <p:blipFill>
            <a:blip r:embed="rId10">
              <a:alphaModFix/>
            </a:blip>
            <a:stretch>
              <a:fillRect/>
            </a:stretch>
          </p:blipFill>
          <p:spPr>
            <a:xfrm>
              <a:off x="892478" y="4230638"/>
              <a:ext cx="816550" cy="126300"/>
            </a:xfrm>
            <a:prstGeom prst="rect">
              <a:avLst/>
            </a:prstGeom>
            <a:noFill/>
            <a:ln>
              <a:noFill/>
            </a:ln>
          </p:spPr>
        </p:pic>
      </p:grpSp>
      <p:sp>
        <p:nvSpPr>
          <p:cNvPr id="249" name="Google Shape;249;p20"/>
          <p:cNvSpPr txBox="1"/>
          <p:nvPr/>
        </p:nvSpPr>
        <p:spPr>
          <a:xfrm>
            <a:off x="6946175" y="2354412"/>
            <a:ext cx="13224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latin typeface="Open Sans"/>
                <a:ea typeface="Open Sans"/>
                <a:cs typeface="Open Sans"/>
                <a:sym typeface="Open Sans"/>
              </a:rPr>
              <a:t>Book hotels</a:t>
            </a:r>
            <a:endParaRPr b="1" sz="1300">
              <a:latin typeface="Open Sans"/>
              <a:ea typeface="Open Sans"/>
              <a:cs typeface="Open Sans"/>
              <a:sym typeface="Open Sans"/>
            </a:endParaRPr>
          </a:p>
        </p:txBody>
      </p:sp>
      <p:pic>
        <p:nvPicPr>
          <p:cNvPr id="250" name="Google Shape;250;p20"/>
          <p:cNvPicPr preferRelativeResize="0"/>
          <p:nvPr/>
        </p:nvPicPr>
        <p:blipFill>
          <a:blip r:embed="rId11">
            <a:alphaModFix/>
          </a:blip>
          <a:stretch>
            <a:fillRect/>
          </a:stretch>
        </p:blipFill>
        <p:spPr>
          <a:xfrm>
            <a:off x="6334223" y="2894366"/>
            <a:ext cx="2546315" cy="709050"/>
          </a:xfrm>
          <a:prstGeom prst="rect">
            <a:avLst/>
          </a:prstGeom>
          <a:noFill/>
          <a:ln>
            <a:noFill/>
          </a:ln>
        </p:spPr>
      </p:pic>
      <p:pic>
        <p:nvPicPr>
          <p:cNvPr id="251" name="Google Shape;251;p20"/>
          <p:cNvPicPr preferRelativeResize="0"/>
          <p:nvPr/>
        </p:nvPicPr>
        <p:blipFill>
          <a:blip r:embed="rId12">
            <a:alphaModFix/>
          </a:blip>
          <a:stretch>
            <a:fillRect/>
          </a:stretch>
        </p:blipFill>
        <p:spPr>
          <a:xfrm>
            <a:off x="7168600" y="3894387"/>
            <a:ext cx="877550" cy="3464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21"/>
          <p:cNvSpPr txBox="1"/>
          <p:nvPr>
            <p:ph type="title"/>
          </p:nvPr>
        </p:nvSpPr>
        <p:spPr>
          <a:xfrm>
            <a:off x="311700" y="8395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200"/>
              </a:spcBef>
              <a:spcAft>
                <a:spcPts val="1200"/>
              </a:spcAft>
              <a:buNone/>
            </a:pPr>
            <a:r>
              <a:rPr lang="en"/>
              <a:t>Multifamily is entering the same transition moment</a:t>
            </a:r>
            <a:endParaRPr/>
          </a:p>
        </p:txBody>
      </p:sp>
      <p:sp>
        <p:nvSpPr>
          <p:cNvPr id="257" name="Google Shape;257;p21"/>
          <p:cNvSpPr txBox="1"/>
          <p:nvPr>
            <p:ph idx="1" type="body"/>
          </p:nvPr>
        </p:nvSpPr>
        <p:spPr>
          <a:xfrm>
            <a:off x="311700" y="1412225"/>
            <a:ext cx="5520600" cy="16431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Fee disclosure laws are expanding</a:t>
            </a:r>
            <a:endParaRPr/>
          </a:p>
          <a:p>
            <a:pPr indent="-342900" lvl="0" marL="457200" rtl="0" algn="l">
              <a:spcBef>
                <a:spcPts val="0"/>
              </a:spcBef>
              <a:spcAft>
                <a:spcPts val="0"/>
              </a:spcAft>
              <a:buSzPts val="1800"/>
              <a:buChar char="●"/>
            </a:pPr>
            <a:r>
              <a:rPr lang="en"/>
              <a:t>Platforms are restructuring listing formats</a:t>
            </a:r>
            <a:endParaRPr/>
          </a:p>
          <a:p>
            <a:pPr indent="-342900" lvl="0" marL="457200" rtl="0" algn="l">
              <a:spcBef>
                <a:spcPts val="0"/>
              </a:spcBef>
              <a:spcAft>
                <a:spcPts val="0"/>
              </a:spcAft>
              <a:buSzPts val="1800"/>
              <a:buChar char="●"/>
            </a:pPr>
            <a:r>
              <a:rPr lang="en"/>
              <a:t>Renter</a:t>
            </a:r>
            <a:r>
              <a:rPr lang="en"/>
              <a:t>s now </a:t>
            </a:r>
            <a:r>
              <a:rPr lang="en"/>
              <a:t>expect total cost clarity up front</a:t>
            </a:r>
            <a:endParaRPr/>
          </a:p>
          <a:p>
            <a:pPr indent="-342900" lvl="0" marL="457200" rtl="0" algn="l">
              <a:spcBef>
                <a:spcPts val="0"/>
              </a:spcBef>
              <a:spcAft>
                <a:spcPts val="0"/>
              </a:spcAft>
              <a:buSzPts val="1800"/>
              <a:buChar char="●"/>
            </a:pPr>
            <a:r>
              <a:rPr lang="en"/>
              <a:t>Operators are adjusting nationwide</a:t>
            </a:r>
            <a:endParaRPr/>
          </a:p>
        </p:txBody>
      </p:sp>
      <p:sp>
        <p:nvSpPr>
          <p:cNvPr id="258" name="Google Shape;258;p21"/>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59" name="Google Shape;259;p21"/>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260" name="Google Shape;260;p21"/>
          <p:cNvPicPr preferRelativeResize="0"/>
          <p:nvPr/>
        </p:nvPicPr>
        <p:blipFill>
          <a:blip r:embed="rId4">
            <a:alphaModFix/>
          </a:blip>
          <a:stretch>
            <a:fillRect/>
          </a:stretch>
        </p:blipFill>
        <p:spPr>
          <a:xfrm>
            <a:off x="311700" y="4559903"/>
            <a:ext cx="1047750" cy="401172"/>
          </a:xfrm>
          <a:prstGeom prst="rect">
            <a:avLst/>
          </a:prstGeom>
          <a:noFill/>
          <a:ln>
            <a:noFill/>
          </a:ln>
        </p:spPr>
      </p:pic>
      <p:cxnSp>
        <p:nvCxnSpPr>
          <p:cNvPr id="261" name="Google Shape;261;p21"/>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sp>
        <p:nvSpPr>
          <p:cNvPr id="262" name="Google Shape;262;p21"/>
          <p:cNvSpPr txBox="1"/>
          <p:nvPr/>
        </p:nvSpPr>
        <p:spPr>
          <a:xfrm>
            <a:off x="311700" y="4212975"/>
            <a:ext cx="31068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latin typeface="Open Sans"/>
                <a:ea typeface="Open Sans"/>
                <a:cs typeface="Open Sans"/>
                <a:sym typeface="Open Sans"/>
              </a:rPr>
              <a:t>Source</a:t>
            </a:r>
            <a:r>
              <a:rPr lang="en" sz="800">
                <a:solidFill>
                  <a:schemeClr val="dk1"/>
                </a:solidFill>
                <a:latin typeface="Open Sans"/>
                <a:ea typeface="Open Sans"/>
                <a:cs typeface="Open Sans"/>
                <a:sym typeface="Open Sans"/>
              </a:rPr>
              <a:t>: Biennial Online Renter Study, 2025 - SatisFacts</a:t>
            </a:r>
            <a:endParaRPr sz="800">
              <a:solidFill>
                <a:schemeClr val="dk1"/>
              </a:solidFill>
              <a:latin typeface="Open Sans"/>
              <a:ea typeface="Open Sans"/>
              <a:cs typeface="Open Sans"/>
              <a:sym typeface="Open Sans"/>
            </a:endParaRPr>
          </a:p>
        </p:txBody>
      </p:sp>
      <p:sp>
        <p:nvSpPr>
          <p:cNvPr id="263" name="Google Shape;263;p21"/>
          <p:cNvSpPr txBox="1"/>
          <p:nvPr/>
        </p:nvSpPr>
        <p:spPr>
          <a:xfrm>
            <a:off x="452375" y="3040550"/>
            <a:ext cx="2728800" cy="932700"/>
          </a:xfrm>
          <a:prstGeom prst="rect">
            <a:avLst/>
          </a:prstGeom>
          <a:noFill/>
          <a:ln>
            <a:noFill/>
          </a:ln>
        </p:spPr>
        <p:txBody>
          <a:bodyPr anchorCtr="0" anchor="t" bIns="80300" lIns="80300" spcFirstLastPara="1" rIns="80300" wrap="square" tIns="80300">
            <a:spAutoFit/>
          </a:bodyPr>
          <a:lstStyle/>
          <a:p>
            <a:pPr indent="0" lvl="0" marL="0" rtl="0" algn="l">
              <a:spcBef>
                <a:spcPts val="0"/>
              </a:spcBef>
              <a:spcAft>
                <a:spcPts val="0"/>
              </a:spcAft>
              <a:buNone/>
            </a:pPr>
            <a:r>
              <a:rPr b="1" lang="en" sz="1581">
                <a:solidFill>
                  <a:schemeClr val="dk1"/>
                </a:solidFill>
                <a:latin typeface="Open Sans"/>
                <a:ea typeface="Open Sans"/>
                <a:cs typeface="Open Sans"/>
                <a:sym typeface="Open Sans"/>
              </a:rPr>
              <a:t>83.3%</a:t>
            </a:r>
            <a:endParaRPr b="1" sz="1581">
              <a:solidFill>
                <a:schemeClr val="dk1"/>
              </a:solidFill>
              <a:latin typeface="Open Sans"/>
              <a:ea typeface="Open Sans"/>
              <a:cs typeface="Open Sans"/>
              <a:sym typeface="Open Sans"/>
            </a:endParaRPr>
          </a:p>
          <a:p>
            <a:pPr indent="0" lvl="0" marL="0" rtl="0" algn="l">
              <a:spcBef>
                <a:spcPts val="0"/>
              </a:spcBef>
              <a:spcAft>
                <a:spcPts val="0"/>
              </a:spcAft>
              <a:buNone/>
            </a:pPr>
            <a:r>
              <a:rPr lang="en" sz="1142">
                <a:solidFill>
                  <a:schemeClr val="dk1"/>
                </a:solidFill>
                <a:latin typeface="Open Sans"/>
                <a:ea typeface="Open Sans"/>
                <a:cs typeface="Open Sans"/>
                <a:sym typeface="Open Sans"/>
              </a:rPr>
              <a:t>Of renters believe apartments communities should be more </a:t>
            </a:r>
            <a:r>
              <a:rPr lang="en" sz="1142">
                <a:solidFill>
                  <a:schemeClr val="dk1"/>
                </a:solidFill>
                <a:latin typeface="Open Sans"/>
                <a:ea typeface="Open Sans"/>
                <a:cs typeface="Open Sans"/>
                <a:sym typeface="Open Sans"/>
              </a:rPr>
              <a:t>transparent</a:t>
            </a:r>
            <a:r>
              <a:rPr lang="en" sz="1142">
                <a:solidFill>
                  <a:schemeClr val="dk1"/>
                </a:solidFill>
                <a:latin typeface="Open Sans"/>
                <a:ea typeface="Open Sans"/>
                <a:cs typeface="Open Sans"/>
                <a:sym typeface="Open Sans"/>
              </a:rPr>
              <a:t> about mandatory fees</a:t>
            </a:r>
            <a:endParaRPr sz="1142">
              <a:solidFill>
                <a:schemeClr val="dk1"/>
              </a:solidFill>
              <a:latin typeface="Open Sans"/>
              <a:ea typeface="Open Sans"/>
              <a:cs typeface="Open Sans"/>
              <a:sym typeface="Open Sans"/>
            </a:endParaRPr>
          </a:p>
        </p:txBody>
      </p:sp>
      <p:sp>
        <p:nvSpPr>
          <p:cNvPr id="264" name="Google Shape;264;p21"/>
          <p:cNvSpPr txBox="1"/>
          <p:nvPr/>
        </p:nvSpPr>
        <p:spPr>
          <a:xfrm>
            <a:off x="3057596" y="3040550"/>
            <a:ext cx="2728800" cy="932700"/>
          </a:xfrm>
          <a:prstGeom prst="rect">
            <a:avLst/>
          </a:prstGeom>
          <a:noFill/>
          <a:ln>
            <a:noFill/>
          </a:ln>
        </p:spPr>
        <p:txBody>
          <a:bodyPr anchorCtr="0" anchor="t" bIns="80300" lIns="80300" spcFirstLastPara="1" rIns="80300" wrap="square" tIns="80300">
            <a:spAutoFit/>
          </a:bodyPr>
          <a:lstStyle/>
          <a:p>
            <a:pPr indent="0" lvl="0" marL="0" rtl="0" algn="l">
              <a:spcBef>
                <a:spcPts val="0"/>
              </a:spcBef>
              <a:spcAft>
                <a:spcPts val="0"/>
              </a:spcAft>
              <a:buNone/>
            </a:pPr>
            <a:r>
              <a:rPr b="1" lang="en" sz="1581">
                <a:solidFill>
                  <a:schemeClr val="dk1"/>
                </a:solidFill>
                <a:latin typeface="Open Sans"/>
                <a:ea typeface="Open Sans"/>
                <a:cs typeface="Open Sans"/>
                <a:sym typeface="Open Sans"/>
              </a:rPr>
              <a:t>56.4%</a:t>
            </a:r>
            <a:endParaRPr b="1" sz="1581">
              <a:solidFill>
                <a:schemeClr val="dk1"/>
              </a:solidFill>
              <a:latin typeface="Open Sans"/>
              <a:ea typeface="Open Sans"/>
              <a:cs typeface="Open Sans"/>
              <a:sym typeface="Open Sans"/>
            </a:endParaRPr>
          </a:p>
          <a:p>
            <a:pPr indent="0" lvl="0" marL="0" rtl="0" algn="l">
              <a:spcBef>
                <a:spcPts val="0"/>
              </a:spcBef>
              <a:spcAft>
                <a:spcPts val="0"/>
              </a:spcAft>
              <a:buNone/>
            </a:pPr>
            <a:r>
              <a:rPr lang="en" sz="1142">
                <a:solidFill>
                  <a:schemeClr val="dk1"/>
                </a:solidFill>
                <a:latin typeface="Open Sans"/>
                <a:ea typeface="Open Sans"/>
                <a:cs typeface="Open Sans"/>
                <a:sym typeface="Open Sans"/>
              </a:rPr>
              <a:t>Of renters say their top reason for leaving negative reviews is when fees are not communicated clearly</a:t>
            </a:r>
            <a:endParaRPr sz="1142">
              <a:solidFill>
                <a:schemeClr val="dk1"/>
              </a:solidFill>
              <a:latin typeface="Open Sans"/>
              <a:ea typeface="Open Sans"/>
              <a:cs typeface="Open Sans"/>
              <a:sym typeface="Open Sans"/>
            </a:endParaRPr>
          </a:p>
        </p:txBody>
      </p:sp>
      <p:pic>
        <p:nvPicPr>
          <p:cNvPr id="265" name="Google Shape;265;p21" title="House with coins.png"/>
          <p:cNvPicPr preferRelativeResize="0"/>
          <p:nvPr/>
        </p:nvPicPr>
        <p:blipFill>
          <a:blip r:embed="rId5">
            <a:alphaModFix/>
          </a:blip>
          <a:stretch>
            <a:fillRect/>
          </a:stretch>
        </p:blipFill>
        <p:spPr>
          <a:xfrm>
            <a:off x="5832300" y="2177000"/>
            <a:ext cx="3006901" cy="181872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22"/>
          <p:cNvSpPr/>
          <p:nvPr/>
        </p:nvSpPr>
        <p:spPr>
          <a:xfrm>
            <a:off x="263450" y="1499701"/>
            <a:ext cx="4245300" cy="2897700"/>
          </a:xfrm>
          <a:prstGeom prst="roundRect">
            <a:avLst>
              <a:gd fmla="val 2951" name="adj"/>
            </a:avLst>
          </a:prstGeom>
          <a:solidFill>
            <a:srgbClr val="3D607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71" name="Google Shape;271;p22"/>
          <p:cNvSpPr/>
          <p:nvPr/>
        </p:nvSpPr>
        <p:spPr>
          <a:xfrm>
            <a:off x="4681825" y="1499701"/>
            <a:ext cx="4245300" cy="2897700"/>
          </a:xfrm>
          <a:prstGeom prst="roundRect">
            <a:avLst>
              <a:gd fmla="val 2951" name="adj"/>
            </a:avLst>
          </a:prstGeom>
          <a:solidFill>
            <a:srgbClr val="3D607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72" name="Google Shape;272;p22"/>
          <p:cNvSpPr txBox="1"/>
          <p:nvPr>
            <p:ph type="title"/>
          </p:nvPr>
        </p:nvSpPr>
        <p:spPr>
          <a:xfrm>
            <a:off x="311700" y="8395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200"/>
              </a:spcBef>
              <a:spcAft>
                <a:spcPts val="1200"/>
              </a:spcAft>
              <a:buNone/>
            </a:pPr>
            <a:r>
              <a:rPr lang="en"/>
              <a:t>Fee transparency and all-in pricing are not the same</a:t>
            </a:r>
            <a:endParaRPr/>
          </a:p>
        </p:txBody>
      </p:sp>
      <p:sp>
        <p:nvSpPr>
          <p:cNvPr id="273" name="Google Shape;273;p22"/>
          <p:cNvSpPr txBox="1"/>
          <p:nvPr>
            <p:ph idx="1" type="body"/>
          </p:nvPr>
        </p:nvSpPr>
        <p:spPr>
          <a:xfrm>
            <a:off x="2875241" y="2377100"/>
            <a:ext cx="1522800" cy="11595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b="1" lang="en" sz="1100">
                <a:solidFill>
                  <a:srgbClr val="FFFFFF"/>
                </a:solidFill>
              </a:rPr>
              <a:t>Fee Transparency</a:t>
            </a:r>
            <a:endParaRPr b="1" sz="1100">
              <a:solidFill>
                <a:srgbClr val="FFFFFF"/>
              </a:solidFill>
            </a:endParaRPr>
          </a:p>
          <a:p>
            <a:pPr indent="0" lvl="0" marL="0" rtl="0" algn="l">
              <a:spcBef>
                <a:spcPts val="1200"/>
              </a:spcBef>
              <a:spcAft>
                <a:spcPts val="1200"/>
              </a:spcAft>
              <a:buNone/>
            </a:pPr>
            <a:r>
              <a:rPr lang="en" sz="1100">
                <a:solidFill>
                  <a:srgbClr val="FFFFFF"/>
                </a:solidFill>
              </a:rPr>
              <a:t>Required fees are clearly defined and disclosed where advertised</a:t>
            </a:r>
            <a:endParaRPr sz="1100">
              <a:solidFill>
                <a:srgbClr val="FFFFFF"/>
              </a:solidFill>
            </a:endParaRPr>
          </a:p>
        </p:txBody>
      </p:sp>
      <p:sp>
        <p:nvSpPr>
          <p:cNvPr id="274" name="Google Shape;274;p22"/>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75" name="Google Shape;275;p22"/>
          <p:cNvSpPr txBox="1"/>
          <p:nvPr>
            <p:ph idx="1" type="body"/>
          </p:nvPr>
        </p:nvSpPr>
        <p:spPr>
          <a:xfrm>
            <a:off x="7134725" y="2377100"/>
            <a:ext cx="1522800" cy="11595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b="1" lang="en" sz="1100">
                <a:solidFill>
                  <a:srgbClr val="FFFFFF"/>
                </a:solidFill>
              </a:rPr>
              <a:t>All-in Pricing</a:t>
            </a:r>
            <a:endParaRPr b="1" sz="1100">
              <a:solidFill>
                <a:srgbClr val="FFFFFF"/>
              </a:solidFill>
            </a:endParaRPr>
          </a:p>
          <a:p>
            <a:pPr indent="0" lvl="0" marL="0" rtl="0" algn="l">
              <a:spcBef>
                <a:spcPts val="1200"/>
              </a:spcBef>
              <a:spcAft>
                <a:spcPts val="1200"/>
              </a:spcAft>
              <a:buNone/>
            </a:pPr>
            <a:r>
              <a:rPr lang="en" sz="1100">
                <a:solidFill>
                  <a:srgbClr val="FFFFFF"/>
                </a:solidFill>
              </a:rPr>
              <a:t>The total monthly price advertised inclusive of those fees</a:t>
            </a:r>
            <a:endParaRPr sz="1100">
              <a:solidFill>
                <a:srgbClr val="FFFFFF"/>
              </a:solidFill>
            </a:endParaRPr>
          </a:p>
        </p:txBody>
      </p:sp>
      <p:sp>
        <p:nvSpPr>
          <p:cNvPr id="276" name="Google Shape;276;p22"/>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277" name="Google Shape;277;p22"/>
          <p:cNvPicPr preferRelativeResize="0"/>
          <p:nvPr/>
        </p:nvPicPr>
        <p:blipFill>
          <a:blip r:embed="rId4">
            <a:alphaModFix/>
          </a:blip>
          <a:stretch>
            <a:fillRect/>
          </a:stretch>
        </p:blipFill>
        <p:spPr>
          <a:xfrm>
            <a:off x="311700" y="4559903"/>
            <a:ext cx="1047750" cy="401172"/>
          </a:xfrm>
          <a:prstGeom prst="rect">
            <a:avLst/>
          </a:prstGeom>
          <a:noFill/>
          <a:ln>
            <a:noFill/>
          </a:ln>
        </p:spPr>
      </p:pic>
      <p:cxnSp>
        <p:nvCxnSpPr>
          <p:cNvPr id="278" name="Google Shape;278;p22"/>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pic>
        <p:nvPicPr>
          <p:cNvPr id="279" name="Google Shape;279;p22" title="All-in Pricing on List Card.png"/>
          <p:cNvPicPr preferRelativeResize="0"/>
          <p:nvPr/>
        </p:nvPicPr>
        <p:blipFill>
          <a:blip r:embed="rId5">
            <a:alphaModFix/>
          </a:blip>
          <a:stretch>
            <a:fillRect/>
          </a:stretch>
        </p:blipFill>
        <p:spPr>
          <a:xfrm>
            <a:off x="4701242" y="1633862"/>
            <a:ext cx="2250850" cy="2747300"/>
          </a:xfrm>
          <a:prstGeom prst="rect">
            <a:avLst/>
          </a:prstGeom>
          <a:noFill/>
          <a:ln>
            <a:noFill/>
          </a:ln>
        </p:spPr>
      </p:pic>
      <p:pic>
        <p:nvPicPr>
          <p:cNvPr id="280" name="Google Shape;280;p22"/>
          <p:cNvPicPr preferRelativeResize="0"/>
          <p:nvPr/>
        </p:nvPicPr>
        <p:blipFill>
          <a:blip r:embed="rId6">
            <a:alphaModFix/>
          </a:blip>
          <a:stretch>
            <a:fillRect/>
          </a:stretch>
        </p:blipFill>
        <p:spPr>
          <a:xfrm>
            <a:off x="421524" y="1894333"/>
            <a:ext cx="2250830" cy="222635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23"/>
          <p:cNvSpPr txBox="1"/>
          <p:nvPr>
            <p:ph idx="1" type="body"/>
          </p:nvPr>
        </p:nvSpPr>
        <p:spPr>
          <a:xfrm>
            <a:off x="311700" y="1412225"/>
            <a:ext cx="1967400" cy="2874000"/>
          </a:xfrm>
          <a:prstGeom prst="rect">
            <a:avLst/>
          </a:prstGeom>
        </p:spPr>
        <p:txBody>
          <a:bodyPr anchorCtr="0" anchor="ctr" bIns="91425" lIns="91425" spcFirstLastPara="1" rIns="91425" wrap="square" tIns="91425">
            <a:normAutofit/>
          </a:bodyPr>
          <a:lstStyle/>
          <a:p>
            <a:pPr indent="0" lvl="0" marL="0" rtl="0" algn="l">
              <a:spcBef>
                <a:spcPts val="0"/>
              </a:spcBef>
              <a:spcAft>
                <a:spcPts val="1200"/>
              </a:spcAft>
              <a:buNone/>
            </a:pPr>
            <a:r>
              <a:rPr lang="en" sz="1600"/>
              <a:t>Transparency is quickly becoming mandatory across markets</a:t>
            </a:r>
            <a:endParaRPr sz="1600"/>
          </a:p>
        </p:txBody>
      </p:sp>
      <p:sp>
        <p:nvSpPr>
          <p:cNvPr id="286" name="Google Shape;286;p23"/>
          <p:cNvSpPr txBox="1"/>
          <p:nvPr>
            <p:ph type="title"/>
          </p:nvPr>
        </p:nvSpPr>
        <p:spPr>
          <a:xfrm>
            <a:off x="311700" y="8395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Regulation is accelerating adoption</a:t>
            </a:r>
            <a:endParaRPr/>
          </a:p>
        </p:txBody>
      </p:sp>
      <p:sp>
        <p:nvSpPr>
          <p:cNvPr id="287" name="Google Shape;287;p23"/>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88" name="Google Shape;288;p23"/>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289" name="Google Shape;289;p23"/>
          <p:cNvPicPr preferRelativeResize="0"/>
          <p:nvPr/>
        </p:nvPicPr>
        <p:blipFill>
          <a:blip r:embed="rId3">
            <a:alphaModFix/>
          </a:blip>
          <a:stretch>
            <a:fillRect/>
          </a:stretch>
        </p:blipFill>
        <p:spPr>
          <a:xfrm>
            <a:off x="311700" y="4559903"/>
            <a:ext cx="1047750" cy="401172"/>
          </a:xfrm>
          <a:prstGeom prst="rect">
            <a:avLst/>
          </a:prstGeom>
          <a:noFill/>
          <a:ln>
            <a:noFill/>
          </a:ln>
        </p:spPr>
      </p:pic>
      <p:cxnSp>
        <p:nvCxnSpPr>
          <p:cNvPr id="290" name="Google Shape;290;p23"/>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pic>
        <p:nvPicPr>
          <p:cNvPr id="291" name="Google Shape;291;p23" title="US Legislation Map - April 2026.png"/>
          <p:cNvPicPr preferRelativeResize="0"/>
          <p:nvPr/>
        </p:nvPicPr>
        <p:blipFill rotWithShape="1">
          <a:blip r:embed="rId4">
            <a:alphaModFix/>
          </a:blip>
          <a:srcRect b="0" l="0" r="0" t="0"/>
          <a:stretch/>
        </p:blipFill>
        <p:spPr>
          <a:xfrm>
            <a:off x="2380050" y="1603550"/>
            <a:ext cx="4613080" cy="2874000"/>
          </a:xfrm>
          <a:prstGeom prst="rect">
            <a:avLst/>
          </a:prstGeom>
          <a:noFill/>
          <a:ln>
            <a:noFill/>
          </a:ln>
        </p:spPr>
      </p:pic>
      <p:grpSp>
        <p:nvGrpSpPr>
          <p:cNvPr id="292" name="Google Shape;292;p23"/>
          <p:cNvGrpSpPr/>
          <p:nvPr/>
        </p:nvGrpSpPr>
        <p:grpSpPr>
          <a:xfrm>
            <a:off x="7094086" y="2570528"/>
            <a:ext cx="1782575" cy="306334"/>
            <a:chOff x="1233150" y="3506225"/>
            <a:chExt cx="2148975" cy="369300"/>
          </a:xfrm>
        </p:grpSpPr>
        <p:sp>
          <p:nvSpPr>
            <p:cNvPr id="293" name="Google Shape;293;p23"/>
            <p:cNvSpPr/>
            <p:nvPr/>
          </p:nvSpPr>
          <p:spPr>
            <a:xfrm>
              <a:off x="1233150" y="3537725"/>
              <a:ext cx="306000" cy="306300"/>
            </a:xfrm>
            <a:prstGeom prst="rect">
              <a:avLst/>
            </a:prstGeom>
            <a:solidFill>
              <a:srgbClr val="022C3B"/>
            </a:solidFill>
            <a:ln>
              <a:noFill/>
            </a:ln>
          </p:spPr>
          <p:txBody>
            <a:bodyPr anchorCtr="0" anchor="ctr" bIns="75850" lIns="75850" spcFirstLastPara="1" rIns="75850" wrap="square" tIns="75850">
              <a:noAutofit/>
            </a:bodyPr>
            <a:lstStyle/>
            <a:p>
              <a:pPr indent="0" lvl="0" marL="0" rtl="0" algn="ctr">
                <a:spcBef>
                  <a:spcPts val="0"/>
                </a:spcBef>
                <a:spcAft>
                  <a:spcPts val="0"/>
                </a:spcAft>
                <a:buNone/>
              </a:pPr>
              <a:r>
                <a:t/>
              </a:r>
              <a:endParaRPr sz="1161">
                <a:latin typeface="Open Sans"/>
                <a:ea typeface="Open Sans"/>
                <a:cs typeface="Open Sans"/>
                <a:sym typeface="Open Sans"/>
              </a:endParaRPr>
            </a:p>
          </p:txBody>
        </p:sp>
        <p:sp>
          <p:nvSpPr>
            <p:cNvPr id="294" name="Google Shape;294;p23"/>
            <p:cNvSpPr txBox="1"/>
            <p:nvPr/>
          </p:nvSpPr>
          <p:spPr>
            <a:xfrm>
              <a:off x="1587525" y="3506225"/>
              <a:ext cx="1794600" cy="369300"/>
            </a:xfrm>
            <a:prstGeom prst="rect">
              <a:avLst/>
            </a:prstGeom>
            <a:noFill/>
            <a:ln>
              <a:noFill/>
            </a:ln>
          </p:spPr>
          <p:txBody>
            <a:bodyPr anchorCtr="0" anchor="t" bIns="75850" lIns="75850" spcFirstLastPara="1" rIns="75850" wrap="square" tIns="75850">
              <a:spAutoFit/>
            </a:bodyPr>
            <a:lstStyle/>
            <a:p>
              <a:pPr indent="0" lvl="0" marL="0" rtl="0" algn="l">
                <a:spcBef>
                  <a:spcPts val="0"/>
                </a:spcBef>
                <a:spcAft>
                  <a:spcPts val="0"/>
                </a:spcAft>
                <a:buNone/>
              </a:pPr>
              <a:r>
                <a:rPr lang="en" sz="995">
                  <a:solidFill>
                    <a:schemeClr val="dk2"/>
                  </a:solidFill>
                  <a:latin typeface="Open Sans"/>
                  <a:ea typeface="Open Sans"/>
                  <a:cs typeface="Open Sans"/>
                  <a:sym typeface="Open Sans"/>
                </a:rPr>
                <a:t>Laws in effect</a:t>
              </a:r>
              <a:endParaRPr sz="995">
                <a:solidFill>
                  <a:schemeClr val="dk2"/>
                </a:solidFill>
                <a:latin typeface="Open Sans"/>
                <a:ea typeface="Open Sans"/>
                <a:cs typeface="Open Sans"/>
                <a:sym typeface="Open Sans"/>
              </a:endParaRPr>
            </a:p>
          </p:txBody>
        </p:sp>
      </p:grpSp>
      <p:grpSp>
        <p:nvGrpSpPr>
          <p:cNvPr id="295" name="Google Shape;295;p23"/>
          <p:cNvGrpSpPr/>
          <p:nvPr/>
        </p:nvGrpSpPr>
        <p:grpSpPr>
          <a:xfrm>
            <a:off x="7094086" y="2897891"/>
            <a:ext cx="1782575" cy="306334"/>
            <a:chOff x="1233150" y="3900875"/>
            <a:chExt cx="2148975" cy="369300"/>
          </a:xfrm>
        </p:grpSpPr>
        <p:sp>
          <p:nvSpPr>
            <p:cNvPr id="296" name="Google Shape;296;p23"/>
            <p:cNvSpPr/>
            <p:nvPr/>
          </p:nvSpPr>
          <p:spPr>
            <a:xfrm>
              <a:off x="1233150" y="3932375"/>
              <a:ext cx="306000" cy="306300"/>
            </a:xfrm>
            <a:prstGeom prst="rect">
              <a:avLst/>
            </a:prstGeom>
            <a:solidFill>
              <a:srgbClr val="37B3F1"/>
            </a:solidFill>
            <a:ln>
              <a:noFill/>
            </a:ln>
          </p:spPr>
          <p:txBody>
            <a:bodyPr anchorCtr="0" anchor="ctr" bIns="75850" lIns="75850" spcFirstLastPara="1" rIns="75850" wrap="square" tIns="75850">
              <a:noAutofit/>
            </a:bodyPr>
            <a:lstStyle/>
            <a:p>
              <a:pPr indent="0" lvl="0" marL="0" rtl="0" algn="ctr">
                <a:spcBef>
                  <a:spcPts val="0"/>
                </a:spcBef>
                <a:spcAft>
                  <a:spcPts val="0"/>
                </a:spcAft>
                <a:buNone/>
              </a:pPr>
              <a:r>
                <a:t/>
              </a:r>
              <a:endParaRPr sz="1161">
                <a:latin typeface="Open Sans"/>
                <a:ea typeface="Open Sans"/>
                <a:cs typeface="Open Sans"/>
                <a:sym typeface="Open Sans"/>
              </a:endParaRPr>
            </a:p>
          </p:txBody>
        </p:sp>
        <p:sp>
          <p:nvSpPr>
            <p:cNvPr id="297" name="Google Shape;297;p23"/>
            <p:cNvSpPr txBox="1"/>
            <p:nvPr/>
          </p:nvSpPr>
          <p:spPr>
            <a:xfrm>
              <a:off x="1587525" y="3900875"/>
              <a:ext cx="1794600" cy="369300"/>
            </a:xfrm>
            <a:prstGeom prst="rect">
              <a:avLst/>
            </a:prstGeom>
            <a:noFill/>
            <a:ln>
              <a:noFill/>
            </a:ln>
          </p:spPr>
          <p:txBody>
            <a:bodyPr anchorCtr="0" anchor="t" bIns="75850" lIns="75850" spcFirstLastPara="1" rIns="75850" wrap="square" tIns="75850">
              <a:spAutoFit/>
            </a:bodyPr>
            <a:lstStyle/>
            <a:p>
              <a:pPr indent="0" lvl="0" marL="0" rtl="0" algn="l">
                <a:spcBef>
                  <a:spcPts val="0"/>
                </a:spcBef>
                <a:spcAft>
                  <a:spcPts val="0"/>
                </a:spcAft>
                <a:buNone/>
              </a:pPr>
              <a:r>
                <a:rPr lang="en" sz="995">
                  <a:solidFill>
                    <a:schemeClr val="dk2"/>
                  </a:solidFill>
                  <a:latin typeface="Open Sans"/>
                  <a:ea typeface="Open Sans"/>
                  <a:cs typeface="Open Sans"/>
                  <a:sym typeface="Open Sans"/>
                </a:rPr>
                <a:t>Pending</a:t>
              </a:r>
              <a:r>
                <a:rPr lang="en" sz="995">
                  <a:solidFill>
                    <a:schemeClr val="dk2"/>
                  </a:solidFill>
                  <a:latin typeface="Open Sans"/>
                  <a:ea typeface="Open Sans"/>
                  <a:cs typeface="Open Sans"/>
                  <a:sym typeface="Open Sans"/>
                </a:rPr>
                <a:t> enactment</a:t>
              </a:r>
              <a:endParaRPr sz="995">
                <a:solidFill>
                  <a:schemeClr val="dk2"/>
                </a:solidFill>
                <a:latin typeface="Open Sans"/>
                <a:ea typeface="Open Sans"/>
                <a:cs typeface="Open Sans"/>
                <a:sym typeface="Open Sans"/>
              </a:endParaRPr>
            </a:p>
          </p:txBody>
        </p:sp>
      </p:grpSp>
      <p:grpSp>
        <p:nvGrpSpPr>
          <p:cNvPr id="298" name="Google Shape;298;p23"/>
          <p:cNvGrpSpPr/>
          <p:nvPr/>
        </p:nvGrpSpPr>
        <p:grpSpPr>
          <a:xfrm>
            <a:off x="7094086" y="3204225"/>
            <a:ext cx="1782575" cy="306334"/>
            <a:chOff x="1233150" y="4270175"/>
            <a:chExt cx="2148975" cy="369300"/>
          </a:xfrm>
        </p:grpSpPr>
        <p:sp>
          <p:nvSpPr>
            <p:cNvPr id="299" name="Google Shape;299;p23"/>
            <p:cNvSpPr/>
            <p:nvPr/>
          </p:nvSpPr>
          <p:spPr>
            <a:xfrm>
              <a:off x="1233150" y="4301675"/>
              <a:ext cx="306000" cy="306300"/>
            </a:xfrm>
            <a:prstGeom prst="rect">
              <a:avLst/>
            </a:prstGeom>
            <a:solidFill>
              <a:srgbClr val="E50F5A"/>
            </a:solidFill>
            <a:ln>
              <a:noFill/>
            </a:ln>
          </p:spPr>
          <p:txBody>
            <a:bodyPr anchorCtr="0" anchor="ctr" bIns="75850" lIns="75850" spcFirstLastPara="1" rIns="75850" wrap="square" tIns="75850">
              <a:noAutofit/>
            </a:bodyPr>
            <a:lstStyle/>
            <a:p>
              <a:pPr indent="0" lvl="0" marL="0" rtl="0" algn="ctr">
                <a:spcBef>
                  <a:spcPts val="0"/>
                </a:spcBef>
                <a:spcAft>
                  <a:spcPts val="0"/>
                </a:spcAft>
                <a:buNone/>
              </a:pPr>
              <a:r>
                <a:t/>
              </a:r>
              <a:endParaRPr sz="1161">
                <a:latin typeface="Open Sans"/>
                <a:ea typeface="Open Sans"/>
                <a:cs typeface="Open Sans"/>
                <a:sym typeface="Open Sans"/>
              </a:endParaRPr>
            </a:p>
          </p:txBody>
        </p:sp>
        <p:sp>
          <p:nvSpPr>
            <p:cNvPr id="300" name="Google Shape;300;p23"/>
            <p:cNvSpPr txBox="1"/>
            <p:nvPr/>
          </p:nvSpPr>
          <p:spPr>
            <a:xfrm>
              <a:off x="1587525" y="4270175"/>
              <a:ext cx="1794600" cy="369300"/>
            </a:xfrm>
            <a:prstGeom prst="rect">
              <a:avLst/>
            </a:prstGeom>
            <a:noFill/>
            <a:ln>
              <a:noFill/>
            </a:ln>
          </p:spPr>
          <p:txBody>
            <a:bodyPr anchorCtr="0" anchor="t" bIns="75850" lIns="75850" spcFirstLastPara="1" rIns="75850" wrap="square" tIns="75850">
              <a:spAutoFit/>
            </a:bodyPr>
            <a:lstStyle/>
            <a:p>
              <a:pPr indent="0" lvl="0" marL="0" rtl="0" algn="l">
                <a:spcBef>
                  <a:spcPts val="0"/>
                </a:spcBef>
                <a:spcAft>
                  <a:spcPts val="0"/>
                </a:spcAft>
                <a:buNone/>
              </a:pPr>
              <a:r>
                <a:rPr lang="en" sz="995">
                  <a:solidFill>
                    <a:schemeClr val="dk2"/>
                  </a:solidFill>
                  <a:latin typeface="Open Sans"/>
                  <a:ea typeface="Open Sans"/>
                  <a:cs typeface="Open Sans"/>
                  <a:sym typeface="Open Sans"/>
                </a:rPr>
                <a:t>Proposed legislation</a:t>
              </a:r>
              <a:endParaRPr sz="995">
                <a:solidFill>
                  <a:schemeClr val="dk2"/>
                </a:solidFill>
                <a:latin typeface="Open Sans"/>
                <a:ea typeface="Open Sans"/>
                <a:cs typeface="Open Sans"/>
                <a:sym typeface="Open Sans"/>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24"/>
          <p:cNvSpPr txBox="1"/>
          <p:nvPr>
            <p:ph idx="1" type="body"/>
          </p:nvPr>
        </p:nvSpPr>
        <p:spPr>
          <a:xfrm>
            <a:off x="311700" y="1894775"/>
            <a:ext cx="8719800" cy="235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Federal guidance could establish a consistent nationwide floor</a:t>
            </a:r>
            <a:endParaRPr/>
          </a:p>
          <a:p>
            <a:pPr indent="-342900" lvl="0" marL="457200" rtl="0" algn="l">
              <a:spcBef>
                <a:spcPts val="1200"/>
              </a:spcBef>
              <a:spcAft>
                <a:spcPts val="0"/>
              </a:spcAft>
              <a:buSzPts val="1800"/>
              <a:buChar char="●"/>
            </a:pPr>
            <a:r>
              <a:rPr lang="en"/>
              <a:t>Total monthly cost and fee descriptions will be expected across channels</a:t>
            </a:r>
            <a:endParaRPr/>
          </a:p>
          <a:p>
            <a:pPr indent="-342900" lvl="0" marL="457200" rtl="0" algn="l">
              <a:spcBef>
                <a:spcPts val="0"/>
              </a:spcBef>
              <a:spcAft>
                <a:spcPts val="0"/>
              </a:spcAft>
              <a:buSzPts val="1800"/>
              <a:buChar char="●"/>
            </a:pPr>
            <a:r>
              <a:rPr lang="en"/>
              <a:t>Local/state rules (and litigation) may continue to apply atop FTC standard</a:t>
            </a:r>
            <a:endParaRPr/>
          </a:p>
          <a:p>
            <a:pPr indent="-342900" lvl="0" marL="457200" rtl="0" algn="l">
              <a:spcBef>
                <a:spcPts val="0"/>
              </a:spcBef>
              <a:spcAft>
                <a:spcPts val="0"/>
              </a:spcAft>
              <a:buSzPts val="1800"/>
              <a:buChar char="●"/>
            </a:pPr>
            <a:r>
              <a:rPr lang="en"/>
              <a:t>Owners/operators may have a transition window to comply</a:t>
            </a:r>
            <a:endParaRPr/>
          </a:p>
          <a:p>
            <a:pPr indent="-342900" lvl="0" marL="457200" rtl="0" algn="l">
              <a:spcBef>
                <a:spcPts val="0"/>
              </a:spcBef>
              <a:spcAft>
                <a:spcPts val="0"/>
              </a:spcAft>
              <a:buSzPts val="1800"/>
              <a:buChar char="●"/>
            </a:pPr>
            <a:r>
              <a:rPr lang="en"/>
              <a:t>Open question if FTC chooses to tackle fee </a:t>
            </a:r>
            <a:r>
              <a:rPr lang="en" u="sng"/>
              <a:t>permissibility</a:t>
            </a:r>
            <a:endParaRPr u="sng"/>
          </a:p>
        </p:txBody>
      </p:sp>
      <p:sp>
        <p:nvSpPr>
          <p:cNvPr id="306" name="Google Shape;306;p24"/>
          <p:cNvSpPr txBox="1"/>
          <p:nvPr>
            <p:ph type="title"/>
          </p:nvPr>
        </p:nvSpPr>
        <p:spPr>
          <a:xfrm>
            <a:off x="311700" y="839525"/>
            <a:ext cx="8387100" cy="87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FTC may establish national rule for </a:t>
            </a:r>
            <a:r>
              <a:rPr lang="en"/>
              <a:t>housing transparency</a:t>
            </a:r>
            <a:endParaRPr/>
          </a:p>
        </p:txBody>
      </p:sp>
      <p:sp>
        <p:nvSpPr>
          <p:cNvPr id="307" name="Google Shape;307;p24"/>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08" name="Google Shape;308;p24"/>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309" name="Google Shape;309;p24"/>
          <p:cNvPicPr preferRelativeResize="0"/>
          <p:nvPr/>
        </p:nvPicPr>
        <p:blipFill>
          <a:blip r:embed="rId4">
            <a:alphaModFix/>
          </a:blip>
          <a:stretch>
            <a:fillRect/>
          </a:stretch>
        </p:blipFill>
        <p:spPr>
          <a:xfrm>
            <a:off x="311700" y="4559903"/>
            <a:ext cx="1047750" cy="401172"/>
          </a:xfrm>
          <a:prstGeom prst="rect">
            <a:avLst/>
          </a:prstGeom>
          <a:noFill/>
          <a:ln>
            <a:noFill/>
          </a:ln>
        </p:spPr>
      </p:pic>
      <p:cxnSp>
        <p:nvCxnSpPr>
          <p:cNvPr id="310" name="Google Shape;310;p24"/>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25"/>
          <p:cNvSpPr txBox="1"/>
          <p:nvPr>
            <p:ph type="title"/>
          </p:nvPr>
        </p:nvSpPr>
        <p:spPr>
          <a:xfrm>
            <a:off x="528900" y="408350"/>
            <a:ext cx="8086200" cy="4090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a:t>Making the Business Case </a:t>
            </a:r>
            <a:r>
              <a:rPr lang="en"/>
              <a:t>for Transparency</a:t>
            </a:r>
            <a:endParaRPr/>
          </a:p>
        </p:txBody>
      </p:sp>
      <p:sp>
        <p:nvSpPr>
          <p:cNvPr id="316" name="Google Shape;316;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latin typeface="Arial"/>
                <a:ea typeface="Arial"/>
                <a:cs typeface="Arial"/>
                <a:sym typeface="Arial"/>
              </a:rPr>
              <a:t>‹#›</a:t>
            </a:fld>
            <a:endParaRPr sz="1000">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26"/>
          <p:cNvSpPr txBox="1"/>
          <p:nvPr>
            <p:ph type="title"/>
          </p:nvPr>
        </p:nvSpPr>
        <p:spPr>
          <a:xfrm>
            <a:off x="311700" y="8395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early adopter jump scare</a:t>
            </a:r>
            <a:endParaRPr/>
          </a:p>
        </p:txBody>
      </p:sp>
      <p:sp>
        <p:nvSpPr>
          <p:cNvPr id="322" name="Google Shape;322;p26"/>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23" name="Google Shape;323;p26"/>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324" name="Google Shape;324;p26"/>
          <p:cNvPicPr preferRelativeResize="0"/>
          <p:nvPr/>
        </p:nvPicPr>
        <p:blipFill>
          <a:blip r:embed="rId4">
            <a:alphaModFix/>
          </a:blip>
          <a:stretch>
            <a:fillRect/>
          </a:stretch>
        </p:blipFill>
        <p:spPr>
          <a:xfrm>
            <a:off x="311700" y="4559903"/>
            <a:ext cx="1047750" cy="401172"/>
          </a:xfrm>
          <a:prstGeom prst="rect">
            <a:avLst/>
          </a:prstGeom>
          <a:noFill/>
          <a:ln>
            <a:noFill/>
          </a:ln>
        </p:spPr>
      </p:pic>
      <p:sp>
        <p:nvSpPr>
          <p:cNvPr id="325" name="Google Shape;325;p26"/>
          <p:cNvSpPr txBox="1"/>
          <p:nvPr/>
        </p:nvSpPr>
        <p:spPr>
          <a:xfrm>
            <a:off x="311700" y="1555800"/>
            <a:ext cx="3910800" cy="133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latin typeface="Open Sans"/>
                <a:ea typeface="Open Sans"/>
                <a:cs typeface="Open Sans"/>
                <a:sym typeface="Open Sans"/>
              </a:rPr>
              <a:t>PMCs who implemented all-in pricing in 2025 found:</a:t>
            </a:r>
            <a:br>
              <a:rPr b="1" lang="en" sz="1500">
                <a:latin typeface="Open Sans"/>
                <a:ea typeface="Open Sans"/>
                <a:cs typeface="Open Sans"/>
                <a:sym typeface="Open Sans"/>
              </a:rPr>
            </a:br>
            <a:endParaRPr b="1" i="1"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rPr lang="en" sz="1500">
                <a:latin typeface="Open Sans"/>
                <a:ea typeface="Open Sans"/>
                <a:cs typeface="Open Sans"/>
                <a:sym typeface="Open Sans"/>
              </a:rPr>
              <a:t>Lead volume declined</a:t>
            </a:r>
            <a:endParaRPr b="1"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rPr lang="en" sz="1500">
                <a:latin typeface="Open Sans"/>
                <a:ea typeface="Open Sans"/>
                <a:cs typeface="Open Sans"/>
                <a:sym typeface="Open Sans"/>
              </a:rPr>
              <a:t>Tours fell</a:t>
            </a:r>
            <a:endParaRPr b="1" sz="1500">
              <a:latin typeface="Open Sans"/>
              <a:ea typeface="Open Sans"/>
              <a:cs typeface="Open Sans"/>
              <a:sym typeface="Open Sans"/>
            </a:endParaRPr>
          </a:p>
        </p:txBody>
      </p:sp>
      <p:cxnSp>
        <p:nvCxnSpPr>
          <p:cNvPr id="326" name="Google Shape;326;p26"/>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sp>
        <p:nvSpPr>
          <p:cNvPr id="327" name="Google Shape;327;p26"/>
          <p:cNvSpPr/>
          <p:nvPr/>
        </p:nvSpPr>
        <p:spPr>
          <a:xfrm>
            <a:off x="4721869" y="1677725"/>
            <a:ext cx="3642300" cy="2199300"/>
          </a:xfrm>
          <a:prstGeom prst="roundRect">
            <a:avLst>
              <a:gd fmla="val 2951" name="adj"/>
            </a:avLst>
          </a:prstGeom>
          <a:solidFill>
            <a:srgbClr val="3D6079"/>
          </a:solidFill>
          <a:ln>
            <a:noFill/>
          </a:ln>
        </p:spPr>
        <p:txBody>
          <a:bodyPr anchorCtr="0" anchor="ctr" bIns="73100" lIns="73100" spcFirstLastPara="1" rIns="73100" wrap="square" tIns="73100">
            <a:noAutofit/>
          </a:bodyPr>
          <a:lstStyle/>
          <a:p>
            <a:pPr indent="0" lvl="0" marL="0" rtl="0" algn="ctr">
              <a:spcBef>
                <a:spcPts val="0"/>
              </a:spcBef>
              <a:spcAft>
                <a:spcPts val="0"/>
              </a:spcAft>
              <a:buNone/>
            </a:pPr>
            <a:r>
              <a:t/>
            </a:r>
            <a:endParaRPr sz="1119">
              <a:latin typeface="Open Sans"/>
              <a:ea typeface="Open Sans"/>
              <a:cs typeface="Open Sans"/>
              <a:sym typeface="Open Sans"/>
            </a:endParaRPr>
          </a:p>
        </p:txBody>
      </p:sp>
      <p:sp>
        <p:nvSpPr>
          <p:cNvPr id="328" name="Google Shape;328;p26"/>
          <p:cNvSpPr txBox="1"/>
          <p:nvPr>
            <p:ph idx="1" type="body"/>
          </p:nvPr>
        </p:nvSpPr>
        <p:spPr>
          <a:xfrm>
            <a:off x="4844875" y="1897025"/>
            <a:ext cx="3396300" cy="1760700"/>
          </a:xfrm>
          <a:prstGeom prst="rect">
            <a:avLst/>
          </a:prstGeom>
        </p:spPr>
        <p:txBody>
          <a:bodyPr anchorCtr="0" anchor="t" bIns="73100" lIns="73100" spcFirstLastPara="1" rIns="73100" wrap="square" tIns="73100">
            <a:noAutofit/>
          </a:bodyPr>
          <a:lstStyle/>
          <a:p>
            <a:pPr indent="0" lvl="0" marL="0" rtl="0" algn="ctr">
              <a:spcBef>
                <a:spcPts val="1023"/>
              </a:spcBef>
              <a:spcAft>
                <a:spcPts val="0"/>
              </a:spcAft>
              <a:buNone/>
            </a:pPr>
            <a:r>
              <a:rPr b="1" lang="en" sz="1279">
                <a:solidFill>
                  <a:srgbClr val="FFFFFF"/>
                </a:solidFill>
              </a:rPr>
              <a:t>One year later, renters are here for it</a:t>
            </a:r>
            <a:r>
              <a:rPr b="1" lang="en" sz="1279">
                <a:solidFill>
                  <a:srgbClr val="FFFFFF"/>
                </a:solidFill>
              </a:rPr>
              <a:t>:</a:t>
            </a:r>
            <a:endParaRPr b="1" sz="1279">
              <a:solidFill>
                <a:srgbClr val="FFFFFF"/>
              </a:solidFill>
            </a:endParaRPr>
          </a:p>
          <a:p>
            <a:pPr indent="0" lvl="0" marL="0" rtl="0" algn="ctr">
              <a:spcBef>
                <a:spcPts val="1023"/>
              </a:spcBef>
              <a:spcAft>
                <a:spcPts val="0"/>
              </a:spcAft>
              <a:buNone/>
            </a:pPr>
            <a:r>
              <a:rPr b="1" lang="en" sz="1879">
                <a:solidFill>
                  <a:srgbClr val="FFFFFF"/>
                </a:solidFill>
              </a:rPr>
              <a:t>178.87% more leads</a:t>
            </a:r>
            <a:endParaRPr b="1" sz="1879">
              <a:solidFill>
                <a:srgbClr val="FFFFFF"/>
              </a:solidFill>
            </a:endParaRPr>
          </a:p>
          <a:p>
            <a:pPr indent="0" lvl="0" marL="0" rtl="0" algn="ctr">
              <a:spcBef>
                <a:spcPts val="0"/>
              </a:spcBef>
              <a:spcAft>
                <a:spcPts val="0"/>
              </a:spcAft>
              <a:buNone/>
            </a:pPr>
            <a:r>
              <a:rPr b="1" lang="en" sz="1879">
                <a:solidFill>
                  <a:srgbClr val="FFFFFF"/>
                </a:solidFill>
              </a:rPr>
              <a:t>253.89% more tours</a:t>
            </a:r>
            <a:endParaRPr b="1" sz="1879">
              <a:solidFill>
                <a:srgbClr val="FFFFFF"/>
              </a:solidFill>
            </a:endParaRPr>
          </a:p>
          <a:p>
            <a:pPr indent="0" lvl="0" marL="0" rtl="0" algn="ctr">
              <a:spcBef>
                <a:spcPts val="959"/>
              </a:spcBef>
              <a:spcAft>
                <a:spcPts val="959"/>
              </a:spcAft>
              <a:buNone/>
            </a:pPr>
            <a:r>
              <a:rPr lang="en" sz="1279">
                <a:solidFill>
                  <a:srgbClr val="FFFFFF"/>
                </a:solidFill>
              </a:rPr>
              <a:t>vs. listings with only base rent</a:t>
            </a:r>
            <a:endParaRPr sz="1279">
              <a:solidFill>
                <a:srgbClr val="FFFFFF"/>
              </a:solidFill>
            </a:endParaRPr>
          </a:p>
        </p:txBody>
      </p:sp>
      <p:sp>
        <p:nvSpPr>
          <p:cNvPr id="329" name="Google Shape;329;p26"/>
          <p:cNvSpPr txBox="1"/>
          <p:nvPr/>
        </p:nvSpPr>
        <p:spPr>
          <a:xfrm>
            <a:off x="311700" y="2972150"/>
            <a:ext cx="33963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Open Sans"/>
                <a:ea typeface="Open Sans"/>
                <a:cs typeface="Open Sans"/>
                <a:sym typeface="Open Sans"/>
              </a:rPr>
              <a:t>But…</a:t>
            </a:r>
            <a:endParaRPr sz="1500">
              <a:solidFill>
                <a:schemeClr val="dk1"/>
              </a:solidFill>
              <a:latin typeface="Open Sans"/>
              <a:ea typeface="Open Sans"/>
              <a:cs typeface="Open Sans"/>
              <a:sym typeface="Open Sans"/>
            </a:endParaRPr>
          </a:p>
          <a:p>
            <a:pPr indent="-323850" lvl="0" marL="457200" rtl="0" algn="l">
              <a:spcBef>
                <a:spcPts val="0"/>
              </a:spcBef>
              <a:spcAft>
                <a:spcPts val="0"/>
              </a:spcAft>
              <a:buClr>
                <a:schemeClr val="dk1"/>
              </a:buClr>
              <a:buSzPts val="1500"/>
              <a:buFont typeface="Open Sans"/>
              <a:buChar char="●"/>
            </a:pPr>
            <a:r>
              <a:rPr lang="en" sz="1500">
                <a:solidFill>
                  <a:schemeClr val="dk1"/>
                </a:solidFill>
                <a:latin typeface="Open Sans"/>
                <a:ea typeface="Open Sans"/>
                <a:cs typeface="Open Sans"/>
                <a:sym typeface="Open Sans"/>
              </a:rPr>
              <a:t>Approved applications grew</a:t>
            </a:r>
            <a:endParaRPr b="1" sz="1500">
              <a:solidFill>
                <a:schemeClr val="dk1"/>
              </a:solidFill>
              <a:latin typeface="Open Sans"/>
              <a:ea typeface="Open Sans"/>
              <a:cs typeface="Open Sans"/>
              <a:sym typeface="Open Sans"/>
            </a:endParaRPr>
          </a:p>
          <a:p>
            <a:pPr indent="-323850" lvl="0" marL="457200" rtl="0" algn="l">
              <a:spcBef>
                <a:spcPts val="0"/>
              </a:spcBef>
              <a:spcAft>
                <a:spcPts val="0"/>
              </a:spcAft>
              <a:buClr>
                <a:schemeClr val="dk1"/>
              </a:buClr>
              <a:buSzPts val="1500"/>
              <a:buFont typeface="Open Sans"/>
              <a:buChar char="●"/>
            </a:pPr>
            <a:r>
              <a:rPr lang="en" sz="1500">
                <a:solidFill>
                  <a:schemeClr val="dk1"/>
                </a:solidFill>
                <a:latin typeface="Open Sans"/>
                <a:ea typeface="Open Sans"/>
                <a:cs typeface="Open Sans"/>
                <a:sym typeface="Open Sans"/>
              </a:rPr>
              <a:t>Move-ins increased</a:t>
            </a:r>
            <a:endParaRPr b="1" sz="1500">
              <a:solidFill>
                <a:schemeClr val="dk1"/>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27"/>
          <p:cNvSpPr/>
          <p:nvPr/>
        </p:nvSpPr>
        <p:spPr>
          <a:xfrm>
            <a:off x="6080975" y="1952800"/>
            <a:ext cx="2629200" cy="1506300"/>
          </a:xfrm>
          <a:prstGeom prst="roundRect">
            <a:avLst>
              <a:gd fmla="val 2951" name="adj"/>
            </a:avLst>
          </a:prstGeom>
          <a:solidFill>
            <a:srgbClr val="3D6079"/>
          </a:solidFill>
          <a:ln>
            <a:noFill/>
          </a:ln>
        </p:spPr>
        <p:txBody>
          <a:bodyPr anchorCtr="0" anchor="ctr" bIns="62550" lIns="62550" spcFirstLastPara="1" rIns="62550" wrap="square" tIns="62550">
            <a:noAutofit/>
          </a:bodyPr>
          <a:lstStyle/>
          <a:p>
            <a:pPr indent="0" lvl="0" marL="0" rtl="0" algn="ctr">
              <a:spcBef>
                <a:spcPts val="0"/>
              </a:spcBef>
              <a:spcAft>
                <a:spcPts val="0"/>
              </a:spcAft>
              <a:buNone/>
            </a:pPr>
            <a:r>
              <a:t/>
            </a:r>
            <a:endParaRPr sz="958">
              <a:latin typeface="Open Sans"/>
              <a:ea typeface="Open Sans"/>
              <a:cs typeface="Open Sans"/>
              <a:sym typeface="Open Sans"/>
            </a:endParaRPr>
          </a:p>
        </p:txBody>
      </p:sp>
      <p:sp>
        <p:nvSpPr>
          <p:cNvPr id="335" name="Google Shape;335;p27"/>
          <p:cNvSpPr txBox="1"/>
          <p:nvPr>
            <p:ph idx="1" type="body"/>
          </p:nvPr>
        </p:nvSpPr>
        <p:spPr>
          <a:xfrm>
            <a:off x="6280775" y="1952800"/>
            <a:ext cx="2229600" cy="1506300"/>
          </a:xfrm>
          <a:prstGeom prst="rect">
            <a:avLst/>
          </a:prstGeom>
        </p:spPr>
        <p:txBody>
          <a:bodyPr anchorCtr="0" anchor="ctr" bIns="62550" lIns="62550" spcFirstLastPara="1" rIns="62550" wrap="square" tIns="62550">
            <a:noAutofit/>
          </a:bodyPr>
          <a:lstStyle/>
          <a:p>
            <a:pPr indent="0" lvl="0" marL="0" rtl="0" algn="ctr">
              <a:lnSpc>
                <a:spcPct val="115000"/>
              </a:lnSpc>
              <a:spcBef>
                <a:spcPts val="0"/>
              </a:spcBef>
              <a:spcAft>
                <a:spcPts val="821"/>
              </a:spcAft>
              <a:buSzPts val="935"/>
              <a:buNone/>
            </a:pPr>
            <a:r>
              <a:rPr b="1" lang="en" sz="1247">
                <a:solidFill>
                  <a:srgbClr val="F3F3F3"/>
                </a:solidFill>
              </a:rPr>
              <a:t>95% of renters</a:t>
            </a:r>
            <a:r>
              <a:rPr lang="en" sz="1247">
                <a:solidFill>
                  <a:srgbClr val="F3F3F3"/>
                </a:solidFill>
              </a:rPr>
              <a:t> say upfront fee transparency influences their decision</a:t>
            </a:r>
            <a:r>
              <a:rPr baseline="30000" lang="en" sz="1247">
                <a:solidFill>
                  <a:srgbClr val="F3F3F3"/>
                </a:solidFill>
              </a:rPr>
              <a:t>2</a:t>
            </a:r>
            <a:endParaRPr baseline="30000" sz="1247">
              <a:solidFill>
                <a:srgbClr val="F3F3F3"/>
              </a:solidFill>
            </a:endParaRPr>
          </a:p>
        </p:txBody>
      </p:sp>
      <p:sp>
        <p:nvSpPr>
          <p:cNvPr id="336" name="Google Shape;336;p27"/>
          <p:cNvSpPr txBox="1"/>
          <p:nvPr>
            <p:ph type="title"/>
          </p:nvPr>
        </p:nvSpPr>
        <p:spPr>
          <a:xfrm>
            <a:off x="311700" y="8395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420"/>
              <a:t>And it’s become the expectation</a:t>
            </a:r>
            <a:endParaRPr sz="2420"/>
          </a:p>
        </p:txBody>
      </p:sp>
      <p:sp>
        <p:nvSpPr>
          <p:cNvPr id="337" name="Google Shape;337;p27"/>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38" name="Google Shape;338;p27"/>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339" name="Google Shape;339;p27"/>
          <p:cNvPicPr preferRelativeResize="0"/>
          <p:nvPr/>
        </p:nvPicPr>
        <p:blipFill>
          <a:blip r:embed="rId4">
            <a:alphaModFix/>
          </a:blip>
          <a:stretch>
            <a:fillRect/>
          </a:stretch>
        </p:blipFill>
        <p:spPr>
          <a:xfrm>
            <a:off x="311700" y="4559903"/>
            <a:ext cx="1047750" cy="401172"/>
          </a:xfrm>
          <a:prstGeom prst="rect">
            <a:avLst/>
          </a:prstGeom>
          <a:noFill/>
          <a:ln>
            <a:noFill/>
          </a:ln>
        </p:spPr>
      </p:pic>
      <p:cxnSp>
        <p:nvCxnSpPr>
          <p:cNvPr id="340" name="Google Shape;340;p27"/>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sp>
        <p:nvSpPr>
          <p:cNvPr id="341" name="Google Shape;341;p27"/>
          <p:cNvSpPr txBox="1"/>
          <p:nvPr/>
        </p:nvSpPr>
        <p:spPr>
          <a:xfrm>
            <a:off x="311700" y="4212975"/>
            <a:ext cx="41715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latin typeface="Open Sans"/>
                <a:ea typeface="Open Sans"/>
                <a:cs typeface="Open Sans"/>
                <a:sym typeface="Open Sans"/>
              </a:rPr>
              <a:t>Source: 1</a:t>
            </a:r>
            <a:r>
              <a:rPr lang="en" sz="800">
                <a:solidFill>
                  <a:schemeClr val="dk1"/>
                </a:solidFill>
                <a:latin typeface="Open Sans"/>
                <a:ea typeface="Open Sans"/>
                <a:cs typeface="Open Sans"/>
                <a:sym typeface="Open Sans"/>
              </a:rPr>
              <a:t>. Zumper internal data, April 2026 2</a:t>
            </a:r>
            <a:r>
              <a:rPr lang="en" sz="800">
                <a:solidFill>
                  <a:schemeClr val="dk1"/>
                </a:solidFill>
                <a:latin typeface="Open Sans"/>
                <a:ea typeface="Open Sans"/>
                <a:cs typeface="Open Sans"/>
                <a:sym typeface="Open Sans"/>
              </a:rPr>
              <a:t>.  Zumper 2025 Annual Renter Survey.</a:t>
            </a:r>
            <a:endParaRPr sz="800">
              <a:solidFill>
                <a:schemeClr val="dk1"/>
              </a:solidFill>
              <a:latin typeface="Open Sans"/>
              <a:ea typeface="Open Sans"/>
              <a:cs typeface="Open Sans"/>
              <a:sym typeface="Open Sans"/>
            </a:endParaRPr>
          </a:p>
        </p:txBody>
      </p:sp>
      <p:sp>
        <p:nvSpPr>
          <p:cNvPr id="342" name="Google Shape;342;p27"/>
          <p:cNvSpPr/>
          <p:nvPr/>
        </p:nvSpPr>
        <p:spPr>
          <a:xfrm>
            <a:off x="3257388" y="1952803"/>
            <a:ext cx="2629200" cy="1506300"/>
          </a:xfrm>
          <a:prstGeom prst="roundRect">
            <a:avLst>
              <a:gd fmla="val 2951" name="adj"/>
            </a:avLst>
          </a:prstGeom>
          <a:solidFill>
            <a:srgbClr val="3D6079"/>
          </a:solidFill>
          <a:ln>
            <a:noFill/>
          </a:ln>
        </p:spPr>
        <p:txBody>
          <a:bodyPr anchorCtr="0" anchor="ctr" bIns="62550" lIns="62550" spcFirstLastPara="1" rIns="62550" wrap="square" tIns="62550">
            <a:noAutofit/>
          </a:bodyPr>
          <a:lstStyle/>
          <a:p>
            <a:pPr indent="0" lvl="0" marL="0" rtl="0" algn="ctr">
              <a:spcBef>
                <a:spcPts val="0"/>
              </a:spcBef>
              <a:spcAft>
                <a:spcPts val="0"/>
              </a:spcAft>
              <a:buNone/>
            </a:pPr>
            <a:r>
              <a:t/>
            </a:r>
            <a:endParaRPr sz="958">
              <a:latin typeface="Open Sans"/>
              <a:ea typeface="Open Sans"/>
              <a:cs typeface="Open Sans"/>
              <a:sym typeface="Open Sans"/>
            </a:endParaRPr>
          </a:p>
        </p:txBody>
      </p:sp>
      <p:sp>
        <p:nvSpPr>
          <p:cNvPr id="343" name="Google Shape;343;p27"/>
          <p:cNvSpPr txBox="1"/>
          <p:nvPr>
            <p:ph idx="1" type="body"/>
          </p:nvPr>
        </p:nvSpPr>
        <p:spPr>
          <a:xfrm>
            <a:off x="3470500" y="1952800"/>
            <a:ext cx="2202900" cy="1506300"/>
          </a:xfrm>
          <a:prstGeom prst="rect">
            <a:avLst/>
          </a:prstGeom>
        </p:spPr>
        <p:txBody>
          <a:bodyPr anchorCtr="0" anchor="ctr" bIns="62550" lIns="62550" spcFirstLastPara="1" rIns="62550" wrap="square" tIns="62550">
            <a:noAutofit/>
          </a:bodyPr>
          <a:lstStyle/>
          <a:p>
            <a:pPr indent="0" lvl="0" marL="0" rtl="0" algn="ctr">
              <a:lnSpc>
                <a:spcPct val="115000"/>
              </a:lnSpc>
              <a:spcBef>
                <a:spcPts val="0"/>
              </a:spcBef>
              <a:spcAft>
                <a:spcPts val="821"/>
              </a:spcAft>
              <a:buNone/>
            </a:pPr>
            <a:r>
              <a:rPr b="1" lang="en" sz="1226">
                <a:solidFill>
                  <a:srgbClr val="F3F3F3"/>
                </a:solidFill>
              </a:rPr>
              <a:t>47</a:t>
            </a:r>
            <a:r>
              <a:rPr b="1" lang="en" sz="1226">
                <a:solidFill>
                  <a:srgbClr val="F3F3F3"/>
                </a:solidFill>
              </a:rPr>
              <a:t>% of renters</a:t>
            </a:r>
            <a:r>
              <a:rPr lang="en" sz="1226">
                <a:solidFill>
                  <a:srgbClr val="F3F3F3"/>
                </a:solidFill>
              </a:rPr>
              <a:t> who used Zumper’s cost calculator submitted a lead</a:t>
            </a:r>
            <a:r>
              <a:rPr baseline="30000" lang="en" sz="1226">
                <a:solidFill>
                  <a:srgbClr val="F3F3F3"/>
                </a:solidFill>
              </a:rPr>
              <a:t>1</a:t>
            </a:r>
            <a:endParaRPr baseline="30000" sz="1226">
              <a:solidFill>
                <a:srgbClr val="F3F3F3"/>
              </a:solidFill>
            </a:endParaRPr>
          </a:p>
        </p:txBody>
      </p:sp>
      <p:sp>
        <p:nvSpPr>
          <p:cNvPr id="344" name="Google Shape;344;p27"/>
          <p:cNvSpPr/>
          <p:nvPr/>
        </p:nvSpPr>
        <p:spPr>
          <a:xfrm>
            <a:off x="433825" y="1952800"/>
            <a:ext cx="2629200" cy="1506300"/>
          </a:xfrm>
          <a:prstGeom prst="roundRect">
            <a:avLst>
              <a:gd fmla="val 2951" name="adj"/>
            </a:avLst>
          </a:prstGeom>
          <a:solidFill>
            <a:srgbClr val="3D6079"/>
          </a:solidFill>
          <a:ln>
            <a:noFill/>
          </a:ln>
        </p:spPr>
        <p:txBody>
          <a:bodyPr anchorCtr="0" anchor="ctr" bIns="62550" lIns="62550" spcFirstLastPara="1" rIns="62550" wrap="square" tIns="62550">
            <a:noAutofit/>
          </a:bodyPr>
          <a:lstStyle/>
          <a:p>
            <a:pPr indent="0" lvl="0" marL="0" rtl="0" algn="ctr">
              <a:spcBef>
                <a:spcPts val="0"/>
              </a:spcBef>
              <a:spcAft>
                <a:spcPts val="0"/>
              </a:spcAft>
              <a:buNone/>
            </a:pPr>
            <a:r>
              <a:t/>
            </a:r>
            <a:endParaRPr sz="958">
              <a:latin typeface="Open Sans"/>
              <a:ea typeface="Open Sans"/>
              <a:cs typeface="Open Sans"/>
              <a:sym typeface="Open Sans"/>
            </a:endParaRPr>
          </a:p>
        </p:txBody>
      </p:sp>
      <p:sp>
        <p:nvSpPr>
          <p:cNvPr id="345" name="Google Shape;345;p27"/>
          <p:cNvSpPr txBox="1"/>
          <p:nvPr>
            <p:ph idx="1" type="body"/>
          </p:nvPr>
        </p:nvSpPr>
        <p:spPr>
          <a:xfrm>
            <a:off x="633675" y="1952800"/>
            <a:ext cx="2229600" cy="1506300"/>
          </a:xfrm>
          <a:prstGeom prst="rect">
            <a:avLst/>
          </a:prstGeom>
        </p:spPr>
        <p:txBody>
          <a:bodyPr anchorCtr="0" anchor="ctr" bIns="62550" lIns="62550" spcFirstLastPara="1" rIns="62550" wrap="square" tIns="62550">
            <a:noAutofit/>
          </a:bodyPr>
          <a:lstStyle/>
          <a:p>
            <a:pPr indent="0" lvl="0" marL="0" rtl="0" algn="ctr">
              <a:lnSpc>
                <a:spcPct val="115000"/>
              </a:lnSpc>
              <a:spcBef>
                <a:spcPts val="0"/>
              </a:spcBef>
              <a:spcAft>
                <a:spcPts val="821"/>
              </a:spcAft>
              <a:buSzPts val="935"/>
              <a:buNone/>
            </a:pPr>
            <a:r>
              <a:rPr b="1" lang="en" sz="1247">
                <a:solidFill>
                  <a:srgbClr val="F3F3F3"/>
                </a:solidFill>
              </a:rPr>
              <a:t>86</a:t>
            </a:r>
            <a:r>
              <a:rPr b="1" lang="en" sz="1247">
                <a:solidFill>
                  <a:srgbClr val="F3F3F3"/>
                </a:solidFill>
              </a:rPr>
              <a:t>% of properties</a:t>
            </a:r>
            <a:r>
              <a:rPr lang="en" sz="1247">
                <a:solidFill>
                  <a:srgbClr val="F3F3F3"/>
                </a:solidFill>
              </a:rPr>
              <a:t> disclose fees nationally on Zumper’s marketplace</a:t>
            </a:r>
            <a:r>
              <a:rPr baseline="30000" lang="en" sz="1247">
                <a:solidFill>
                  <a:srgbClr val="F3F3F3"/>
                </a:solidFill>
              </a:rPr>
              <a:t>1</a:t>
            </a:r>
            <a:endParaRPr baseline="30000" sz="1247">
              <a:solidFill>
                <a:srgbClr val="F3F3F3"/>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28"/>
          <p:cNvSpPr txBox="1"/>
          <p:nvPr>
            <p:ph idx="1" type="body"/>
          </p:nvPr>
        </p:nvSpPr>
        <p:spPr>
          <a:xfrm>
            <a:off x="4624400" y="1554480"/>
            <a:ext cx="3832200" cy="2610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500"/>
              <a:t>For owner/managers:</a:t>
            </a:r>
            <a:endParaRPr b="1" sz="1500"/>
          </a:p>
          <a:p>
            <a:pPr indent="-323850" lvl="0" marL="457200" rtl="0" algn="l">
              <a:lnSpc>
                <a:spcPct val="100000"/>
              </a:lnSpc>
              <a:spcBef>
                <a:spcPts val="1200"/>
              </a:spcBef>
              <a:spcAft>
                <a:spcPts val="0"/>
              </a:spcAft>
              <a:buSzPts val="1500"/>
              <a:buChar char="●"/>
            </a:pPr>
            <a:r>
              <a:rPr lang="en" sz="1500"/>
              <a:t>Protection of brand equity</a:t>
            </a:r>
            <a:endParaRPr sz="1500"/>
          </a:p>
          <a:p>
            <a:pPr indent="-323850" lvl="0" marL="457200" rtl="0" algn="l">
              <a:lnSpc>
                <a:spcPct val="100000"/>
              </a:lnSpc>
              <a:spcBef>
                <a:spcPts val="1000"/>
              </a:spcBef>
              <a:spcAft>
                <a:spcPts val="0"/>
              </a:spcAft>
              <a:buSzPts val="1500"/>
              <a:buChar char="●"/>
            </a:pPr>
            <a:r>
              <a:rPr lang="en" sz="1500"/>
              <a:t>Competitive portfolio positioning</a:t>
            </a:r>
            <a:endParaRPr sz="1500"/>
          </a:p>
          <a:p>
            <a:pPr indent="-323850" lvl="0" marL="457200" rtl="0" algn="l">
              <a:lnSpc>
                <a:spcPct val="100000"/>
              </a:lnSpc>
              <a:spcBef>
                <a:spcPts val="1000"/>
              </a:spcBef>
              <a:spcAft>
                <a:spcPts val="0"/>
              </a:spcAft>
              <a:buSzPts val="1500"/>
              <a:buChar char="●"/>
            </a:pPr>
            <a:r>
              <a:rPr lang="en" sz="1500"/>
              <a:t>Reduced regulatory and reputation risk at the asset level</a:t>
            </a:r>
            <a:endParaRPr sz="1500"/>
          </a:p>
          <a:p>
            <a:pPr indent="-323850" lvl="0" marL="457200" rtl="0" algn="l">
              <a:lnSpc>
                <a:spcPct val="100000"/>
              </a:lnSpc>
              <a:spcBef>
                <a:spcPts val="1000"/>
              </a:spcBef>
              <a:spcAft>
                <a:spcPts val="1000"/>
              </a:spcAft>
              <a:buSzPts val="1500"/>
              <a:buChar char="●"/>
            </a:pPr>
            <a:r>
              <a:rPr lang="en" sz="1500"/>
              <a:t>Strategic differentiation</a:t>
            </a:r>
            <a:endParaRPr sz="1500"/>
          </a:p>
        </p:txBody>
      </p:sp>
      <p:sp>
        <p:nvSpPr>
          <p:cNvPr id="351" name="Google Shape;351;p28"/>
          <p:cNvSpPr txBox="1"/>
          <p:nvPr>
            <p:ph type="title"/>
          </p:nvPr>
        </p:nvSpPr>
        <p:spPr>
          <a:xfrm>
            <a:off x="311700" y="8395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Helping owners get comfortable with transparency</a:t>
            </a:r>
            <a:endParaRPr/>
          </a:p>
        </p:txBody>
      </p:sp>
      <p:sp>
        <p:nvSpPr>
          <p:cNvPr id="352" name="Google Shape;352;p28"/>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53" name="Google Shape;353;p28"/>
          <p:cNvSpPr txBox="1"/>
          <p:nvPr>
            <p:ph idx="1" type="body"/>
          </p:nvPr>
        </p:nvSpPr>
        <p:spPr>
          <a:xfrm>
            <a:off x="311700" y="1554480"/>
            <a:ext cx="3832200" cy="2610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500"/>
              <a:t>For fee managed operators:</a:t>
            </a:r>
            <a:endParaRPr b="1" sz="1500"/>
          </a:p>
          <a:p>
            <a:pPr indent="-323850" lvl="0" marL="457200" rtl="0" algn="l">
              <a:lnSpc>
                <a:spcPct val="100000"/>
              </a:lnSpc>
              <a:spcBef>
                <a:spcPts val="1200"/>
              </a:spcBef>
              <a:spcAft>
                <a:spcPts val="0"/>
              </a:spcAft>
              <a:buSzPts val="1500"/>
              <a:buChar char="●"/>
            </a:pPr>
            <a:r>
              <a:rPr lang="en" sz="1500"/>
              <a:t>Measurable funnel improvement</a:t>
            </a:r>
            <a:endParaRPr sz="1500"/>
          </a:p>
          <a:p>
            <a:pPr indent="-323850" lvl="0" marL="457200" rtl="0" algn="l">
              <a:lnSpc>
                <a:spcPct val="100000"/>
              </a:lnSpc>
              <a:spcBef>
                <a:spcPts val="1000"/>
              </a:spcBef>
              <a:spcAft>
                <a:spcPts val="0"/>
              </a:spcAft>
              <a:buSzPts val="1500"/>
              <a:buChar char="●"/>
            </a:pPr>
            <a:r>
              <a:rPr lang="en" sz="1500"/>
              <a:t>Occupancy protection without added spend</a:t>
            </a:r>
            <a:endParaRPr sz="1500"/>
          </a:p>
          <a:p>
            <a:pPr indent="-323850" lvl="0" marL="457200" rtl="0" algn="l">
              <a:lnSpc>
                <a:spcPct val="100000"/>
              </a:lnSpc>
              <a:spcBef>
                <a:spcPts val="1000"/>
              </a:spcBef>
              <a:spcAft>
                <a:spcPts val="0"/>
              </a:spcAft>
              <a:buSzPts val="1500"/>
              <a:buChar char="●"/>
            </a:pPr>
            <a:r>
              <a:rPr lang="en" sz="1500"/>
              <a:t>Protection of the asset’s reputation</a:t>
            </a:r>
            <a:endParaRPr sz="1500"/>
          </a:p>
          <a:p>
            <a:pPr indent="-323850" lvl="0" marL="457200" rtl="0" algn="l">
              <a:lnSpc>
                <a:spcPct val="100000"/>
              </a:lnSpc>
              <a:spcBef>
                <a:spcPts val="1000"/>
              </a:spcBef>
              <a:spcAft>
                <a:spcPts val="1000"/>
              </a:spcAft>
              <a:buSzPts val="1500"/>
              <a:buChar char="●"/>
            </a:pPr>
            <a:r>
              <a:rPr lang="en" sz="1500"/>
              <a:t>Lower compliance risk</a:t>
            </a:r>
            <a:endParaRPr sz="1500"/>
          </a:p>
        </p:txBody>
      </p:sp>
      <p:sp>
        <p:nvSpPr>
          <p:cNvPr id="354" name="Google Shape;354;p28"/>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355" name="Google Shape;355;p28"/>
          <p:cNvPicPr preferRelativeResize="0"/>
          <p:nvPr/>
        </p:nvPicPr>
        <p:blipFill>
          <a:blip r:embed="rId4">
            <a:alphaModFix/>
          </a:blip>
          <a:stretch>
            <a:fillRect/>
          </a:stretch>
        </p:blipFill>
        <p:spPr>
          <a:xfrm>
            <a:off x="311700" y="4559903"/>
            <a:ext cx="1047750" cy="401172"/>
          </a:xfrm>
          <a:prstGeom prst="rect">
            <a:avLst/>
          </a:prstGeom>
          <a:noFill/>
          <a:ln>
            <a:noFill/>
          </a:ln>
        </p:spPr>
      </p:pic>
      <p:cxnSp>
        <p:nvCxnSpPr>
          <p:cNvPr id="356" name="Google Shape;356;p28"/>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29"/>
          <p:cNvSpPr txBox="1"/>
          <p:nvPr>
            <p:ph type="title"/>
          </p:nvPr>
        </p:nvSpPr>
        <p:spPr>
          <a:xfrm>
            <a:off x="311700" y="839525"/>
            <a:ext cx="8387100" cy="721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Suppliers are taking steps towards compliance</a:t>
            </a:r>
            <a:endParaRPr/>
          </a:p>
        </p:txBody>
      </p:sp>
      <p:sp>
        <p:nvSpPr>
          <p:cNvPr id="362" name="Google Shape;362;p29"/>
          <p:cNvSpPr txBox="1"/>
          <p:nvPr>
            <p:ph idx="1" type="body"/>
          </p:nvPr>
        </p:nvSpPr>
        <p:spPr>
          <a:xfrm>
            <a:off x="311700" y="1554480"/>
            <a:ext cx="5678700" cy="810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1500"/>
              <a:t>Industry-leading PMSs and ILSs are quickly introducing and accepting MITS 5 feeds</a:t>
            </a:r>
            <a:endParaRPr sz="1500"/>
          </a:p>
        </p:txBody>
      </p:sp>
      <p:sp>
        <p:nvSpPr>
          <p:cNvPr id="363" name="Google Shape;363;p29"/>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64" name="Google Shape;364;p29"/>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365" name="Google Shape;365;p29"/>
          <p:cNvPicPr preferRelativeResize="0"/>
          <p:nvPr/>
        </p:nvPicPr>
        <p:blipFill>
          <a:blip r:embed="rId4">
            <a:alphaModFix/>
          </a:blip>
          <a:stretch>
            <a:fillRect/>
          </a:stretch>
        </p:blipFill>
        <p:spPr>
          <a:xfrm>
            <a:off x="311700" y="4559903"/>
            <a:ext cx="1047750" cy="401172"/>
          </a:xfrm>
          <a:prstGeom prst="rect">
            <a:avLst/>
          </a:prstGeom>
          <a:noFill/>
          <a:ln>
            <a:noFill/>
          </a:ln>
        </p:spPr>
      </p:pic>
      <p:cxnSp>
        <p:nvCxnSpPr>
          <p:cNvPr id="366" name="Google Shape;366;p29"/>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pic>
        <p:nvPicPr>
          <p:cNvPr id="367" name="Google Shape;367;p29"/>
          <p:cNvPicPr preferRelativeResize="0"/>
          <p:nvPr/>
        </p:nvPicPr>
        <p:blipFill>
          <a:blip r:embed="rId5">
            <a:alphaModFix/>
          </a:blip>
          <a:stretch>
            <a:fillRect/>
          </a:stretch>
        </p:blipFill>
        <p:spPr>
          <a:xfrm>
            <a:off x="706888" y="2767412"/>
            <a:ext cx="968709" cy="270458"/>
          </a:xfrm>
          <a:prstGeom prst="rect">
            <a:avLst/>
          </a:prstGeom>
          <a:noFill/>
          <a:ln>
            <a:noFill/>
          </a:ln>
        </p:spPr>
      </p:pic>
      <p:pic>
        <p:nvPicPr>
          <p:cNvPr id="368" name="Google Shape;368;p29"/>
          <p:cNvPicPr preferRelativeResize="0"/>
          <p:nvPr/>
        </p:nvPicPr>
        <p:blipFill>
          <a:blip r:embed="rId6">
            <a:alphaModFix/>
          </a:blip>
          <a:stretch>
            <a:fillRect/>
          </a:stretch>
        </p:blipFill>
        <p:spPr>
          <a:xfrm>
            <a:off x="1997051" y="2805010"/>
            <a:ext cx="1550054" cy="195263"/>
          </a:xfrm>
          <a:prstGeom prst="rect">
            <a:avLst/>
          </a:prstGeom>
          <a:noFill/>
          <a:ln>
            <a:noFill/>
          </a:ln>
        </p:spPr>
      </p:pic>
      <p:pic>
        <p:nvPicPr>
          <p:cNvPr id="369" name="Google Shape;369;p29"/>
          <p:cNvPicPr preferRelativeResize="0"/>
          <p:nvPr/>
        </p:nvPicPr>
        <p:blipFill rotWithShape="1">
          <a:blip r:embed="rId7">
            <a:alphaModFix/>
          </a:blip>
          <a:srcRect b="37680" l="0" r="0" t="37892"/>
          <a:stretch/>
        </p:blipFill>
        <p:spPr>
          <a:xfrm>
            <a:off x="5440557" y="2728070"/>
            <a:ext cx="1429295" cy="349152"/>
          </a:xfrm>
          <a:prstGeom prst="rect">
            <a:avLst/>
          </a:prstGeom>
          <a:noFill/>
          <a:ln>
            <a:noFill/>
          </a:ln>
        </p:spPr>
      </p:pic>
      <p:pic>
        <p:nvPicPr>
          <p:cNvPr id="370" name="Google Shape;370;p29"/>
          <p:cNvPicPr preferRelativeResize="0"/>
          <p:nvPr/>
        </p:nvPicPr>
        <p:blipFill rotWithShape="1">
          <a:blip r:embed="rId8">
            <a:alphaModFix/>
          </a:blip>
          <a:srcRect b="31339" l="0" r="0" t="30213"/>
          <a:stretch/>
        </p:blipFill>
        <p:spPr>
          <a:xfrm>
            <a:off x="3868562" y="2767414"/>
            <a:ext cx="1250541" cy="270463"/>
          </a:xfrm>
          <a:prstGeom prst="rect">
            <a:avLst/>
          </a:prstGeom>
          <a:noFill/>
          <a:ln>
            <a:noFill/>
          </a:ln>
        </p:spPr>
      </p:pic>
      <p:pic>
        <p:nvPicPr>
          <p:cNvPr id="371" name="Google Shape;371;p29"/>
          <p:cNvPicPr preferRelativeResize="0"/>
          <p:nvPr/>
        </p:nvPicPr>
        <p:blipFill>
          <a:blip r:embed="rId9">
            <a:alphaModFix/>
          </a:blip>
          <a:stretch>
            <a:fillRect/>
          </a:stretch>
        </p:blipFill>
        <p:spPr>
          <a:xfrm>
            <a:off x="7191310" y="2625787"/>
            <a:ext cx="1245810" cy="553696"/>
          </a:xfrm>
          <a:prstGeom prst="rect">
            <a:avLst/>
          </a:prstGeom>
          <a:noFill/>
          <a:ln>
            <a:noFill/>
          </a:ln>
        </p:spPr>
      </p:pic>
      <p:pic>
        <p:nvPicPr>
          <p:cNvPr id="372" name="Google Shape;372;p29"/>
          <p:cNvPicPr preferRelativeResize="0"/>
          <p:nvPr/>
        </p:nvPicPr>
        <p:blipFill>
          <a:blip r:embed="rId10">
            <a:alphaModFix/>
          </a:blip>
          <a:stretch>
            <a:fillRect/>
          </a:stretch>
        </p:blipFill>
        <p:spPr>
          <a:xfrm>
            <a:off x="1060742" y="3603907"/>
            <a:ext cx="1023872" cy="214975"/>
          </a:xfrm>
          <a:prstGeom prst="rect">
            <a:avLst/>
          </a:prstGeom>
          <a:noFill/>
          <a:ln>
            <a:noFill/>
          </a:ln>
        </p:spPr>
      </p:pic>
      <p:pic>
        <p:nvPicPr>
          <p:cNvPr id="373" name="Google Shape;373;p29"/>
          <p:cNvPicPr preferRelativeResize="0"/>
          <p:nvPr/>
        </p:nvPicPr>
        <p:blipFill>
          <a:blip r:embed="rId11">
            <a:alphaModFix/>
          </a:blip>
          <a:stretch>
            <a:fillRect/>
          </a:stretch>
        </p:blipFill>
        <p:spPr>
          <a:xfrm>
            <a:off x="2419698" y="3562507"/>
            <a:ext cx="2039593" cy="297775"/>
          </a:xfrm>
          <a:prstGeom prst="rect">
            <a:avLst/>
          </a:prstGeom>
          <a:noFill/>
          <a:ln>
            <a:noFill/>
          </a:ln>
        </p:spPr>
      </p:pic>
      <p:pic>
        <p:nvPicPr>
          <p:cNvPr id="374" name="Google Shape;374;p29"/>
          <p:cNvPicPr preferRelativeResize="0"/>
          <p:nvPr/>
        </p:nvPicPr>
        <p:blipFill>
          <a:blip r:embed="rId12">
            <a:alphaModFix/>
          </a:blip>
          <a:stretch>
            <a:fillRect/>
          </a:stretch>
        </p:blipFill>
        <p:spPr>
          <a:xfrm>
            <a:off x="4794363" y="3557436"/>
            <a:ext cx="1642223" cy="307916"/>
          </a:xfrm>
          <a:prstGeom prst="rect">
            <a:avLst/>
          </a:prstGeom>
          <a:noFill/>
          <a:ln>
            <a:noFill/>
          </a:ln>
        </p:spPr>
      </p:pic>
      <p:pic>
        <p:nvPicPr>
          <p:cNvPr id="375" name="Google Shape;375;p29" title="combinationmark_color_dark 1 (1).png"/>
          <p:cNvPicPr preferRelativeResize="0"/>
          <p:nvPr/>
        </p:nvPicPr>
        <p:blipFill>
          <a:blip r:embed="rId13">
            <a:alphaModFix/>
          </a:blip>
          <a:stretch>
            <a:fillRect/>
          </a:stretch>
        </p:blipFill>
        <p:spPr>
          <a:xfrm>
            <a:off x="6664991" y="3434538"/>
            <a:ext cx="1418284" cy="55371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30"/>
          <p:cNvSpPr txBox="1"/>
          <p:nvPr>
            <p:ph type="title"/>
          </p:nvPr>
        </p:nvSpPr>
        <p:spPr>
          <a:xfrm>
            <a:off x="528900" y="408350"/>
            <a:ext cx="8086200" cy="4090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a:t>Messaging That Converts: </a:t>
            </a:r>
            <a:endParaRPr b="1"/>
          </a:p>
          <a:p>
            <a:pPr indent="0" lvl="0" marL="0" rtl="0" algn="ctr">
              <a:spcBef>
                <a:spcPts val="0"/>
              </a:spcBef>
              <a:spcAft>
                <a:spcPts val="0"/>
              </a:spcAft>
              <a:buClr>
                <a:schemeClr val="dk1"/>
              </a:buClr>
              <a:buSzPts val="1100"/>
              <a:buFont typeface="Arial"/>
              <a:buNone/>
            </a:pPr>
            <a:r>
              <a:rPr lang="en"/>
              <a:t>Implementing transparency across the renter journey</a:t>
            </a:r>
            <a:endParaRPr/>
          </a:p>
        </p:txBody>
      </p:sp>
      <p:sp>
        <p:nvSpPr>
          <p:cNvPr id="381" name="Google Shape;381;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latin typeface="Arial"/>
                <a:ea typeface="Arial"/>
                <a:cs typeface="Arial"/>
                <a:sym typeface="Arial"/>
              </a:rPr>
              <a:t>‹#›</a:t>
            </a:fld>
            <a:endParaRPr sz="1000">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31"/>
          <p:cNvSpPr txBox="1"/>
          <p:nvPr>
            <p:ph type="title"/>
          </p:nvPr>
        </p:nvSpPr>
        <p:spPr>
          <a:xfrm>
            <a:off x="311700" y="8395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200"/>
              </a:spcBef>
              <a:spcAft>
                <a:spcPts val="1200"/>
              </a:spcAft>
              <a:buNone/>
            </a:pPr>
            <a:r>
              <a:rPr lang="en"/>
              <a:t>All-in pricing impacts every stage of the renter journey</a:t>
            </a:r>
            <a:endParaRPr/>
          </a:p>
        </p:txBody>
      </p:sp>
      <p:sp>
        <p:nvSpPr>
          <p:cNvPr id="387" name="Google Shape;387;p31"/>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88" name="Google Shape;388;p31"/>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389" name="Google Shape;389;p31"/>
          <p:cNvPicPr preferRelativeResize="0"/>
          <p:nvPr/>
        </p:nvPicPr>
        <p:blipFill>
          <a:blip r:embed="rId4">
            <a:alphaModFix/>
          </a:blip>
          <a:stretch>
            <a:fillRect/>
          </a:stretch>
        </p:blipFill>
        <p:spPr>
          <a:xfrm>
            <a:off x="311700" y="4559903"/>
            <a:ext cx="1047750" cy="401172"/>
          </a:xfrm>
          <a:prstGeom prst="rect">
            <a:avLst/>
          </a:prstGeom>
          <a:noFill/>
          <a:ln>
            <a:noFill/>
          </a:ln>
        </p:spPr>
      </p:pic>
      <p:cxnSp>
        <p:nvCxnSpPr>
          <p:cNvPr id="390" name="Google Shape;390;p31"/>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sp>
        <p:nvSpPr>
          <p:cNvPr id="391" name="Google Shape;391;p31"/>
          <p:cNvSpPr txBox="1"/>
          <p:nvPr/>
        </p:nvSpPr>
        <p:spPr>
          <a:xfrm>
            <a:off x="4012372" y="3714800"/>
            <a:ext cx="1678800" cy="845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b="1" lang="en" sz="1300">
                <a:latin typeface="Open Sans"/>
                <a:ea typeface="Open Sans"/>
                <a:cs typeface="Open Sans"/>
                <a:sym typeface="Open Sans"/>
              </a:rPr>
              <a:t>Builds confidence before renters schedule tours</a:t>
            </a:r>
            <a:endParaRPr b="1" sz="1300">
              <a:latin typeface="Open Sans"/>
              <a:ea typeface="Open Sans"/>
              <a:cs typeface="Open Sans"/>
              <a:sym typeface="Open Sans"/>
            </a:endParaRPr>
          </a:p>
        </p:txBody>
      </p:sp>
      <p:pic>
        <p:nvPicPr>
          <p:cNvPr id="392" name="Google Shape;392;p31" title="CURRENT JOURNEY - bar.png"/>
          <p:cNvPicPr preferRelativeResize="0"/>
          <p:nvPr/>
        </p:nvPicPr>
        <p:blipFill>
          <a:blip r:embed="rId5">
            <a:alphaModFix/>
          </a:blip>
          <a:stretch>
            <a:fillRect/>
          </a:stretch>
        </p:blipFill>
        <p:spPr>
          <a:xfrm>
            <a:off x="240201" y="2458471"/>
            <a:ext cx="8592102" cy="1069826"/>
          </a:xfrm>
          <a:prstGeom prst="rect">
            <a:avLst/>
          </a:prstGeom>
          <a:noFill/>
          <a:ln>
            <a:noFill/>
          </a:ln>
        </p:spPr>
      </p:pic>
      <p:sp>
        <p:nvSpPr>
          <p:cNvPr id="393" name="Google Shape;393;p31"/>
          <p:cNvSpPr txBox="1"/>
          <p:nvPr/>
        </p:nvSpPr>
        <p:spPr>
          <a:xfrm>
            <a:off x="5160075" y="1542800"/>
            <a:ext cx="18144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latin typeface="Open Sans"/>
                <a:ea typeface="Open Sans"/>
                <a:cs typeface="Open Sans"/>
                <a:sym typeface="Open Sans"/>
              </a:rPr>
              <a:t>Reduces pricing surprises during applications</a:t>
            </a:r>
            <a:endParaRPr b="1" sz="1300">
              <a:latin typeface="Open Sans"/>
              <a:ea typeface="Open Sans"/>
              <a:cs typeface="Open Sans"/>
              <a:sym typeface="Open Sans"/>
            </a:endParaRPr>
          </a:p>
        </p:txBody>
      </p:sp>
      <p:sp>
        <p:nvSpPr>
          <p:cNvPr id="394" name="Google Shape;394;p31"/>
          <p:cNvSpPr txBox="1"/>
          <p:nvPr/>
        </p:nvSpPr>
        <p:spPr>
          <a:xfrm>
            <a:off x="6228050" y="3658875"/>
            <a:ext cx="16395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latin typeface="Open Sans"/>
                <a:ea typeface="Open Sans"/>
                <a:cs typeface="Open Sans"/>
                <a:sym typeface="Open Sans"/>
              </a:rPr>
              <a:t>Builds pricing trust and improves loyalty</a:t>
            </a:r>
            <a:endParaRPr b="1" sz="1300">
              <a:latin typeface="Open Sans"/>
              <a:ea typeface="Open Sans"/>
              <a:cs typeface="Open Sans"/>
              <a:sym typeface="Open Sans"/>
            </a:endParaRPr>
          </a:p>
        </p:txBody>
      </p:sp>
      <p:sp>
        <p:nvSpPr>
          <p:cNvPr id="395" name="Google Shape;395;p31"/>
          <p:cNvSpPr txBox="1"/>
          <p:nvPr/>
        </p:nvSpPr>
        <p:spPr>
          <a:xfrm>
            <a:off x="1416225" y="1489050"/>
            <a:ext cx="16788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latin typeface="Open Sans"/>
                <a:ea typeface="Open Sans"/>
                <a:cs typeface="Open Sans"/>
                <a:sym typeface="Open Sans"/>
              </a:rPr>
              <a:t>Improves visibility in AI and ILS search results</a:t>
            </a:r>
            <a:endParaRPr b="1" sz="1200">
              <a:latin typeface="Open Sans"/>
              <a:ea typeface="Open Sans"/>
              <a:cs typeface="Open Sans"/>
              <a:sym typeface="Open Sans"/>
            </a:endParaRPr>
          </a:p>
        </p:txBody>
      </p:sp>
      <p:sp>
        <p:nvSpPr>
          <p:cNvPr id="396" name="Google Shape;396;p31"/>
          <p:cNvSpPr txBox="1"/>
          <p:nvPr/>
        </p:nvSpPr>
        <p:spPr>
          <a:xfrm>
            <a:off x="7094175" y="1542800"/>
            <a:ext cx="19080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latin typeface="Open Sans"/>
                <a:ea typeface="Open Sans"/>
                <a:cs typeface="Open Sans"/>
                <a:sym typeface="Open Sans"/>
              </a:rPr>
              <a:t>Reduces fee-related complaints and negative reviews</a:t>
            </a:r>
            <a:endParaRPr b="1" sz="1300">
              <a:latin typeface="Open Sans"/>
              <a:ea typeface="Open Sans"/>
              <a:cs typeface="Open Sans"/>
              <a:sym typeface="Open Sans"/>
            </a:endParaRPr>
          </a:p>
        </p:txBody>
      </p:sp>
      <p:cxnSp>
        <p:nvCxnSpPr>
          <p:cNvPr id="397" name="Google Shape;397;p31"/>
          <p:cNvCxnSpPr/>
          <p:nvPr/>
        </p:nvCxnSpPr>
        <p:spPr>
          <a:xfrm flipH="1">
            <a:off x="2254123" y="2227952"/>
            <a:ext cx="1500" cy="231300"/>
          </a:xfrm>
          <a:prstGeom prst="straightConnector1">
            <a:avLst/>
          </a:prstGeom>
          <a:noFill/>
          <a:ln cap="flat" cmpd="sng" w="9525">
            <a:solidFill>
              <a:schemeClr val="dk2"/>
            </a:solidFill>
            <a:prstDash val="solid"/>
            <a:round/>
            <a:headEnd len="med" w="med" type="none"/>
            <a:tailEnd len="med" w="med" type="none"/>
          </a:ln>
        </p:spPr>
      </p:cxnSp>
      <p:cxnSp>
        <p:nvCxnSpPr>
          <p:cNvPr id="398" name="Google Shape;398;p31"/>
          <p:cNvCxnSpPr/>
          <p:nvPr/>
        </p:nvCxnSpPr>
        <p:spPr>
          <a:xfrm flipH="1">
            <a:off x="4851023" y="3528302"/>
            <a:ext cx="1500" cy="231300"/>
          </a:xfrm>
          <a:prstGeom prst="straightConnector1">
            <a:avLst/>
          </a:prstGeom>
          <a:noFill/>
          <a:ln cap="flat" cmpd="sng" w="9525">
            <a:solidFill>
              <a:schemeClr val="dk2"/>
            </a:solidFill>
            <a:prstDash val="solid"/>
            <a:round/>
            <a:headEnd len="med" w="med" type="none"/>
            <a:tailEnd len="med" w="med" type="none"/>
          </a:ln>
        </p:spPr>
      </p:cxnSp>
      <p:cxnSp>
        <p:nvCxnSpPr>
          <p:cNvPr id="399" name="Google Shape;399;p31"/>
          <p:cNvCxnSpPr/>
          <p:nvPr/>
        </p:nvCxnSpPr>
        <p:spPr>
          <a:xfrm flipH="1">
            <a:off x="6130798" y="2227952"/>
            <a:ext cx="1500" cy="231300"/>
          </a:xfrm>
          <a:prstGeom prst="straightConnector1">
            <a:avLst/>
          </a:prstGeom>
          <a:noFill/>
          <a:ln cap="flat" cmpd="sng" w="9525">
            <a:solidFill>
              <a:schemeClr val="dk2"/>
            </a:solidFill>
            <a:prstDash val="solid"/>
            <a:round/>
            <a:headEnd len="med" w="med" type="none"/>
            <a:tailEnd len="med" w="med" type="none"/>
          </a:ln>
        </p:spPr>
      </p:cxnSp>
      <p:cxnSp>
        <p:nvCxnSpPr>
          <p:cNvPr id="400" name="Google Shape;400;p31"/>
          <p:cNvCxnSpPr/>
          <p:nvPr/>
        </p:nvCxnSpPr>
        <p:spPr>
          <a:xfrm flipH="1">
            <a:off x="7235698" y="3528302"/>
            <a:ext cx="1500" cy="231300"/>
          </a:xfrm>
          <a:prstGeom prst="straightConnector1">
            <a:avLst/>
          </a:prstGeom>
          <a:noFill/>
          <a:ln cap="flat" cmpd="sng" w="9525">
            <a:solidFill>
              <a:schemeClr val="dk2"/>
            </a:solidFill>
            <a:prstDash val="solid"/>
            <a:round/>
            <a:headEnd len="med" w="med" type="none"/>
            <a:tailEnd len="med" w="med" type="none"/>
          </a:ln>
        </p:spPr>
      </p:cxnSp>
      <p:cxnSp>
        <p:nvCxnSpPr>
          <p:cNvPr id="401" name="Google Shape;401;p31"/>
          <p:cNvCxnSpPr/>
          <p:nvPr/>
        </p:nvCxnSpPr>
        <p:spPr>
          <a:xfrm flipH="1">
            <a:off x="8047423" y="2227952"/>
            <a:ext cx="1500" cy="2313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32"/>
          <p:cNvSpPr txBox="1"/>
          <p:nvPr>
            <p:ph type="title"/>
          </p:nvPr>
        </p:nvSpPr>
        <p:spPr>
          <a:xfrm>
            <a:off x="311700" y="8395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Start at the beginning</a:t>
            </a:r>
            <a:endParaRPr/>
          </a:p>
        </p:txBody>
      </p:sp>
      <p:sp>
        <p:nvSpPr>
          <p:cNvPr id="407" name="Google Shape;407;p32"/>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08" name="Google Shape;408;p32"/>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409" name="Google Shape;409;p32"/>
          <p:cNvPicPr preferRelativeResize="0"/>
          <p:nvPr/>
        </p:nvPicPr>
        <p:blipFill>
          <a:blip r:embed="rId4">
            <a:alphaModFix/>
          </a:blip>
          <a:stretch>
            <a:fillRect/>
          </a:stretch>
        </p:blipFill>
        <p:spPr>
          <a:xfrm>
            <a:off x="311700" y="4559903"/>
            <a:ext cx="1047750" cy="401172"/>
          </a:xfrm>
          <a:prstGeom prst="rect">
            <a:avLst/>
          </a:prstGeom>
          <a:noFill/>
          <a:ln>
            <a:noFill/>
          </a:ln>
        </p:spPr>
      </p:pic>
      <p:cxnSp>
        <p:nvCxnSpPr>
          <p:cNvPr id="410" name="Google Shape;410;p32"/>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sp>
        <p:nvSpPr>
          <p:cNvPr id="411" name="Google Shape;411;p32"/>
          <p:cNvSpPr txBox="1"/>
          <p:nvPr/>
        </p:nvSpPr>
        <p:spPr>
          <a:xfrm>
            <a:off x="376771" y="1997719"/>
            <a:ext cx="20121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latin typeface="Open Sans"/>
                <a:ea typeface="Open Sans"/>
                <a:cs typeface="Open Sans"/>
                <a:sym typeface="Open Sans"/>
              </a:rPr>
              <a:t>Website &amp; chat bots</a:t>
            </a:r>
            <a:endParaRPr b="1" sz="1300">
              <a:latin typeface="Open Sans"/>
              <a:ea typeface="Open Sans"/>
              <a:cs typeface="Open Sans"/>
              <a:sym typeface="Open Sans"/>
            </a:endParaRPr>
          </a:p>
        </p:txBody>
      </p:sp>
      <p:sp>
        <p:nvSpPr>
          <p:cNvPr id="412" name="Google Shape;412;p32"/>
          <p:cNvSpPr txBox="1"/>
          <p:nvPr/>
        </p:nvSpPr>
        <p:spPr>
          <a:xfrm>
            <a:off x="7405655" y="1997719"/>
            <a:ext cx="11598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latin typeface="Open Sans"/>
                <a:ea typeface="Open Sans"/>
                <a:cs typeface="Open Sans"/>
                <a:sym typeface="Open Sans"/>
              </a:rPr>
              <a:t>ILS</a:t>
            </a:r>
            <a:endParaRPr b="1" sz="1300">
              <a:latin typeface="Open Sans"/>
              <a:ea typeface="Open Sans"/>
              <a:cs typeface="Open Sans"/>
              <a:sym typeface="Open Sans"/>
            </a:endParaRPr>
          </a:p>
        </p:txBody>
      </p:sp>
      <p:sp>
        <p:nvSpPr>
          <p:cNvPr id="413" name="Google Shape;413;p32"/>
          <p:cNvSpPr txBox="1"/>
          <p:nvPr/>
        </p:nvSpPr>
        <p:spPr>
          <a:xfrm>
            <a:off x="3212027" y="1997719"/>
            <a:ext cx="11598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latin typeface="Open Sans"/>
                <a:ea typeface="Open Sans"/>
                <a:cs typeface="Open Sans"/>
                <a:sym typeface="Open Sans"/>
              </a:rPr>
              <a:t>Google &amp; AI</a:t>
            </a:r>
            <a:endParaRPr b="1" sz="1300">
              <a:latin typeface="Open Sans"/>
              <a:ea typeface="Open Sans"/>
              <a:cs typeface="Open Sans"/>
              <a:sym typeface="Open Sans"/>
            </a:endParaRPr>
          </a:p>
        </p:txBody>
      </p:sp>
      <p:sp>
        <p:nvSpPr>
          <p:cNvPr id="414" name="Google Shape;414;p32"/>
          <p:cNvSpPr txBox="1"/>
          <p:nvPr/>
        </p:nvSpPr>
        <p:spPr>
          <a:xfrm>
            <a:off x="5308825" y="1997719"/>
            <a:ext cx="11598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latin typeface="Open Sans"/>
                <a:ea typeface="Open Sans"/>
                <a:cs typeface="Open Sans"/>
                <a:sym typeface="Open Sans"/>
              </a:rPr>
              <a:t>Paid Ads</a:t>
            </a:r>
            <a:endParaRPr b="1" sz="1300">
              <a:latin typeface="Open Sans"/>
              <a:ea typeface="Open Sans"/>
              <a:cs typeface="Open Sans"/>
              <a:sym typeface="Open Sans"/>
            </a:endParaRPr>
          </a:p>
        </p:txBody>
      </p:sp>
      <p:grpSp>
        <p:nvGrpSpPr>
          <p:cNvPr id="415" name="Google Shape;415;p32"/>
          <p:cNvGrpSpPr/>
          <p:nvPr/>
        </p:nvGrpSpPr>
        <p:grpSpPr>
          <a:xfrm>
            <a:off x="376763" y="2559579"/>
            <a:ext cx="2142268" cy="1660837"/>
            <a:chOff x="5033313" y="2573638"/>
            <a:chExt cx="2142268" cy="1660837"/>
          </a:xfrm>
        </p:grpSpPr>
        <p:pic>
          <p:nvPicPr>
            <p:cNvPr id="416" name="Google Shape;416;p32"/>
            <p:cNvPicPr preferRelativeResize="0"/>
            <p:nvPr/>
          </p:nvPicPr>
          <p:blipFill>
            <a:blip r:embed="rId5">
              <a:alphaModFix/>
            </a:blip>
            <a:stretch>
              <a:fillRect/>
            </a:stretch>
          </p:blipFill>
          <p:spPr>
            <a:xfrm>
              <a:off x="5033313" y="2573638"/>
              <a:ext cx="1873404" cy="1352534"/>
            </a:xfrm>
            <a:prstGeom prst="rect">
              <a:avLst/>
            </a:prstGeom>
            <a:noFill/>
            <a:ln>
              <a:noFill/>
            </a:ln>
          </p:spPr>
        </p:pic>
        <p:pic>
          <p:nvPicPr>
            <p:cNvPr id="417" name="Google Shape;417;p32"/>
            <p:cNvPicPr preferRelativeResize="0"/>
            <p:nvPr/>
          </p:nvPicPr>
          <p:blipFill rotWithShape="1">
            <a:blip r:embed="rId6">
              <a:alphaModFix/>
            </a:blip>
            <a:srcRect b="5424" l="26214" r="25421" t="7087"/>
            <a:stretch/>
          </p:blipFill>
          <p:spPr>
            <a:xfrm>
              <a:off x="5912512" y="3226306"/>
              <a:ext cx="1263068" cy="1008168"/>
            </a:xfrm>
            <a:prstGeom prst="rect">
              <a:avLst/>
            </a:prstGeom>
            <a:noFill/>
            <a:ln>
              <a:noFill/>
            </a:ln>
            <a:effectLst>
              <a:outerShdw blurRad="21852" rotWithShape="0" algn="bl" dir="5400000" dist="7284">
                <a:srgbClr val="000000">
                  <a:alpha val="50000"/>
                </a:srgbClr>
              </a:outerShdw>
            </a:effectLst>
          </p:spPr>
        </p:pic>
      </p:grpSp>
      <p:pic>
        <p:nvPicPr>
          <p:cNvPr id="418" name="Google Shape;418;p32"/>
          <p:cNvPicPr preferRelativeResize="0"/>
          <p:nvPr/>
        </p:nvPicPr>
        <p:blipFill>
          <a:blip r:embed="rId7">
            <a:alphaModFix/>
          </a:blip>
          <a:stretch>
            <a:fillRect/>
          </a:stretch>
        </p:blipFill>
        <p:spPr>
          <a:xfrm>
            <a:off x="7138805" y="2520298"/>
            <a:ext cx="1693500" cy="1418100"/>
          </a:xfrm>
          <a:prstGeom prst="roundRect">
            <a:avLst>
              <a:gd fmla="val 3103" name="adj"/>
            </a:avLst>
          </a:prstGeom>
          <a:noFill/>
          <a:ln>
            <a:noFill/>
          </a:ln>
          <a:effectLst>
            <a:outerShdw blurRad="171450" rotWithShape="0" algn="bl" dir="5400000" dist="19050">
              <a:srgbClr val="000000">
                <a:alpha val="13000"/>
              </a:srgbClr>
            </a:outerShdw>
          </a:effectLst>
        </p:spPr>
      </p:pic>
      <p:pic>
        <p:nvPicPr>
          <p:cNvPr id="419" name="Google Shape;419;p32" title="Fee Transparency Slides - GBP Products.png"/>
          <p:cNvPicPr preferRelativeResize="0"/>
          <p:nvPr/>
        </p:nvPicPr>
        <p:blipFill rotWithShape="1">
          <a:blip r:embed="rId8">
            <a:alphaModFix/>
          </a:blip>
          <a:srcRect b="8811" l="47300" r="5003" t="7675"/>
          <a:stretch/>
        </p:blipFill>
        <p:spPr>
          <a:xfrm>
            <a:off x="3131951" y="2680942"/>
            <a:ext cx="1442452" cy="1418100"/>
          </a:xfrm>
          <a:prstGeom prst="rect">
            <a:avLst/>
          </a:prstGeom>
          <a:noFill/>
          <a:ln>
            <a:noFill/>
          </a:ln>
          <a:effectLst>
            <a:outerShdw blurRad="171450" rotWithShape="0" algn="bl" dir="5400000" dist="19050">
              <a:srgbClr val="000000">
                <a:alpha val="13000"/>
              </a:srgbClr>
            </a:outerShdw>
          </a:effectLst>
        </p:spPr>
      </p:pic>
      <p:sp>
        <p:nvSpPr>
          <p:cNvPr id="420" name="Google Shape;420;p32"/>
          <p:cNvSpPr txBox="1"/>
          <p:nvPr/>
        </p:nvSpPr>
        <p:spPr>
          <a:xfrm>
            <a:off x="311700" y="1468625"/>
            <a:ext cx="62343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 sz="1800">
                <a:solidFill>
                  <a:schemeClr val="dk1"/>
                </a:solidFill>
                <a:latin typeface="Open Sans"/>
                <a:ea typeface="Open Sans"/>
                <a:cs typeface="Open Sans"/>
                <a:sym typeface="Open Sans"/>
              </a:rPr>
              <a:t>Early stage transparency includes:</a:t>
            </a:r>
            <a:endParaRPr sz="1800">
              <a:solidFill>
                <a:schemeClr val="dk1"/>
              </a:solidFill>
              <a:latin typeface="Open Sans"/>
              <a:ea typeface="Open Sans"/>
              <a:cs typeface="Open Sans"/>
              <a:sym typeface="Open Sans"/>
            </a:endParaRPr>
          </a:p>
        </p:txBody>
      </p:sp>
      <p:pic>
        <p:nvPicPr>
          <p:cNvPr id="421" name="Google Shape;421;p32"/>
          <p:cNvPicPr preferRelativeResize="0"/>
          <p:nvPr/>
        </p:nvPicPr>
        <p:blipFill>
          <a:blip r:embed="rId9">
            <a:alphaModFix/>
          </a:blip>
          <a:stretch>
            <a:fillRect/>
          </a:stretch>
        </p:blipFill>
        <p:spPr>
          <a:xfrm>
            <a:off x="4972776" y="2515000"/>
            <a:ext cx="1767655" cy="166082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33"/>
          <p:cNvSpPr txBox="1"/>
          <p:nvPr>
            <p:ph idx="1" type="body"/>
          </p:nvPr>
        </p:nvSpPr>
        <p:spPr>
          <a:xfrm>
            <a:off x="311700" y="1670700"/>
            <a:ext cx="4552500" cy="26154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0"/>
              </a:spcAft>
              <a:buNone/>
            </a:pPr>
            <a:r>
              <a:rPr lang="en" sz="1500"/>
              <a:t>Make transparency part of your brand voice</a:t>
            </a:r>
            <a:endParaRPr sz="1500"/>
          </a:p>
          <a:p>
            <a:pPr indent="-323850" lvl="0" marL="457200" rtl="0" algn="l">
              <a:lnSpc>
                <a:spcPct val="105000"/>
              </a:lnSpc>
              <a:spcBef>
                <a:spcPts val="1000"/>
              </a:spcBef>
              <a:spcAft>
                <a:spcPts val="0"/>
              </a:spcAft>
              <a:buSzPts val="1500"/>
              <a:buChar char="●"/>
            </a:pPr>
            <a:r>
              <a:rPr lang="en" sz="1500"/>
              <a:t>Bold and clear descriptions of pricing on floorplans pages</a:t>
            </a:r>
            <a:endParaRPr sz="1500"/>
          </a:p>
          <a:p>
            <a:pPr indent="-323850" lvl="0" marL="457200" rtl="0" algn="l">
              <a:lnSpc>
                <a:spcPct val="105000"/>
              </a:lnSpc>
              <a:spcBef>
                <a:spcPts val="1000"/>
              </a:spcBef>
              <a:spcAft>
                <a:spcPts val="0"/>
              </a:spcAft>
              <a:buSzPts val="1500"/>
              <a:buChar char="●"/>
            </a:pPr>
            <a:r>
              <a:rPr lang="en" sz="1500"/>
              <a:t>Call outs on home page</a:t>
            </a:r>
            <a:endParaRPr sz="1500"/>
          </a:p>
          <a:p>
            <a:pPr indent="-323850" lvl="0" marL="457200" rtl="0" algn="l">
              <a:lnSpc>
                <a:spcPct val="105000"/>
              </a:lnSpc>
              <a:spcBef>
                <a:spcPts val="1000"/>
              </a:spcBef>
              <a:spcAft>
                <a:spcPts val="0"/>
              </a:spcAft>
              <a:buSzPts val="1500"/>
              <a:buChar char="●"/>
            </a:pPr>
            <a:r>
              <a:rPr lang="en" sz="1500"/>
              <a:t>Create or embed cost calculators so renters see their true costs</a:t>
            </a:r>
            <a:endParaRPr sz="1500"/>
          </a:p>
          <a:p>
            <a:pPr indent="-323850" lvl="0" marL="457200" rtl="0" algn="l">
              <a:spcBef>
                <a:spcPts val="1200"/>
              </a:spcBef>
              <a:spcAft>
                <a:spcPts val="1000"/>
              </a:spcAft>
              <a:buSzPts val="1500"/>
              <a:buChar char="●"/>
            </a:pPr>
            <a:r>
              <a:rPr lang="en" sz="1500"/>
              <a:t>Provide total monthly cost in chatbot</a:t>
            </a:r>
            <a:endParaRPr sz="1500"/>
          </a:p>
        </p:txBody>
      </p:sp>
      <p:sp>
        <p:nvSpPr>
          <p:cNvPr id="427" name="Google Shape;427;p33"/>
          <p:cNvSpPr txBox="1"/>
          <p:nvPr>
            <p:ph type="title"/>
          </p:nvPr>
        </p:nvSpPr>
        <p:spPr>
          <a:xfrm>
            <a:off x="311700" y="8395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Turn your website into your clearest pricing surface</a:t>
            </a:r>
            <a:endParaRPr/>
          </a:p>
        </p:txBody>
      </p:sp>
      <p:sp>
        <p:nvSpPr>
          <p:cNvPr id="428" name="Google Shape;428;p33"/>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29" name="Google Shape;429;p33"/>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430" name="Google Shape;430;p33"/>
          <p:cNvPicPr preferRelativeResize="0"/>
          <p:nvPr/>
        </p:nvPicPr>
        <p:blipFill>
          <a:blip r:embed="rId4">
            <a:alphaModFix/>
          </a:blip>
          <a:stretch>
            <a:fillRect/>
          </a:stretch>
        </p:blipFill>
        <p:spPr>
          <a:xfrm>
            <a:off x="311700" y="4559903"/>
            <a:ext cx="1047750" cy="401172"/>
          </a:xfrm>
          <a:prstGeom prst="rect">
            <a:avLst/>
          </a:prstGeom>
          <a:noFill/>
          <a:ln>
            <a:noFill/>
          </a:ln>
        </p:spPr>
      </p:pic>
      <p:cxnSp>
        <p:nvCxnSpPr>
          <p:cNvPr id="431" name="Google Shape;431;p33"/>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pic>
        <p:nvPicPr>
          <p:cNvPr id="432" name="Google Shape;432;p33"/>
          <p:cNvPicPr preferRelativeResize="0"/>
          <p:nvPr/>
        </p:nvPicPr>
        <p:blipFill>
          <a:blip r:embed="rId5">
            <a:alphaModFix/>
          </a:blip>
          <a:stretch>
            <a:fillRect/>
          </a:stretch>
        </p:blipFill>
        <p:spPr>
          <a:xfrm>
            <a:off x="5968895" y="1412225"/>
            <a:ext cx="2664300" cy="2087400"/>
          </a:xfrm>
          <a:prstGeom prst="roundRect">
            <a:avLst>
              <a:gd fmla="val 3308" name="adj"/>
            </a:avLst>
          </a:prstGeom>
          <a:noFill/>
          <a:ln>
            <a:noFill/>
          </a:ln>
        </p:spPr>
      </p:pic>
      <p:pic>
        <p:nvPicPr>
          <p:cNvPr id="433" name="Google Shape;433;p33"/>
          <p:cNvPicPr preferRelativeResize="0"/>
          <p:nvPr/>
        </p:nvPicPr>
        <p:blipFill>
          <a:blip r:embed="rId6">
            <a:alphaModFix/>
          </a:blip>
          <a:stretch>
            <a:fillRect/>
          </a:stretch>
        </p:blipFill>
        <p:spPr>
          <a:xfrm>
            <a:off x="5166775" y="3123124"/>
            <a:ext cx="1923900" cy="1311900"/>
          </a:xfrm>
          <a:prstGeom prst="roundRect">
            <a:avLst>
              <a:gd fmla="val 5393" name="adj"/>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34"/>
          <p:cNvSpPr txBox="1"/>
          <p:nvPr>
            <p:ph idx="1" type="body"/>
          </p:nvPr>
        </p:nvSpPr>
        <p:spPr>
          <a:xfrm>
            <a:off x="311700" y="1668450"/>
            <a:ext cx="4260300" cy="2617800"/>
          </a:xfrm>
          <a:prstGeom prst="rect">
            <a:avLst/>
          </a:prstGeom>
        </p:spPr>
        <p:txBody>
          <a:bodyPr anchorCtr="0" anchor="t" bIns="91425" lIns="91425" spcFirstLastPara="1" rIns="91425" wrap="square" tIns="91425">
            <a:normAutofit/>
          </a:bodyPr>
          <a:lstStyle/>
          <a:p>
            <a:pPr indent="-323850" lvl="0" marL="457200" rtl="0" algn="l">
              <a:lnSpc>
                <a:spcPct val="95000"/>
              </a:lnSpc>
              <a:spcBef>
                <a:spcPts val="0"/>
              </a:spcBef>
              <a:spcAft>
                <a:spcPts val="0"/>
              </a:spcAft>
              <a:buSzPts val="1500"/>
              <a:buChar char="●"/>
            </a:pPr>
            <a:r>
              <a:rPr lang="en" sz="1500"/>
              <a:t>Create frequent Posts that highlight floorplans and specials</a:t>
            </a:r>
            <a:endParaRPr sz="1500"/>
          </a:p>
          <a:p>
            <a:pPr indent="-323850" lvl="0" marL="457200" rtl="0" algn="l">
              <a:lnSpc>
                <a:spcPct val="95000"/>
              </a:lnSpc>
              <a:spcBef>
                <a:spcPts val="1000"/>
              </a:spcBef>
              <a:spcAft>
                <a:spcPts val="0"/>
              </a:spcAft>
              <a:buSzPts val="1500"/>
              <a:buChar char="●"/>
            </a:pPr>
            <a:r>
              <a:rPr lang="en" sz="1500"/>
              <a:t>Reinforce “no surprises” messaging</a:t>
            </a:r>
            <a:endParaRPr sz="1500"/>
          </a:p>
          <a:p>
            <a:pPr indent="-323850" lvl="0" marL="457200" rtl="0" algn="l">
              <a:lnSpc>
                <a:spcPct val="95000"/>
              </a:lnSpc>
              <a:spcBef>
                <a:spcPts val="1000"/>
              </a:spcBef>
              <a:spcAft>
                <a:spcPts val="0"/>
              </a:spcAft>
              <a:buSzPts val="1500"/>
              <a:buChar char="●"/>
            </a:pPr>
            <a:r>
              <a:rPr lang="en" sz="1500"/>
              <a:t>Include</a:t>
            </a:r>
            <a:r>
              <a:rPr lang="en" sz="1500"/>
              <a:t> total monthly cost and fee descriptions in Products, if eligible</a:t>
            </a:r>
            <a:endParaRPr sz="1500"/>
          </a:p>
          <a:p>
            <a:pPr indent="-323850" lvl="0" marL="457200" rtl="0" algn="l">
              <a:spcBef>
                <a:spcPts val="1000"/>
              </a:spcBef>
              <a:spcAft>
                <a:spcPts val="1000"/>
              </a:spcAft>
              <a:buSzPts val="1500"/>
              <a:buChar char="●"/>
            </a:pPr>
            <a:r>
              <a:rPr lang="en" sz="1500"/>
              <a:t>Test headlines on paid ads that emphasize transparency</a:t>
            </a:r>
            <a:endParaRPr sz="1500"/>
          </a:p>
        </p:txBody>
      </p:sp>
      <p:sp>
        <p:nvSpPr>
          <p:cNvPr id="439" name="Google Shape;439;p34"/>
          <p:cNvSpPr txBox="1"/>
          <p:nvPr>
            <p:ph type="title"/>
          </p:nvPr>
        </p:nvSpPr>
        <p:spPr>
          <a:xfrm>
            <a:off x="311700" y="8395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Google is the new front door</a:t>
            </a:r>
            <a:endParaRPr/>
          </a:p>
        </p:txBody>
      </p:sp>
      <p:sp>
        <p:nvSpPr>
          <p:cNvPr id="440" name="Google Shape;440;p34"/>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41" name="Google Shape;441;p34"/>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442" name="Google Shape;442;p34"/>
          <p:cNvPicPr preferRelativeResize="0"/>
          <p:nvPr/>
        </p:nvPicPr>
        <p:blipFill>
          <a:blip r:embed="rId4">
            <a:alphaModFix/>
          </a:blip>
          <a:stretch>
            <a:fillRect/>
          </a:stretch>
        </p:blipFill>
        <p:spPr>
          <a:xfrm>
            <a:off x="311700" y="4559903"/>
            <a:ext cx="1047750" cy="401172"/>
          </a:xfrm>
          <a:prstGeom prst="rect">
            <a:avLst/>
          </a:prstGeom>
          <a:noFill/>
          <a:ln>
            <a:noFill/>
          </a:ln>
        </p:spPr>
      </p:pic>
      <p:cxnSp>
        <p:nvCxnSpPr>
          <p:cNvPr id="443" name="Google Shape;443;p34"/>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pic>
        <p:nvPicPr>
          <p:cNvPr id="444" name="Google Shape;444;p34" title="Fee Transparency Slides - GBP Products.png"/>
          <p:cNvPicPr preferRelativeResize="0"/>
          <p:nvPr/>
        </p:nvPicPr>
        <p:blipFill>
          <a:blip r:embed="rId5">
            <a:alphaModFix/>
          </a:blip>
          <a:stretch>
            <a:fillRect/>
          </a:stretch>
        </p:blipFill>
        <p:spPr>
          <a:xfrm>
            <a:off x="4375100" y="2124227"/>
            <a:ext cx="2780201" cy="1561148"/>
          </a:xfrm>
          <a:prstGeom prst="rect">
            <a:avLst/>
          </a:prstGeom>
          <a:noFill/>
          <a:ln>
            <a:noFill/>
          </a:ln>
        </p:spPr>
      </p:pic>
      <p:pic>
        <p:nvPicPr>
          <p:cNvPr id="445" name="Google Shape;445;p34"/>
          <p:cNvPicPr preferRelativeResize="0"/>
          <p:nvPr/>
        </p:nvPicPr>
        <p:blipFill>
          <a:blip r:embed="rId6">
            <a:alphaModFix/>
          </a:blip>
          <a:stretch>
            <a:fillRect/>
          </a:stretch>
        </p:blipFill>
        <p:spPr>
          <a:xfrm>
            <a:off x="7199793" y="1668462"/>
            <a:ext cx="1675331" cy="2284088"/>
          </a:xfrm>
          <a:prstGeom prst="rect">
            <a:avLst/>
          </a:prstGeom>
          <a:noFill/>
          <a:ln>
            <a:noFill/>
          </a:ln>
        </p:spPr>
      </p:pic>
      <p:sp>
        <p:nvSpPr>
          <p:cNvPr id="446" name="Google Shape;446;p34"/>
          <p:cNvSpPr txBox="1"/>
          <p:nvPr/>
        </p:nvSpPr>
        <p:spPr>
          <a:xfrm>
            <a:off x="5341900" y="3952550"/>
            <a:ext cx="8466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chemeClr val="dk1"/>
                </a:solidFill>
                <a:latin typeface="Open Sans"/>
                <a:ea typeface="Open Sans"/>
                <a:cs typeface="Open Sans"/>
                <a:sym typeface="Open Sans"/>
              </a:rPr>
              <a:t>Organic</a:t>
            </a:r>
            <a:endParaRPr b="1" sz="1000">
              <a:solidFill>
                <a:schemeClr val="dk1"/>
              </a:solidFill>
              <a:latin typeface="Open Sans"/>
              <a:ea typeface="Open Sans"/>
              <a:cs typeface="Open Sans"/>
              <a:sym typeface="Open Sans"/>
            </a:endParaRPr>
          </a:p>
        </p:txBody>
      </p:sp>
      <p:sp>
        <p:nvSpPr>
          <p:cNvPr id="447" name="Google Shape;447;p34"/>
          <p:cNvSpPr txBox="1"/>
          <p:nvPr/>
        </p:nvSpPr>
        <p:spPr>
          <a:xfrm>
            <a:off x="7614163" y="3952550"/>
            <a:ext cx="8466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solidFill>
                  <a:schemeClr val="dk1"/>
                </a:solidFill>
                <a:latin typeface="Open Sans"/>
                <a:ea typeface="Open Sans"/>
                <a:cs typeface="Open Sans"/>
                <a:sym typeface="Open Sans"/>
              </a:rPr>
              <a:t>Paid</a:t>
            </a:r>
            <a:endParaRPr b="1" sz="1000">
              <a:solidFill>
                <a:schemeClr val="dk1"/>
              </a:solidFill>
              <a:latin typeface="Open Sans"/>
              <a:ea typeface="Open Sans"/>
              <a:cs typeface="Open Sans"/>
              <a:sym typeface="Open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35"/>
          <p:cNvSpPr txBox="1"/>
          <p:nvPr>
            <p:ph type="title"/>
          </p:nvPr>
        </p:nvSpPr>
        <p:spPr>
          <a:xfrm>
            <a:off x="311700" y="8395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Set pricing expectations on ILS platforms</a:t>
            </a:r>
            <a:endParaRPr/>
          </a:p>
        </p:txBody>
      </p:sp>
      <p:sp>
        <p:nvSpPr>
          <p:cNvPr id="453" name="Google Shape;453;p35"/>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54" name="Google Shape;454;p35"/>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455" name="Google Shape;455;p35"/>
          <p:cNvPicPr preferRelativeResize="0"/>
          <p:nvPr/>
        </p:nvPicPr>
        <p:blipFill>
          <a:blip r:embed="rId4">
            <a:alphaModFix/>
          </a:blip>
          <a:stretch>
            <a:fillRect/>
          </a:stretch>
        </p:blipFill>
        <p:spPr>
          <a:xfrm>
            <a:off x="311700" y="4559903"/>
            <a:ext cx="1047750" cy="401172"/>
          </a:xfrm>
          <a:prstGeom prst="rect">
            <a:avLst/>
          </a:prstGeom>
          <a:noFill/>
          <a:ln>
            <a:noFill/>
          </a:ln>
        </p:spPr>
      </p:pic>
      <p:cxnSp>
        <p:nvCxnSpPr>
          <p:cNvPr id="456" name="Google Shape;456;p35"/>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sp>
        <p:nvSpPr>
          <p:cNvPr id="457" name="Google Shape;457;p35"/>
          <p:cNvSpPr txBox="1"/>
          <p:nvPr>
            <p:ph idx="1" type="body"/>
          </p:nvPr>
        </p:nvSpPr>
        <p:spPr>
          <a:xfrm>
            <a:off x="311700" y="1670700"/>
            <a:ext cx="4450800" cy="2291700"/>
          </a:xfrm>
          <a:prstGeom prst="rect">
            <a:avLst/>
          </a:prstGeom>
        </p:spPr>
        <p:txBody>
          <a:bodyPr anchorCtr="0" anchor="t" bIns="91425" lIns="91425" spcFirstLastPara="1" rIns="91425" wrap="square" tIns="91425">
            <a:noAutofit/>
          </a:bodyPr>
          <a:lstStyle/>
          <a:p>
            <a:pPr indent="-323850" lvl="0" marL="457200" rtl="0" algn="l">
              <a:lnSpc>
                <a:spcPct val="85000"/>
              </a:lnSpc>
              <a:spcBef>
                <a:spcPts val="0"/>
              </a:spcBef>
              <a:spcAft>
                <a:spcPts val="0"/>
              </a:spcAft>
              <a:buSzPts val="1500"/>
              <a:buChar char="●"/>
            </a:pPr>
            <a:r>
              <a:rPr lang="en" sz="1500"/>
              <a:t>Send complete fee data through feeds</a:t>
            </a:r>
            <a:endParaRPr sz="1500"/>
          </a:p>
          <a:p>
            <a:pPr indent="-323850" lvl="0" marL="457200" rtl="0" algn="l">
              <a:lnSpc>
                <a:spcPct val="85000"/>
              </a:lnSpc>
              <a:spcBef>
                <a:spcPts val="1000"/>
              </a:spcBef>
              <a:spcAft>
                <a:spcPts val="0"/>
              </a:spcAft>
              <a:buSzPts val="1500"/>
              <a:buChar char="●"/>
            </a:pPr>
            <a:r>
              <a:rPr lang="en" sz="1500"/>
              <a:t>Explain required fees directly in listing descriptions</a:t>
            </a:r>
            <a:endParaRPr sz="1500"/>
          </a:p>
          <a:p>
            <a:pPr indent="-323850" lvl="0" marL="457200" rtl="0" algn="l">
              <a:lnSpc>
                <a:spcPct val="85000"/>
              </a:lnSpc>
              <a:spcBef>
                <a:spcPts val="1000"/>
              </a:spcBef>
              <a:spcAft>
                <a:spcPts val="0"/>
              </a:spcAft>
              <a:buSzPts val="1500"/>
              <a:buChar char="●"/>
            </a:pPr>
            <a:r>
              <a:rPr lang="en" sz="1500"/>
              <a:t>Position your community as transparent before renters begin applications</a:t>
            </a:r>
            <a:endParaRPr sz="1500"/>
          </a:p>
          <a:p>
            <a:pPr indent="-323850" lvl="0" marL="457200" rtl="0" algn="l">
              <a:lnSpc>
                <a:spcPct val="85000"/>
              </a:lnSpc>
              <a:spcBef>
                <a:spcPts val="1000"/>
              </a:spcBef>
              <a:spcAft>
                <a:spcPts val="1000"/>
              </a:spcAft>
              <a:buSzPts val="1500"/>
              <a:buChar char="●"/>
            </a:pPr>
            <a:r>
              <a:rPr lang="en" sz="1500"/>
              <a:t>Talk to your ILS partners about badging, priority placement, and cost calculators</a:t>
            </a:r>
            <a:endParaRPr sz="1500"/>
          </a:p>
        </p:txBody>
      </p:sp>
      <p:pic>
        <p:nvPicPr>
          <p:cNvPr id="458" name="Google Shape;458;p35"/>
          <p:cNvPicPr preferRelativeResize="0"/>
          <p:nvPr/>
        </p:nvPicPr>
        <p:blipFill>
          <a:blip r:embed="rId5">
            <a:alphaModFix/>
          </a:blip>
          <a:stretch>
            <a:fillRect/>
          </a:stretch>
        </p:blipFill>
        <p:spPr>
          <a:xfrm>
            <a:off x="4762500" y="1564625"/>
            <a:ext cx="4065352" cy="26803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36"/>
          <p:cNvSpPr txBox="1"/>
          <p:nvPr>
            <p:ph idx="1" type="body"/>
          </p:nvPr>
        </p:nvSpPr>
        <p:spPr>
          <a:xfrm>
            <a:off x="311700" y="1412225"/>
            <a:ext cx="4577700" cy="2874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500"/>
              <a:t>AI search summarizes what your content makes explicit</a:t>
            </a:r>
            <a:endParaRPr sz="1500"/>
          </a:p>
          <a:p>
            <a:pPr indent="-323850" lvl="0" marL="457200" rtl="0" algn="l">
              <a:spcBef>
                <a:spcPts val="1200"/>
              </a:spcBef>
              <a:spcAft>
                <a:spcPts val="0"/>
              </a:spcAft>
              <a:buSzPts val="1500"/>
              <a:buChar char="●"/>
            </a:pPr>
            <a:r>
              <a:rPr lang="en" sz="1500"/>
              <a:t>Add plain-language fee explanations to floorplan and pricing pages</a:t>
            </a:r>
            <a:endParaRPr sz="1500"/>
          </a:p>
          <a:p>
            <a:pPr indent="-323850" lvl="0" marL="457200" rtl="0" algn="l">
              <a:spcBef>
                <a:spcPts val="1000"/>
              </a:spcBef>
              <a:spcAft>
                <a:spcPts val="0"/>
              </a:spcAft>
              <a:buSzPts val="1500"/>
              <a:buChar char="●"/>
            </a:pPr>
            <a:r>
              <a:rPr lang="en" sz="1500"/>
              <a:t>State what’s included in the total monthly cost directly in listing copy</a:t>
            </a:r>
            <a:endParaRPr sz="1500"/>
          </a:p>
          <a:p>
            <a:pPr indent="-323850" lvl="0" marL="457200" rtl="0" algn="l">
              <a:spcBef>
                <a:spcPts val="1000"/>
              </a:spcBef>
              <a:spcAft>
                <a:spcPts val="1000"/>
              </a:spcAft>
              <a:buSzPts val="1500"/>
              <a:buChar char="●"/>
            </a:pPr>
            <a:r>
              <a:rPr lang="en" sz="1500"/>
              <a:t>Repeat pricing clarity across GBP, listings, and websites so totals match across sources</a:t>
            </a:r>
            <a:endParaRPr sz="1500"/>
          </a:p>
        </p:txBody>
      </p:sp>
      <p:sp>
        <p:nvSpPr>
          <p:cNvPr id="464" name="Google Shape;464;p36"/>
          <p:cNvSpPr txBox="1"/>
          <p:nvPr>
            <p:ph type="title"/>
          </p:nvPr>
        </p:nvSpPr>
        <p:spPr>
          <a:xfrm>
            <a:off x="311700" y="8395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AI reads your pricing the way renters do—literally</a:t>
            </a:r>
            <a:endParaRPr/>
          </a:p>
        </p:txBody>
      </p:sp>
      <p:sp>
        <p:nvSpPr>
          <p:cNvPr id="465" name="Google Shape;465;p36"/>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66" name="Google Shape;466;p36"/>
          <p:cNvSpPr/>
          <p:nvPr/>
        </p:nvSpPr>
        <p:spPr>
          <a:xfrm>
            <a:off x="4989300" y="1900450"/>
            <a:ext cx="3843000" cy="2201700"/>
          </a:xfrm>
          <a:prstGeom prst="roundRect">
            <a:avLst>
              <a:gd fmla="val 2951" name="adj"/>
            </a:avLst>
          </a:prstGeom>
          <a:solidFill>
            <a:srgbClr val="3D607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467" name="Google Shape;467;p36"/>
          <p:cNvSpPr txBox="1"/>
          <p:nvPr>
            <p:ph idx="1" type="body"/>
          </p:nvPr>
        </p:nvSpPr>
        <p:spPr>
          <a:xfrm>
            <a:off x="5336850" y="2099500"/>
            <a:ext cx="3147900" cy="1803600"/>
          </a:xfrm>
          <a:prstGeom prst="rect">
            <a:avLst/>
          </a:prstGeom>
        </p:spPr>
        <p:txBody>
          <a:bodyPr anchorCtr="0" anchor="t" bIns="91425" lIns="91425" spcFirstLastPara="1" rIns="91425" wrap="square" tIns="91425">
            <a:normAutofit lnSpcReduction="20000"/>
          </a:bodyPr>
          <a:lstStyle/>
          <a:p>
            <a:pPr indent="0" lvl="0" marL="0" rtl="0" algn="ctr">
              <a:spcBef>
                <a:spcPts val="0"/>
              </a:spcBef>
              <a:spcAft>
                <a:spcPts val="0"/>
              </a:spcAft>
              <a:buNone/>
            </a:pPr>
            <a:r>
              <a:rPr b="1" lang="en">
                <a:solidFill>
                  <a:srgbClr val="F3F3F3"/>
                </a:solidFill>
              </a:rPr>
              <a:t>Example:</a:t>
            </a:r>
            <a:endParaRPr b="1">
              <a:solidFill>
                <a:srgbClr val="F3F3F3"/>
              </a:solidFill>
            </a:endParaRPr>
          </a:p>
          <a:p>
            <a:pPr indent="0" lvl="0" marL="0" rtl="0" algn="ctr">
              <a:spcBef>
                <a:spcPts val="1200"/>
              </a:spcBef>
              <a:spcAft>
                <a:spcPts val="0"/>
              </a:spcAft>
              <a:buNone/>
            </a:pPr>
            <a:r>
              <a:rPr b="1" lang="en">
                <a:solidFill>
                  <a:srgbClr val="F3F3F3"/>
                </a:solidFill>
              </a:rPr>
              <a:t>Say: </a:t>
            </a:r>
            <a:r>
              <a:rPr lang="en">
                <a:solidFill>
                  <a:srgbClr val="F3F3F3"/>
                </a:solidFill>
              </a:rPr>
              <a:t>1BR from $1,875 (includes $125 required monthly fees)</a:t>
            </a:r>
            <a:endParaRPr>
              <a:solidFill>
                <a:srgbClr val="F3F3F3"/>
              </a:solidFill>
            </a:endParaRPr>
          </a:p>
          <a:p>
            <a:pPr indent="0" lvl="0" marL="0" rtl="0" algn="ctr">
              <a:spcBef>
                <a:spcPts val="1200"/>
              </a:spcBef>
              <a:spcAft>
                <a:spcPts val="1200"/>
              </a:spcAft>
              <a:buClr>
                <a:schemeClr val="dk1"/>
              </a:buClr>
              <a:buSzPts val="1100"/>
              <a:buFont typeface="Arial"/>
              <a:buNone/>
            </a:pPr>
            <a:r>
              <a:rPr b="1" lang="en">
                <a:solidFill>
                  <a:srgbClr val="F3F3F3"/>
                </a:solidFill>
              </a:rPr>
              <a:t>Not: </a:t>
            </a:r>
            <a:r>
              <a:rPr lang="en">
                <a:solidFill>
                  <a:srgbClr val="F3F3F3"/>
                </a:solidFill>
              </a:rPr>
              <a:t>1BR from $1,750</a:t>
            </a:r>
            <a:endParaRPr>
              <a:solidFill>
                <a:srgbClr val="F3F3F3"/>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37"/>
          <p:cNvSpPr txBox="1"/>
          <p:nvPr>
            <p:ph type="title"/>
          </p:nvPr>
        </p:nvSpPr>
        <p:spPr>
          <a:xfrm>
            <a:off x="311700" y="839525"/>
            <a:ext cx="8520600" cy="892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Make sure the math is mathing</a:t>
            </a:r>
            <a:endParaRPr/>
          </a:p>
        </p:txBody>
      </p:sp>
      <p:sp>
        <p:nvSpPr>
          <p:cNvPr id="473" name="Google Shape;473;p37"/>
          <p:cNvSpPr txBox="1"/>
          <p:nvPr/>
        </p:nvSpPr>
        <p:spPr>
          <a:xfrm>
            <a:off x="311700" y="1583375"/>
            <a:ext cx="5992500" cy="2256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500">
                <a:solidFill>
                  <a:schemeClr val="dk1"/>
                </a:solidFill>
                <a:latin typeface="Open Sans"/>
                <a:ea typeface="Open Sans"/>
                <a:cs typeface="Open Sans"/>
                <a:sym typeface="Open Sans"/>
              </a:rPr>
              <a:t>The quoting process is where pricing consistency was breaking down. Confirm pricing matches from search to sign.</a:t>
            </a:r>
            <a:endParaRPr sz="1500">
              <a:solidFill>
                <a:schemeClr val="dk1"/>
              </a:solidFill>
              <a:latin typeface="Open Sans"/>
              <a:ea typeface="Open Sans"/>
              <a:cs typeface="Open Sans"/>
              <a:sym typeface="Open Sans"/>
            </a:endParaRPr>
          </a:p>
          <a:p>
            <a:pPr indent="-323850" lvl="0" marL="457200" rtl="0" algn="l">
              <a:lnSpc>
                <a:spcPct val="115000"/>
              </a:lnSpc>
              <a:spcBef>
                <a:spcPts val="1000"/>
              </a:spcBef>
              <a:spcAft>
                <a:spcPts val="0"/>
              </a:spcAft>
              <a:buClr>
                <a:schemeClr val="dk1"/>
              </a:buClr>
              <a:buSzPts val="1500"/>
              <a:buFont typeface="Open Sans"/>
              <a:buChar char="●"/>
            </a:pPr>
            <a:r>
              <a:rPr lang="en" sz="1500">
                <a:solidFill>
                  <a:schemeClr val="dk1"/>
                </a:solidFill>
                <a:latin typeface="Open Sans"/>
                <a:ea typeface="Open Sans"/>
                <a:cs typeface="Open Sans"/>
                <a:sym typeface="Open Sans"/>
              </a:rPr>
              <a:t>Include required fees in email and SMS follow-ups</a:t>
            </a:r>
            <a:endParaRPr sz="1500">
              <a:solidFill>
                <a:schemeClr val="dk1"/>
              </a:solidFill>
              <a:latin typeface="Open Sans"/>
              <a:ea typeface="Open Sans"/>
              <a:cs typeface="Open Sans"/>
              <a:sym typeface="Open Sans"/>
            </a:endParaRPr>
          </a:p>
          <a:p>
            <a:pPr indent="-323850" lvl="0" marL="457200" rtl="0" algn="l">
              <a:lnSpc>
                <a:spcPct val="115000"/>
              </a:lnSpc>
              <a:spcBef>
                <a:spcPts val="1000"/>
              </a:spcBef>
              <a:spcAft>
                <a:spcPts val="0"/>
              </a:spcAft>
              <a:buClr>
                <a:schemeClr val="dk1"/>
              </a:buClr>
              <a:buSzPts val="1500"/>
              <a:buFont typeface="Open Sans"/>
              <a:buChar char="●"/>
            </a:pPr>
            <a:r>
              <a:rPr lang="en" sz="1500">
                <a:solidFill>
                  <a:schemeClr val="dk1"/>
                </a:solidFill>
                <a:latin typeface="Open Sans"/>
                <a:ea typeface="Open Sans"/>
                <a:cs typeface="Open Sans"/>
                <a:sym typeface="Open Sans"/>
              </a:rPr>
              <a:t>List all-in pricing details by unit</a:t>
            </a:r>
            <a:endParaRPr sz="1500">
              <a:solidFill>
                <a:schemeClr val="dk1"/>
              </a:solidFill>
              <a:latin typeface="Open Sans"/>
              <a:ea typeface="Open Sans"/>
              <a:cs typeface="Open Sans"/>
              <a:sym typeface="Open Sans"/>
            </a:endParaRPr>
          </a:p>
          <a:p>
            <a:pPr indent="-323850" lvl="0" marL="457200" rtl="0" algn="l">
              <a:lnSpc>
                <a:spcPct val="115000"/>
              </a:lnSpc>
              <a:spcBef>
                <a:spcPts val="1000"/>
              </a:spcBef>
              <a:spcAft>
                <a:spcPts val="0"/>
              </a:spcAft>
              <a:buClr>
                <a:schemeClr val="dk1"/>
              </a:buClr>
              <a:buSzPts val="1500"/>
              <a:buFont typeface="Open Sans"/>
              <a:buChar char="●"/>
            </a:pPr>
            <a:r>
              <a:rPr lang="en" sz="1500">
                <a:solidFill>
                  <a:schemeClr val="dk1"/>
                </a:solidFill>
                <a:latin typeface="Open Sans"/>
                <a:ea typeface="Open Sans"/>
                <a:cs typeface="Open Sans"/>
                <a:sym typeface="Open Sans"/>
              </a:rPr>
              <a:t>Align leasing scripts with advertised pricing structure</a:t>
            </a:r>
            <a:endParaRPr sz="1500">
              <a:solidFill>
                <a:schemeClr val="dk1"/>
              </a:solidFill>
              <a:latin typeface="Open Sans"/>
              <a:ea typeface="Open Sans"/>
              <a:cs typeface="Open Sans"/>
              <a:sym typeface="Open Sans"/>
            </a:endParaRPr>
          </a:p>
          <a:p>
            <a:pPr indent="-323850" lvl="0" marL="457200" rtl="0" algn="l">
              <a:lnSpc>
                <a:spcPct val="115000"/>
              </a:lnSpc>
              <a:spcBef>
                <a:spcPts val="1000"/>
              </a:spcBef>
              <a:spcAft>
                <a:spcPts val="1000"/>
              </a:spcAft>
              <a:buClr>
                <a:schemeClr val="dk1"/>
              </a:buClr>
              <a:buSzPts val="1500"/>
              <a:buFont typeface="Open Sans"/>
              <a:buChar char="●"/>
            </a:pPr>
            <a:r>
              <a:rPr lang="en" sz="1500">
                <a:solidFill>
                  <a:schemeClr val="dk1"/>
                </a:solidFill>
                <a:latin typeface="Open Sans"/>
                <a:ea typeface="Open Sans"/>
                <a:cs typeface="Open Sans"/>
                <a:sym typeface="Open Sans"/>
              </a:rPr>
              <a:t>Ensure quoted totals match listings and application pricing</a:t>
            </a:r>
            <a:endParaRPr sz="1500">
              <a:solidFill>
                <a:schemeClr val="dk1"/>
              </a:solidFill>
              <a:latin typeface="Open Sans"/>
              <a:ea typeface="Open Sans"/>
              <a:cs typeface="Open Sans"/>
              <a:sym typeface="Open Sans"/>
            </a:endParaRPr>
          </a:p>
        </p:txBody>
      </p:sp>
      <p:sp>
        <p:nvSpPr>
          <p:cNvPr id="474" name="Google Shape;474;p37"/>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75" name="Google Shape;475;p37"/>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476" name="Google Shape;476;p37"/>
          <p:cNvPicPr preferRelativeResize="0"/>
          <p:nvPr/>
        </p:nvPicPr>
        <p:blipFill>
          <a:blip r:embed="rId4">
            <a:alphaModFix/>
          </a:blip>
          <a:stretch>
            <a:fillRect/>
          </a:stretch>
        </p:blipFill>
        <p:spPr>
          <a:xfrm>
            <a:off x="311700" y="4559903"/>
            <a:ext cx="1047750" cy="401172"/>
          </a:xfrm>
          <a:prstGeom prst="rect">
            <a:avLst/>
          </a:prstGeom>
          <a:noFill/>
          <a:ln>
            <a:noFill/>
          </a:ln>
        </p:spPr>
      </p:pic>
      <p:cxnSp>
        <p:nvCxnSpPr>
          <p:cNvPr id="477" name="Google Shape;477;p37"/>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38"/>
          <p:cNvSpPr txBox="1"/>
          <p:nvPr>
            <p:ph idx="1" type="body"/>
          </p:nvPr>
        </p:nvSpPr>
        <p:spPr>
          <a:xfrm>
            <a:off x="311700" y="1914275"/>
            <a:ext cx="4895400" cy="1623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500"/>
              <a:t>Aligned pricing supports trust and compliance</a:t>
            </a:r>
            <a:endParaRPr sz="1500"/>
          </a:p>
          <a:p>
            <a:pPr indent="-323850" lvl="0" marL="457200" rtl="0" algn="l">
              <a:spcBef>
                <a:spcPts val="1200"/>
              </a:spcBef>
              <a:spcAft>
                <a:spcPts val="0"/>
              </a:spcAft>
              <a:buSzPts val="1500"/>
              <a:buChar char="●"/>
            </a:pPr>
            <a:r>
              <a:rPr lang="en" sz="1500"/>
              <a:t>Avoids “bait and switch”</a:t>
            </a:r>
            <a:endParaRPr sz="1500"/>
          </a:p>
          <a:p>
            <a:pPr indent="-323850" lvl="0" marL="457200" rtl="0" algn="l">
              <a:spcBef>
                <a:spcPts val="1000"/>
              </a:spcBef>
              <a:spcAft>
                <a:spcPts val="0"/>
              </a:spcAft>
              <a:buSzPts val="1500"/>
              <a:buChar char="●"/>
            </a:pPr>
            <a:r>
              <a:rPr lang="en" sz="1500"/>
              <a:t>Improves the quality of renter conversations</a:t>
            </a:r>
            <a:endParaRPr sz="1500"/>
          </a:p>
          <a:p>
            <a:pPr indent="-323850" lvl="0" marL="457200" rtl="0" algn="l">
              <a:spcBef>
                <a:spcPts val="1000"/>
              </a:spcBef>
              <a:spcAft>
                <a:spcPts val="1000"/>
              </a:spcAft>
              <a:buSzPts val="1500"/>
              <a:buChar char="●"/>
            </a:pPr>
            <a:r>
              <a:rPr lang="en" sz="1500"/>
              <a:t>Reduces fee-related complaints in reviews</a:t>
            </a:r>
            <a:endParaRPr sz="1500"/>
          </a:p>
        </p:txBody>
      </p:sp>
      <p:sp>
        <p:nvSpPr>
          <p:cNvPr id="483" name="Google Shape;483;p38"/>
          <p:cNvSpPr txBox="1"/>
          <p:nvPr>
            <p:ph type="title"/>
          </p:nvPr>
        </p:nvSpPr>
        <p:spPr>
          <a:xfrm>
            <a:off x="311700" y="8395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Consistency strengthens credibility, quality, and reputation</a:t>
            </a:r>
            <a:endParaRPr/>
          </a:p>
        </p:txBody>
      </p:sp>
      <p:sp>
        <p:nvSpPr>
          <p:cNvPr id="484" name="Google Shape;484;p38"/>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85" name="Google Shape;485;p38"/>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486" name="Google Shape;486;p38"/>
          <p:cNvPicPr preferRelativeResize="0"/>
          <p:nvPr/>
        </p:nvPicPr>
        <p:blipFill>
          <a:blip r:embed="rId4">
            <a:alphaModFix/>
          </a:blip>
          <a:stretch>
            <a:fillRect/>
          </a:stretch>
        </p:blipFill>
        <p:spPr>
          <a:xfrm>
            <a:off x="311700" y="4559903"/>
            <a:ext cx="1047750" cy="401172"/>
          </a:xfrm>
          <a:prstGeom prst="rect">
            <a:avLst/>
          </a:prstGeom>
          <a:noFill/>
          <a:ln>
            <a:noFill/>
          </a:ln>
        </p:spPr>
      </p:pic>
      <p:cxnSp>
        <p:nvCxnSpPr>
          <p:cNvPr id="487" name="Google Shape;487;p38"/>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pic>
        <p:nvPicPr>
          <p:cNvPr id="488" name="Google Shape;488;p38"/>
          <p:cNvPicPr preferRelativeResize="0"/>
          <p:nvPr/>
        </p:nvPicPr>
        <p:blipFill rotWithShape="1">
          <a:blip r:embed="rId5">
            <a:alphaModFix/>
          </a:blip>
          <a:srcRect b="0" l="50" r="50" t="0"/>
          <a:stretch/>
        </p:blipFill>
        <p:spPr>
          <a:xfrm>
            <a:off x="5407050" y="1646763"/>
            <a:ext cx="3226150" cy="1075375"/>
          </a:xfrm>
          <a:prstGeom prst="rect">
            <a:avLst/>
          </a:prstGeom>
          <a:noFill/>
          <a:ln>
            <a:noFill/>
          </a:ln>
        </p:spPr>
      </p:pic>
      <p:sp>
        <p:nvSpPr>
          <p:cNvPr id="489" name="Google Shape;489;p38"/>
          <p:cNvSpPr txBox="1"/>
          <p:nvPr/>
        </p:nvSpPr>
        <p:spPr>
          <a:xfrm>
            <a:off x="5466725" y="2956700"/>
            <a:ext cx="3106800" cy="1062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1"/>
                </a:solidFill>
                <a:latin typeface="Open Sans"/>
                <a:ea typeface="Open Sans"/>
                <a:cs typeface="Open Sans"/>
                <a:sym typeface="Open Sans"/>
              </a:rPr>
              <a:t>70.6</a:t>
            </a:r>
            <a:r>
              <a:rPr b="1" lang="en" sz="1800">
                <a:solidFill>
                  <a:schemeClr val="dk1"/>
                </a:solidFill>
                <a:latin typeface="Open Sans"/>
                <a:ea typeface="Open Sans"/>
                <a:cs typeface="Open Sans"/>
                <a:sym typeface="Open Sans"/>
              </a:rPr>
              <a:t>%</a:t>
            </a:r>
            <a:endParaRPr b="1" sz="1800">
              <a:solidFill>
                <a:schemeClr val="dk1"/>
              </a:solidFill>
              <a:latin typeface="Open Sans"/>
              <a:ea typeface="Open Sans"/>
              <a:cs typeface="Open Sans"/>
              <a:sym typeface="Open Sans"/>
            </a:endParaRPr>
          </a:p>
          <a:p>
            <a:pPr indent="0" lvl="0" marL="0" rtl="0" algn="l">
              <a:spcBef>
                <a:spcPts val="0"/>
              </a:spcBef>
              <a:spcAft>
                <a:spcPts val="0"/>
              </a:spcAft>
              <a:buNone/>
            </a:pPr>
            <a:r>
              <a:rPr lang="en" sz="1300">
                <a:solidFill>
                  <a:schemeClr val="dk1"/>
                </a:solidFill>
                <a:latin typeface="Open Sans"/>
                <a:ea typeface="Open Sans"/>
                <a:cs typeface="Open Sans"/>
                <a:sym typeface="Open Sans"/>
              </a:rPr>
              <a:t>Of Gen Z renters say they would leave a negative review if fees were not communicated early</a:t>
            </a:r>
            <a:endParaRPr sz="1300">
              <a:solidFill>
                <a:schemeClr val="dk1"/>
              </a:solidFill>
              <a:latin typeface="Open Sans"/>
              <a:ea typeface="Open Sans"/>
              <a:cs typeface="Open Sans"/>
              <a:sym typeface="Open Sans"/>
            </a:endParaRPr>
          </a:p>
        </p:txBody>
      </p:sp>
      <p:sp>
        <p:nvSpPr>
          <p:cNvPr id="490" name="Google Shape;490;p38"/>
          <p:cNvSpPr txBox="1"/>
          <p:nvPr/>
        </p:nvSpPr>
        <p:spPr>
          <a:xfrm>
            <a:off x="311700" y="4212975"/>
            <a:ext cx="31068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latin typeface="Open Sans"/>
                <a:ea typeface="Open Sans"/>
                <a:cs typeface="Open Sans"/>
                <a:sym typeface="Open Sans"/>
              </a:rPr>
              <a:t>Source: Biennial Online Renter Study, 2025 - SatisFacts</a:t>
            </a:r>
            <a:endParaRPr sz="800">
              <a:solidFill>
                <a:schemeClr val="dk1"/>
              </a:solidFill>
              <a:latin typeface="Open Sans"/>
              <a:ea typeface="Open Sans"/>
              <a:cs typeface="Open Sans"/>
              <a:sym typeface="Open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39"/>
          <p:cNvSpPr txBox="1"/>
          <p:nvPr>
            <p:ph type="title"/>
          </p:nvPr>
        </p:nvSpPr>
        <p:spPr>
          <a:xfrm>
            <a:off x="528900" y="408350"/>
            <a:ext cx="8086200" cy="4090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a:t>Q&amp;A</a:t>
            </a:r>
            <a:endParaRPr b="1"/>
          </a:p>
          <a:p>
            <a:pPr indent="0" lvl="0" marL="0" rtl="0" algn="ctr">
              <a:spcBef>
                <a:spcPts val="0"/>
              </a:spcBef>
              <a:spcAft>
                <a:spcPts val="0"/>
              </a:spcAft>
              <a:buNone/>
            </a:pPr>
            <a:r>
              <a:rPr lang="en"/>
              <a:t>And wrap-up</a:t>
            </a:r>
            <a:endParaRPr/>
          </a:p>
        </p:txBody>
      </p:sp>
      <p:sp>
        <p:nvSpPr>
          <p:cNvPr id="496" name="Google Shape;496;p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latin typeface="Arial"/>
                <a:ea typeface="Arial"/>
                <a:cs typeface="Arial"/>
                <a:sym typeface="Arial"/>
              </a:rPr>
              <a:t>‹#›</a:t>
            </a:fld>
            <a:endParaRPr sz="1000">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40"/>
          <p:cNvSpPr txBox="1"/>
          <p:nvPr>
            <p:ph idx="1" type="body"/>
          </p:nvPr>
        </p:nvSpPr>
        <p:spPr>
          <a:xfrm>
            <a:off x="311700" y="1651825"/>
            <a:ext cx="4809600" cy="25722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Show total cost sooner</a:t>
            </a:r>
            <a:endParaRPr sz="1500"/>
          </a:p>
          <a:p>
            <a:pPr indent="-323850" lvl="0" marL="457200" rtl="0" algn="l">
              <a:spcBef>
                <a:spcPts val="1000"/>
              </a:spcBef>
              <a:spcAft>
                <a:spcPts val="0"/>
              </a:spcAft>
              <a:buSzPts val="1500"/>
              <a:buChar char="●"/>
            </a:pPr>
            <a:r>
              <a:rPr lang="en" sz="1500"/>
              <a:t>Keep pricing consistent everywhere</a:t>
            </a:r>
            <a:endParaRPr sz="1500"/>
          </a:p>
          <a:p>
            <a:pPr indent="-323850" lvl="0" marL="457200" rtl="0" algn="l">
              <a:spcBef>
                <a:spcPts val="1000"/>
              </a:spcBef>
              <a:spcAft>
                <a:spcPts val="0"/>
              </a:spcAft>
              <a:buSzPts val="1500"/>
              <a:buChar char="●"/>
            </a:pPr>
            <a:r>
              <a:rPr lang="en" sz="1500"/>
              <a:t>Use clarity as a competitive signal</a:t>
            </a:r>
            <a:endParaRPr sz="1500"/>
          </a:p>
          <a:p>
            <a:pPr indent="-323850" lvl="0" marL="457200" rtl="0" algn="l">
              <a:spcBef>
                <a:spcPts val="1000"/>
              </a:spcBef>
              <a:spcAft>
                <a:spcPts val="0"/>
              </a:spcAft>
              <a:buSzPts val="1500"/>
              <a:buChar char="●"/>
            </a:pPr>
            <a:r>
              <a:rPr lang="en" sz="1500"/>
              <a:t>Strengthen conversations before tours begin</a:t>
            </a:r>
            <a:endParaRPr sz="1500"/>
          </a:p>
          <a:p>
            <a:pPr indent="-323850" lvl="0" marL="457200" rtl="0" algn="l">
              <a:spcBef>
                <a:spcPts val="1000"/>
              </a:spcBef>
              <a:spcAft>
                <a:spcPts val="1000"/>
              </a:spcAft>
              <a:buSzPts val="1500"/>
              <a:buChar char="●"/>
            </a:pPr>
            <a:r>
              <a:rPr lang="en" sz="1500"/>
              <a:t>Prepare for structured, AI-driven discovery</a:t>
            </a:r>
            <a:endParaRPr sz="1500"/>
          </a:p>
        </p:txBody>
      </p:sp>
      <p:sp>
        <p:nvSpPr>
          <p:cNvPr id="502" name="Google Shape;502;p40"/>
          <p:cNvSpPr txBox="1"/>
          <p:nvPr>
            <p:ph type="title"/>
          </p:nvPr>
        </p:nvSpPr>
        <p:spPr>
          <a:xfrm>
            <a:off x="311700" y="839525"/>
            <a:ext cx="7543200" cy="681900"/>
          </a:xfrm>
          <a:prstGeom prst="rect">
            <a:avLst/>
          </a:prstGeom>
        </p:spPr>
        <p:txBody>
          <a:bodyPr anchorCtr="0" anchor="t" bIns="91425" lIns="91425" spcFirstLastPara="1" rIns="91425" wrap="square" tIns="91425">
            <a:normAutofit/>
          </a:bodyPr>
          <a:lstStyle/>
          <a:p>
            <a:pPr indent="0" lvl="0" marL="0" rtl="0" algn="l">
              <a:lnSpc>
                <a:spcPct val="115000"/>
              </a:lnSpc>
              <a:spcBef>
                <a:spcPts val="1200"/>
              </a:spcBef>
              <a:spcAft>
                <a:spcPts val="1200"/>
              </a:spcAft>
              <a:buNone/>
            </a:pPr>
            <a:r>
              <a:rPr lang="en"/>
              <a:t>Transparency is the new curb appeal</a:t>
            </a:r>
            <a:endParaRPr/>
          </a:p>
        </p:txBody>
      </p:sp>
      <p:sp>
        <p:nvSpPr>
          <p:cNvPr id="503" name="Google Shape;503;p40"/>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04" name="Google Shape;504;p40"/>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505" name="Google Shape;505;p40"/>
          <p:cNvPicPr preferRelativeResize="0"/>
          <p:nvPr/>
        </p:nvPicPr>
        <p:blipFill>
          <a:blip r:embed="rId4">
            <a:alphaModFix/>
          </a:blip>
          <a:stretch>
            <a:fillRect/>
          </a:stretch>
        </p:blipFill>
        <p:spPr>
          <a:xfrm>
            <a:off x="311700" y="4559903"/>
            <a:ext cx="1047750" cy="401172"/>
          </a:xfrm>
          <a:prstGeom prst="rect">
            <a:avLst/>
          </a:prstGeom>
          <a:noFill/>
          <a:ln>
            <a:noFill/>
          </a:ln>
        </p:spPr>
      </p:pic>
      <p:cxnSp>
        <p:nvCxnSpPr>
          <p:cNvPr id="506" name="Google Shape;506;p40"/>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pic>
        <p:nvPicPr>
          <p:cNvPr id="507" name="Google Shape;507;p40"/>
          <p:cNvPicPr preferRelativeResize="0"/>
          <p:nvPr/>
        </p:nvPicPr>
        <p:blipFill>
          <a:blip r:embed="rId5">
            <a:alphaModFix/>
          </a:blip>
          <a:stretch>
            <a:fillRect/>
          </a:stretch>
        </p:blipFill>
        <p:spPr>
          <a:xfrm>
            <a:off x="5121300" y="1713610"/>
            <a:ext cx="3497550" cy="19965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41"/>
          <p:cNvSpPr txBox="1"/>
          <p:nvPr>
            <p:ph type="title"/>
          </p:nvPr>
        </p:nvSpPr>
        <p:spPr>
          <a:xfrm>
            <a:off x="311700" y="2074800"/>
            <a:ext cx="8520600" cy="993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4800"/>
              <a:t>Any questions?</a:t>
            </a:r>
            <a:endParaRPr sz="4800"/>
          </a:p>
        </p:txBody>
      </p:sp>
      <p:sp>
        <p:nvSpPr>
          <p:cNvPr id="513" name="Google Shape;513;p41"/>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400">
                <a:solidFill>
                  <a:schemeClr val="lt1"/>
                </a:solidFill>
                <a:latin typeface="Open Sans"/>
                <a:ea typeface="Open Sans"/>
                <a:cs typeface="Open Sans"/>
                <a:sym typeface="Open Sans"/>
              </a:rPr>
              <a:t>‹#›</a:t>
            </a:fld>
            <a:endParaRPr sz="1400">
              <a:solidFill>
                <a:schemeClr val="lt1"/>
              </a:solidFill>
              <a:latin typeface="Open Sans"/>
              <a:ea typeface="Open Sans"/>
              <a:cs typeface="Open Sans"/>
              <a:sym typeface="Open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42"/>
          <p:cNvSpPr txBox="1"/>
          <p:nvPr>
            <p:ph type="title"/>
          </p:nvPr>
        </p:nvSpPr>
        <p:spPr>
          <a:xfrm>
            <a:off x="528900" y="408350"/>
            <a:ext cx="8086200" cy="4090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a:t>Thank you!</a:t>
            </a:r>
            <a:endParaRPr/>
          </a:p>
        </p:txBody>
      </p:sp>
      <p:sp>
        <p:nvSpPr>
          <p:cNvPr id="519" name="Google Shape;519;p4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latin typeface="Arial"/>
                <a:ea typeface="Arial"/>
                <a:cs typeface="Arial"/>
                <a:sym typeface="Arial"/>
              </a:rPr>
              <a:t>‹#›</a:t>
            </a:fld>
            <a:endParaRPr sz="1000">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23" name="Shape 523"/>
        <p:cNvGrpSpPr/>
        <p:nvPr/>
      </p:nvGrpSpPr>
      <p:grpSpPr>
        <a:xfrm>
          <a:off x="0" y="0"/>
          <a:ext cx="0" cy="0"/>
          <a:chOff x="0" y="0"/>
          <a:chExt cx="0" cy="0"/>
        </a:xfrm>
      </p:grpSpPr>
      <p:sp>
        <p:nvSpPr>
          <p:cNvPr id="524" name="Google Shape;524;p43"/>
          <p:cNvSpPr txBox="1"/>
          <p:nvPr>
            <p:ph type="title"/>
          </p:nvPr>
        </p:nvSpPr>
        <p:spPr>
          <a:xfrm>
            <a:off x="311700" y="8395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All-in pricing signals confidence</a:t>
            </a:r>
            <a:endParaRPr/>
          </a:p>
        </p:txBody>
      </p:sp>
      <p:sp>
        <p:nvSpPr>
          <p:cNvPr id="525" name="Google Shape;525;p43"/>
          <p:cNvSpPr txBox="1"/>
          <p:nvPr>
            <p:ph idx="1" type="body"/>
          </p:nvPr>
        </p:nvSpPr>
        <p:spPr>
          <a:xfrm>
            <a:off x="311700" y="1412225"/>
            <a:ext cx="8520600" cy="2874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Being upfront about costs </a:t>
            </a:r>
            <a:r>
              <a:rPr b="1" lang="en"/>
              <a:t>builds trust faster</a:t>
            </a:r>
            <a:endParaRPr b="1"/>
          </a:p>
          <a:p>
            <a:pPr indent="-342900" lvl="0" marL="457200" rtl="0" algn="l">
              <a:spcBef>
                <a:spcPts val="1200"/>
              </a:spcBef>
              <a:spcAft>
                <a:spcPts val="0"/>
              </a:spcAft>
              <a:buSzPts val="1800"/>
              <a:buChar char="●"/>
            </a:pPr>
            <a:r>
              <a:rPr lang="en"/>
              <a:t>Shows t</a:t>
            </a:r>
            <a:r>
              <a:rPr lang="en"/>
              <a:t>here are no surprises later in the process</a:t>
            </a:r>
            <a:endParaRPr/>
          </a:p>
          <a:p>
            <a:pPr indent="-342900" lvl="0" marL="457200" rtl="0" algn="l">
              <a:spcBef>
                <a:spcPts val="0"/>
              </a:spcBef>
              <a:spcAft>
                <a:spcPts val="0"/>
              </a:spcAft>
              <a:buSzPts val="1800"/>
              <a:buChar char="●"/>
            </a:pPr>
            <a:r>
              <a:rPr lang="en"/>
              <a:t>Makes pricing easier to evaluate across communities</a:t>
            </a:r>
            <a:endParaRPr/>
          </a:p>
          <a:p>
            <a:pPr indent="-342900" lvl="0" marL="457200" rtl="0" algn="l">
              <a:spcBef>
                <a:spcPts val="0"/>
              </a:spcBef>
              <a:spcAft>
                <a:spcPts val="0"/>
              </a:spcAft>
              <a:buSzPts val="1800"/>
              <a:buChar char="●"/>
            </a:pPr>
            <a:r>
              <a:rPr lang="en"/>
              <a:t>Builds trust before conversations start</a:t>
            </a:r>
            <a:endParaRPr/>
          </a:p>
          <a:p>
            <a:pPr indent="-342900" lvl="0" marL="457200" rtl="0" algn="l">
              <a:spcBef>
                <a:spcPts val="0"/>
              </a:spcBef>
              <a:spcAft>
                <a:spcPts val="0"/>
              </a:spcAft>
              <a:buSzPts val="1800"/>
              <a:buChar char="●"/>
            </a:pPr>
            <a:r>
              <a:rPr lang="en"/>
              <a:t>Positions your community as transparent and modern</a:t>
            </a:r>
            <a:endParaRPr/>
          </a:p>
        </p:txBody>
      </p:sp>
      <p:sp>
        <p:nvSpPr>
          <p:cNvPr id="526" name="Google Shape;526;p43"/>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27" name="Google Shape;527;p43"/>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528" name="Google Shape;528;p43"/>
          <p:cNvPicPr preferRelativeResize="0"/>
          <p:nvPr/>
        </p:nvPicPr>
        <p:blipFill>
          <a:blip r:embed="rId3">
            <a:alphaModFix/>
          </a:blip>
          <a:stretch>
            <a:fillRect/>
          </a:stretch>
        </p:blipFill>
        <p:spPr>
          <a:xfrm>
            <a:off x="311700" y="4559903"/>
            <a:ext cx="1047750" cy="401172"/>
          </a:xfrm>
          <a:prstGeom prst="rect">
            <a:avLst/>
          </a:prstGeom>
          <a:noFill/>
          <a:ln>
            <a:noFill/>
          </a:ln>
        </p:spPr>
      </p:pic>
      <p:cxnSp>
        <p:nvCxnSpPr>
          <p:cNvPr id="529" name="Google Shape;529;p43"/>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33" name="Shape 533"/>
        <p:cNvGrpSpPr/>
        <p:nvPr/>
      </p:nvGrpSpPr>
      <p:grpSpPr>
        <a:xfrm>
          <a:off x="0" y="0"/>
          <a:ext cx="0" cy="0"/>
          <a:chOff x="0" y="0"/>
          <a:chExt cx="0" cy="0"/>
        </a:xfrm>
      </p:grpSpPr>
      <p:sp>
        <p:nvSpPr>
          <p:cNvPr id="534" name="Google Shape;534;p44"/>
          <p:cNvSpPr txBox="1"/>
          <p:nvPr>
            <p:ph type="title"/>
          </p:nvPr>
        </p:nvSpPr>
        <p:spPr>
          <a:xfrm>
            <a:off x="311700" y="8395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Show what’s included in the total monthly cost</a:t>
            </a:r>
            <a:endParaRPr/>
          </a:p>
        </p:txBody>
      </p:sp>
      <p:sp>
        <p:nvSpPr>
          <p:cNvPr id="535" name="Google Shape;535;p44"/>
          <p:cNvSpPr txBox="1"/>
          <p:nvPr>
            <p:ph idx="1" type="body"/>
          </p:nvPr>
        </p:nvSpPr>
        <p:spPr>
          <a:xfrm>
            <a:off x="311700" y="1412225"/>
            <a:ext cx="4668900" cy="2874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Understanding the structure of pricing increases renter confidence</a:t>
            </a:r>
            <a:endParaRPr/>
          </a:p>
          <a:p>
            <a:pPr indent="-342900" lvl="0" marL="457200" rtl="0" algn="l">
              <a:spcBef>
                <a:spcPts val="1200"/>
              </a:spcBef>
              <a:spcAft>
                <a:spcPts val="0"/>
              </a:spcAft>
              <a:buSzPts val="1800"/>
              <a:buChar char="●"/>
            </a:pPr>
            <a:r>
              <a:rPr lang="en"/>
              <a:t>Breakdowns reduce uncertainty</a:t>
            </a:r>
            <a:endParaRPr/>
          </a:p>
          <a:p>
            <a:pPr indent="-342900" lvl="0" marL="457200" rtl="0" algn="l">
              <a:spcBef>
                <a:spcPts val="0"/>
              </a:spcBef>
              <a:spcAft>
                <a:spcPts val="0"/>
              </a:spcAft>
              <a:buSzPts val="1800"/>
              <a:buChar char="●"/>
            </a:pPr>
            <a:r>
              <a:rPr lang="en"/>
              <a:t>Clear totals support comparison decisions</a:t>
            </a:r>
            <a:endParaRPr/>
          </a:p>
          <a:p>
            <a:pPr indent="-342900" lvl="0" marL="457200" rtl="0" algn="l">
              <a:spcBef>
                <a:spcPts val="0"/>
              </a:spcBef>
              <a:spcAft>
                <a:spcPts val="0"/>
              </a:spcAft>
              <a:buSzPts val="1800"/>
              <a:buChar char="●"/>
            </a:pPr>
            <a:r>
              <a:rPr lang="en"/>
              <a:t>Visibility improves perceived fairness</a:t>
            </a:r>
            <a:endParaRPr/>
          </a:p>
          <a:p>
            <a:pPr indent="-342900" lvl="0" marL="457200" rtl="0" algn="l">
              <a:spcBef>
                <a:spcPts val="0"/>
              </a:spcBef>
              <a:spcAft>
                <a:spcPts val="0"/>
              </a:spcAft>
              <a:buSzPts val="1800"/>
              <a:buChar char="●"/>
            </a:pPr>
            <a:r>
              <a:rPr lang="en"/>
              <a:t>Transparency signals operational confidence</a:t>
            </a:r>
            <a:endParaRPr/>
          </a:p>
        </p:txBody>
      </p:sp>
      <p:sp>
        <p:nvSpPr>
          <p:cNvPr id="536" name="Google Shape;536;p44"/>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37" name="Google Shape;537;p44"/>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538" name="Google Shape;538;p44"/>
          <p:cNvPicPr preferRelativeResize="0"/>
          <p:nvPr/>
        </p:nvPicPr>
        <p:blipFill>
          <a:blip r:embed="rId4">
            <a:alphaModFix/>
          </a:blip>
          <a:stretch>
            <a:fillRect/>
          </a:stretch>
        </p:blipFill>
        <p:spPr>
          <a:xfrm>
            <a:off x="311700" y="4559903"/>
            <a:ext cx="1047750" cy="401172"/>
          </a:xfrm>
          <a:prstGeom prst="rect">
            <a:avLst/>
          </a:prstGeom>
          <a:noFill/>
          <a:ln>
            <a:noFill/>
          </a:ln>
        </p:spPr>
      </p:pic>
      <p:cxnSp>
        <p:nvCxnSpPr>
          <p:cNvPr id="539" name="Google Shape;539;p44"/>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pic>
        <p:nvPicPr>
          <p:cNvPr id="540" name="Google Shape;540;p44"/>
          <p:cNvPicPr preferRelativeResize="0"/>
          <p:nvPr/>
        </p:nvPicPr>
        <p:blipFill>
          <a:blip r:embed="rId5">
            <a:alphaModFix/>
          </a:blip>
          <a:stretch>
            <a:fillRect/>
          </a:stretch>
        </p:blipFill>
        <p:spPr>
          <a:xfrm>
            <a:off x="5133000" y="1564625"/>
            <a:ext cx="3480300" cy="2680500"/>
          </a:xfrm>
          <a:prstGeom prst="roundRect">
            <a:avLst>
              <a:gd fmla="val 3303" name="adj"/>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44" name="Shape 544"/>
        <p:cNvGrpSpPr/>
        <p:nvPr/>
      </p:nvGrpSpPr>
      <p:grpSpPr>
        <a:xfrm>
          <a:off x="0" y="0"/>
          <a:ext cx="0" cy="0"/>
          <a:chOff x="0" y="0"/>
          <a:chExt cx="0" cy="0"/>
        </a:xfrm>
      </p:grpSpPr>
      <p:sp>
        <p:nvSpPr>
          <p:cNvPr id="545" name="Google Shape;545;p45"/>
          <p:cNvSpPr txBox="1"/>
          <p:nvPr>
            <p:ph type="title"/>
          </p:nvPr>
        </p:nvSpPr>
        <p:spPr>
          <a:xfrm>
            <a:off x="311700" y="8395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Capital Square Living’s</a:t>
            </a:r>
            <a:r>
              <a:rPr lang="en"/>
              <a:t> portfolio</a:t>
            </a:r>
            <a:endParaRPr/>
          </a:p>
        </p:txBody>
      </p:sp>
      <p:sp>
        <p:nvSpPr>
          <p:cNvPr id="546" name="Google Shape;546;p45"/>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47" name="Google Shape;547;p45"/>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548" name="Google Shape;548;p45"/>
          <p:cNvPicPr preferRelativeResize="0"/>
          <p:nvPr/>
        </p:nvPicPr>
        <p:blipFill>
          <a:blip r:embed="rId3">
            <a:alphaModFix/>
          </a:blip>
          <a:stretch>
            <a:fillRect/>
          </a:stretch>
        </p:blipFill>
        <p:spPr>
          <a:xfrm>
            <a:off x="311700" y="4559903"/>
            <a:ext cx="1047750" cy="401172"/>
          </a:xfrm>
          <a:prstGeom prst="rect">
            <a:avLst/>
          </a:prstGeom>
          <a:noFill/>
          <a:ln>
            <a:noFill/>
          </a:ln>
        </p:spPr>
      </p:pic>
      <p:cxnSp>
        <p:nvCxnSpPr>
          <p:cNvPr id="549" name="Google Shape;549;p45"/>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sp>
        <p:nvSpPr>
          <p:cNvPr id="550" name="Google Shape;550;p45"/>
          <p:cNvSpPr/>
          <p:nvPr/>
        </p:nvSpPr>
        <p:spPr>
          <a:xfrm>
            <a:off x="652763" y="1559075"/>
            <a:ext cx="2382000" cy="2897700"/>
          </a:xfrm>
          <a:prstGeom prst="roundRect">
            <a:avLst>
              <a:gd fmla="val 2951" name="adj"/>
            </a:avLst>
          </a:prstGeom>
          <a:solidFill>
            <a:srgbClr val="3D607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51" name="Google Shape;551;p45"/>
          <p:cNvSpPr/>
          <p:nvPr/>
        </p:nvSpPr>
        <p:spPr>
          <a:xfrm>
            <a:off x="3404588" y="1515350"/>
            <a:ext cx="2382000" cy="2897700"/>
          </a:xfrm>
          <a:prstGeom prst="roundRect">
            <a:avLst>
              <a:gd fmla="val 2951" name="adj"/>
            </a:avLst>
          </a:prstGeom>
          <a:solidFill>
            <a:srgbClr val="3D607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52" name="Google Shape;552;p45"/>
          <p:cNvSpPr/>
          <p:nvPr/>
        </p:nvSpPr>
        <p:spPr>
          <a:xfrm>
            <a:off x="6109238" y="1515350"/>
            <a:ext cx="2382000" cy="2897700"/>
          </a:xfrm>
          <a:prstGeom prst="roundRect">
            <a:avLst>
              <a:gd fmla="val 2951" name="adj"/>
            </a:avLst>
          </a:prstGeom>
          <a:solidFill>
            <a:srgbClr val="3D607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53" name="Google Shape;553;p45"/>
          <p:cNvSpPr txBox="1"/>
          <p:nvPr>
            <p:ph idx="1" type="body"/>
          </p:nvPr>
        </p:nvSpPr>
        <p:spPr>
          <a:xfrm>
            <a:off x="652775" y="1747475"/>
            <a:ext cx="2382000" cy="27093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1100">
                <a:solidFill>
                  <a:srgbClr val="FFFFFF"/>
                </a:solidFill>
              </a:rPr>
              <a:t>Portfolio Footprint</a:t>
            </a:r>
            <a:endParaRPr b="1" sz="1100">
              <a:solidFill>
                <a:srgbClr val="FFFFFF"/>
              </a:solidFill>
            </a:endParaRPr>
          </a:p>
          <a:p>
            <a:pPr indent="0" lvl="0" marL="0" rtl="0" algn="l">
              <a:spcBef>
                <a:spcPts val="1200"/>
              </a:spcBef>
              <a:spcAft>
                <a:spcPts val="0"/>
              </a:spcAft>
              <a:buNone/>
            </a:pPr>
            <a:r>
              <a:rPr lang="en" sz="1100">
                <a:solidFill>
                  <a:srgbClr val="FFFFFF"/>
                </a:solidFill>
              </a:rPr>
              <a:t>• X properties in [city], [st]</a:t>
            </a:r>
            <a:endParaRPr sz="1100">
              <a:solidFill>
                <a:srgbClr val="FFFFFF"/>
              </a:solidFill>
            </a:endParaRPr>
          </a:p>
          <a:p>
            <a:pPr indent="0" lvl="0" marL="0" rtl="0" algn="l">
              <a:spcBef>
                <a:spcPts val="1200"/>
              </a:spcBef>
              <a:spcAft>
                <a:spcPts val="0"/>
              </a:spcAft>
              <a:buNone/>
            </a:pPr>
            <a:r>
              <a:rPr lang="en" sz="1100">
                <a:solidFill>
                  <a:schemeClr val="lt1"/>
                </a:solidFill>
              </a:rPr>
              <a:t>• X properties in [city], [st]</a:t>
            </a:r>
            <a:endParaRPr sz="1100">
              <a:solidFill>
                <a:schemeClr val="lt1"/>
              </a:solidFill>
            </a:endParaRPr>
          </a:p>
          <a:p>
            <a:pPr indent="0" lvl="0" marL="0" rtl="0" algn="l">
              <a:spcBef>
                <a:spcPts val="1200"/>
              </a:spcBef>
              <a:spcAft>
                <a:spcPts val="1200"/>
              </a:spcAft>
              <a:buClr>
                <a:schemeClr val="dk1"/>
              </a:buClr>
              <a:buSzPts val="1100"/>
              <a:buFont typeface="Arial"/>
              <a:buNone/>
            </a:pPr>
            <a:r>
              <a:rPr lang="en" sz="1100">
                <a:solidFill>
                  <a:schemeClr val="lt1"/>
                </a:solidFill>
              </a:rPr>
              <a:t>• X properties in [city], [st]</a:t>
            </a:r>
            <a:endParaRPr sz="1100">
              <a:solidFill>
                <a:schemeClr val="lt1"/>
              </a:solidFill>
            </a:endParaRPr>
          </a:p>
        </p:txBody>
      </p:sp>
      <p:sp>
        <p:nvSpPr>
          <p:cNvPr id="554" name="Google Shape;554;p45"/>
          <p:cNvSpPr txBox="1"/>
          <p:nvPr>
            <p:ph idx="1" type="body"/>
          </p:nvPr>
        </p:nvSpPr>
        <p:spPr>
          <a:xfrm>
            <a:off x="3404600" y="1731713"/>
            <a:ext cx="2382000" cy="27093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1100">
                <a:solidFill>
                  <a:srgbClr val="FFFFFF"/>
                </a:solidFill>
              </a:rPr>
              <a:t>Current Stage</a:t>
            </a:r>
            <a:endParaRPr b="1" sz="1100">
              <a:solidFill>
                <a:srgbClr val="FFFFFF"/>
              </a:solidFill>
            </a:endParaRPr>
          </a:p>
          <a:p>
            <a:pPr indent="0" lvl="0" marL="0" rtl="0" algn="l">
              <a:spcBef>
                <a:spcPts val="1200"/>
              </a:spcBef>
              <a:spcAft>
                <a:spcPts val="1200"/>
              </a:spcAft>
              <a:buNone/>
            </a:pPr>
            <a:r>
              <a:rPr lang="en" sz="1100">
                <a:solidFill>
                  <a:srgbClr val="FFFFFF"/>
                </a:solidFill>
              </a:rPr>
              <a:t>• Pilot markets / phased rollout / portfolio-wide implementation / evaluating approach</a:t>
            </a:r>
            <a:endParaRPr sz="1100">
              <a:solidFill>
                <a:schemeClr val="lt1"/>
              </a:solidFill>
            </a:endParaRPr>
          </a:p>
        </p:txBody>
      </p:sp>
      <p:sp>
        <p:nvSpPr>
          <p:cNvPr id="555" name="Google Shape;555;p45"/>
          <p:cNvSpPr txBox="1"/>
          <p:nvPr>
            <p:ph idx="1" type="body"/>
          </p:nvPr>
        </p:nvSpPr>
        <p:spPr>
          <a:xfrm>
            <a:off x="6109250" y="1731713"/>
            <a:ext cx="2382000" cy="27093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1100">
                <a:solidFill>
                  <a:srgbClr val="FFFFFF"/>
                </a:solidFill>
              </a:rPr>
              <a:t>Primary Drivers</a:t>
            </a:r>
            <a:endParaRPr b="1" sz="1100">
              <a:solidFill>
                <a:srgbClr val="FFFFFF"/>
              </a:solidFill>
            </a:endParaRPr>
          </a:p>
          <a:p>
            <a:pPr indent="0" lvl="0" marL="0" rtl="0" algn="l">
              <a:spcBef>
                <a:spcPts val="1200"/>
              </a:spcBef>
              <a:spcAft>
                <a:spcPts val="1200"/>
              </a:spcAft>
              <a:buNone/>
            </a:pPr>
            <a:r>
              <a:rPr lang="en" sz="1100">
                <a:solidFill>
                  <a:srgbClr val="FFFFFF"/>
                </a:solidFill>
              </a:rPr>
              <a:t>• Legislation / renter expectations / operational alignment / brand positioning</a:t>
            </a:r>
            <a:endParaRPr sz="1100">
              <a:solidFill>
                <a:schemeClr val="lt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59" name="Shape 559"/>
        <p:cNvGrpSpPr/>
        <p:nvPr/>
      </p:nvGrpSpPr>
      <p:grpSpPr>
        <a:xfrm>
          <a:off x="0" y="0"/>
          <a:ext cx="0" cy="0"/>
          <a:chOff x="0" y="0"/>
          <a:chExt cx="0" cy="0"/>
        </a:xfrm>
      </p:grpSpPr>
      <p:sp>
        <p:nvSpPr>
          <p:cNvPr id="560" name="Google Shape;560;p46"/>
          <p:cNvSpPr txBox="1"/>
          <p:nvPr>
            <p:ph type="title"/>
          </p:nvPr>
        </p:nvSpPr>
        <p:spPr>
          <a:xfrm>
            <a:off x="528900" y="408350"/>
            <a:ext cx="8086200" cy="4090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a:t>The Transparency Playbook</a:t>
            </a:r>
            <a:endParaRPr b="1"/>
          </a:p>
          <a:p>
            <a:pPr indent="0" lvl="0" marL="0" rtl="0" algn="ctr">
              <a:spcBef>
                <a:spcPts val="0"/>
              </a:spcBef>
              <a:spcAft>
                <a:spcPts val="0"/>
              </a:spcAft>
              <a:buNone/>
            </a:pPr>
            <a:r>
              <a:rPr lang="en"/>
              <a:t>What marketers can implement today</a:t>
            </a:r>
            <a:endParaRPr/>
          </a:p>
        </p:txBody>
      </p:sp>
      <p:sp>
        <p:nvSpPr>
          <p:cNvPr id="561" name="Google Shape;561;p4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latin typeface="Arial"/>
                <a:ea typeface="Arial"/>
                <a:cs typeface="Arial"/>
                <a:sym typeface="Arial"/>
              </a:rPr>
              <a:t>‹#›</a:t>
            </a:fld>
            <a:endParaRPr sz="1000">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65" name="Shape 565"/>
        <p:cNvGrpSpPr/>
        <p:nvPr/>
      </p:nvGrpSpPr>
      <p:grpSpPr>
        <a:xfrm>
          <a:off x="0" y="0"/>
          <a:ext cx="0" cy="0"/>
          <a:chOff x="0" y="0"/>
          <a:chExt cx="0" cy="0"/>
        </a:xfrm>
      </p:grpSpPr>
      <p:sp>
        <p:nvSpPr>
          <p:cNvPr id="566" name="Google Shape;566;p47"/>
          <p:cNvSpPr txBox="1"/>
          <p:nvPr>
            <p:ph type="title"/>
          </p:nvPr>
        </p:nvSpPr>
        <p:spPr>
          <a:xfrm>
            <a:off x="311700" y="839525"/>
            <a:ext cx="6917700" cy="60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Make transparency part of your brand voice</a:t>
            </a:r>
            <a:endParaRPr/>
          </a:p>
        </p:txBody>
      </p:sp>
      <p:sp>
        <p:nvSpPr>
          <p:cNvPr id="567" name="Google Shape;567;p47"/>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68" name="Google Shape;568;p47"/>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569" name="Google Shape;569;p47"/>
          <p:cNvPicPr preferRelativeResize="0"/>
          <p:nvPr/>
        </p:nvPicPr>
        <p:blipFill>
          <a:blip r:embed="rId4">
            <a:alphaModFix/>
          </a:blip>
          <a:stretch>
            <a:fillRect/>
          </a:stretch>
        </p:blipFill>
        <p:spPr>
          <a:xfrm>
            <a:off x="311700" y="4559903"/>
            <a:ext cx="1047750" cy="401172"/>
          </a:xfrm>
          <a:prstGeom prst="rect">
            <a:avLst/>
          </a:prstGeom>
          <a:noFill/>
          <a:ln>
            <a:noFill/>
          </a:ln>
        </p:spPr>
      </p:pic>
      <p:cxnSp>
        <p:nvCxnSpPr>
          <p:cNvPr id="570" name="Google Shape;570;p47"/>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sp>
        <p:nvSpPr>
          <p:cNvPr id="571" name="Google Shape;571;p47"/>
          <p:cNvSpPr txBox="1"/>
          <p:nvPr>
            <p:ph idx="1" type="body"/>
          </p:nvPr>
        </p:nvSpPr>
        <p:spPr>
          <a:xfrm>
            <a:off x="311700" y="1539375"/>
            <a:ext cx="5598300" cy="2746800"/>
          </a:xfrm>
          <a:prstGeom prst="rect">
            <a:avLst/>
          </a:prstGeom>
        </p:spPr>
        <p:txBody>
          <a:bodyPr anchorCtr="0" anchor="t" bIns="91425" lIns="91425" spcFirstLastPara="1" rIns="91425" wrap="square" tIns="91425">
            <a:normAutofit lnSpcReduction="10000"/>
          </a:bodyPr>
          <a:lstStyle/>
          <a:p>
            <a:pPr indent="0" lvl="0" marL="0" rtl="0" algn="l">
              <a:spcBef>
                <a:spcPts val="1200"/>
              </a:spcBef>
              <a:spcAft>
                <a:spcPts val="0"/>
              </a:spcAft>
              <a:buNone/>
            </a:pPr>
            <a:r>
              <a:rPr lang="en"/>
              <a:t>Pricing clarity should feel like a deliberate promise, not just a disclosure</a:t>
            </a:r>
            <a:endParaRPr/>
          </a:p>
          <a:p>
            <a:pPr indent="-342900" lvl="0" marL="457200" rtl="0" algn="l">
              <a:spcBef>
                <a:spcPts val="1200"/>
              </a:spcBef>
              <a:spcAft>
                <a:spcPts val="0"/>
              </a:spcAft>
              <a:buSzPts val="1800"/>
              <a:buChar char="●"/>
            </a:pPr>
            <a:r>
              <a:rPr lang="en"/>
              <a:t>Introduce “all-in pricing” as a positioning statement</a:t>
            </a:r>
            <a:endParaRPr/>
          </a:p>
          <a:p>
            <a:pPr indent="-342900" lvl="0" marL="457200" rtl="0" algn="l">
              <a:spcBef>
                <a:spcPts val="0"/>
              </a:spcBef>
              <a:spcAft>
                <a:spcPts val="0"/>
              </a:spcAft>
              <a:buSzPts val="1800"/>
              <a:buChar char="●"/>
            </a:pPr>
            <a:r>
              <a:rPr lang="en"/>
              <a:t>Frame transparency as part of the leasing experience</a:t>
            </a:r>
            <a:endParaRPr/>
          </a:p>
          <a:p>
            <a:pPr indent="-342900" lvl="0" marL="457200" rtl="0" algn="l">
              <a:spcBef>
                <a:spcPts val="0"/>
              </a:spcBef>
              <a:spcAft>
                <a:spcPts val="0"/>
              </a:spcAft>
              <a:buSzPts val="1800"/>
              <a:buChar char="●"/>
            </a:pPr>
            <a:r>
              <a:rPr lang="en"/>
              <a:t>Reinforce “no hidden fees” as a trust signal across channels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75" name="Shape 575"/>
        <p:cNvGrpSpPr/>
        <p:nvPr/>
      </p:nvGrpSpPr>
      <p:grpSpPr>
        <a:xfrm>
          <a:off x="0" y="0"/>
          <a:ext cx="0" cy="0"/>
          <a:chOff x="0" y="0"/>
          <a:chExt cx="0" cy="0"/>
        </a:xfrm>
      </p:grpSpPr>
      <p:sp>
        <p:nvSpPr>
          <p:cNvPr id="576" name="Google Shape;576;p48"/>
          <p:cNvSpPr txBox="1"/>
          <p:nvPr>
            <p:ph type="title"/>
          </p:nvPr>
        </p:nvSpPr>
        <p:spPr>
          <a:xfrm>
            <a:off x="311700" y="839525"/>
            <a:ext cx="6917700" cy="609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Compete on clarity in search and ads</a:t>
            </a:r>
            <a:endParaRPr/>
          </a:p>
        </p:txBody>
      </p:sp>
      <p:sp>
        <p:nvSpPr>
          <p:cNvPr id="577" name="Google Shape;577;p48"/>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78" name="Google Shape;578;p48"/>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579" name="Google Shape;579;p48"/>
          <p:cNvPicPr preferRelativeResize="0"/>
          <p:nvPr/>
        </p:nvPicPr>
        <p:blipFill>
          <a:blip r:embed="rId4">
            <a:alphaModFix/>
          </a:blip>
          <a:stretch>
            <a:fillRect/>
          </a:stretch>
        </p:blipFill>
        <p:spPr>
          <a:xfrm>
            <a:off x="311700" y="4559903"/>
            <a:ext cx="1047750" cy="401172"/>
          </a:xfrm>
          <a:prstGeom prst="rect">
            <a:avLst/>
          </a:prstGeom>
          <a:noFill/>
          <a:ln>
            <a:noFill/>
          </a:ln>
        </p:spPr>
      </p:pic>
      <p:cxnSp>
        <p:nvCxnSpPr>
          <p:cNvPr id="580" name="Google Shape;580;p48"/>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sp>
        <p:nvSpPr>
          <p:cNvPr id="581" name="Google Shape;581;p48"/>
          <p:cNvSpPr txBox="1"/>
          <p:nvPr>
            <p:ph idx="1" type="body"/>
          </p:nvPr>
        </p:nvSpPr>
        <p:spPr>
          <a:xfrm>
            <a:off x="311700" y="1539375"/>
            <a:ext cx="5920200" cy="2278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Renters compare communities using total cost, not just base rent</a:t>
            </a:r>
            <a:endParaRPr/>
          </a:p>
          <a:p>
            <a:pPr indent="-342900" lvl="0" marL="457200" rtl="0" algn="l">
              <a:spcBef>
                <a:spcPts val="1200"/>
              </a:spcBef>
              <a:spcAft>
                <a:spcPts val="0"/>
              </a:spcAft>
              <a:buSzPts val="1800"/>
              <a:buChar char="●"/>
            </a:pPr>
            <a:r>
              <a:rPr lang="en"/>
              <a:t>Rewrite ad headlines to emphasize predictability</a:t>
            </a:r>
            <a:endParaRPr/>
          </a:p>
          <a:p>
            <a:pPr indent="-342900" lvl="0" marL="457200" rtl="0" algn="l">
              <a:spcBef>
                <a:spcPts val="0"/>
              </a:spcBef>
              <a:spcAft>
                <a:spcPts val="0"/>
              </a:spcAft>
              <a:buSzPts val="1800"/>
              <a:buChar char="●"/>
            </a:pPr>
            <a:r>
              <a:rPr lang="en"/>
              <a:t>Update meta titles to reflect total monthly cost</a:t>
            </a:r>
            <a:endParaRPr/>
          </a:p>
          <a:p>
            <a:pPr indent="-342900" lvl="0" marL="457200" rtl="0" algn="l">
              <a:spcBef>
                <a:spcPts val="0"/>
              </a:spcBef>
              <a:spcAft>
                <a:spcPts val="0"/>
              </a:spcAft>
              <a:buSzPts val="1800"/>
              <a:buChar char="●"/>
            </a:pPr>
            <a:r>
              <a:rPr lang="en"/>
              <a:t>Replace “starting at” copy with defined ranges</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85" name="Shape 585"/>
        <p:cNvGrpSpPr/>
        <p:nvPr/>
      </p:nvGrpSpPr>
      <p:grpSpPr>
        <a:xfrm>
          <a:off x="0" y="0"/>
          <a:ext cx="0" cy="0"/>
          <a:chOff x="0" y="0"/>
          <a:chExt cx="0" cy="0"/>
        </a:xfrm>
      </p:grpSpPr>
      <p:sp>
        <p:nvSpPr>
          <p:cNvPr id="586" name="Google Shape;586;p49"/>
          <p:cNvSpPr txBox="1"/>
          <p:nvPr>
            <p:ph type="title"/>
          </p:nvPr>
        </p:nvSpPr>
        <p:spPr>
          <a:xfrm>
            <a:off x="311700" y="839525"/>
            <a:ext cx="8070600" cy="609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Use follow-up messaging to reinforce transparency</a:t>
            </a:r>
            <a:endParaRPr/>
          </a:p>
        </p:txBody>
      </p:sp>
      <p:sp>
        <p:nvSpPr>
          <p:cNvPr id="587" name="Google Shape;587;p49"/>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88" name="Google Shape;588;p49"/>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589" name="Google Shape;589;p49"/>
          <p:cNvPicPr preferRelativeResize="0"/>
          <p:nvPr/>
        </p:nvPicPr>
        <p:blipFill>
          <a:blip r:embed="rId4">
            <a:alphaModFix/>
          </a:blip>
          <a:stretch>
            <a:fillRect/>
          </a:stretch>
        </p:blipFill>
        <p:spPr>
          <a:xfrm>
            <a:off x="311700" y="4559903"/>
            <a:ext cx="1047750" cy="401172"/>
          </a:xfrm>
          <a:prstGeom prst="rect">
            <a:avLst/>
          </a:prstGeom>
          <a:noFill/>
          <a:ln>
            <a:noFill/>
          </a:ln>
        </p:spPr>
      </p:pic>
      <p:cxnSp>
        <p:nvCxnSpPr>
          <p:cNvPr id="590" name="Google Shape;590;p49"/>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sp>
        <p:nvSpPr>
          <p:cNvPr id="591" name="Google Shape;591;p49"/>
          <p:cNvSpPr txBox="1"/>
          <p:nvPr>
            <p:ph idx="1" type="body"/>
          </p:nvPr>
        </p:nvSpPr>
        <p:spPr>
          <a:xfrm>
            <a:off x="311700" y="1539375"/>
            <a:ext cx="5700900" cy="27384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None/>
            </a:pPr>
            <a:r>
              <a:rPr lang="en"/>
              <a:t>The moments after a click or inquiry are where pricing confidence can either grow or erode</a:t>
            </a:r>
            <a:endParaRPr/>
          </a:p>
          <a:p>
            <a:pPr indent="-342900" lvl="0" marL="457200" rtl="0" algn="l">
              <a:spcBef>
                <a:spcPts val="1200"/>
              </a:spcBef>
              <a:spcAft>
                <a:spcPts val="0"/>
              </a:spcAft>
              <a:buSzPts val="1800"/>
              <a:buChar char="●"/>
            </a:pPr>
            <a:r>
              <a:rPr lang="en"/>
              <a:t>Restate total monthly cost in follow-up emails</a:t>
            </a:r>
            <a:endParaRPr/>
          </a:p>
          <a:p>
            <a:pPr indent="-342900" lvl="0" marL="457200" rtl="0" algn="l">
              <a:spcBef>
                <a:spcPts val="0"/>
              </a:spcBef>
              <a:spcAft>
                <a:spcPts val="0"/>
              </a:spcAft>
              <a:buSzPts val="1800"/>
              <a:buChar char="●"/>
            </a:pPr>
            <a:r>
              <a:rPr lang="en"/>
              <a:t>Reinforce what’s included before tours or applications</a:t>
            </a:r>
            <a:endParaRPr/>
          </a:p>
          <a:p>
            <a:pPr indent="-342900" lvl="0" marL="457200" rtl="0" algn="l">
              <a:spcBef>
                <a:spcPts val="0"/>
              </a:spcBef>
              <a:spcAft>
                <a:spcPts val="0"/>
              </a:spcAft>
              <a:buSzPts val="1800"/>
              <a:buChar char="●"/>
            </a:pPr>
            <a:r>
              <a:rPr lang="en"/>
              <a:t>Reduce uncertainty before the next step &amp; remain compliant</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95" name="Shape 595"/>
        <p:cNvGrpSpPr/>
        <p:nvPr/>
      </p:nvGrpSpPr>
      <p:grpSpPr>
        <a:xfrm>
          <a:off x="0" y="0"/>
          <a:ext cx="0" cy="0"/>
          <a:chOff x="0" y="0"/>
          <a:chExt cx="0" cy="0"/>
        </a:xfrm>
      </p:grpSpPr>
      <p:sp>
        <p:nvSpPr>
          <p:cNvPr id="596" name="Google Shape;596;p50"/>
          <p:cNvSpPr txBox="1"/>
          <p:nvPr>
            <p:ph type="title"/>
          </p:nvPr>
        </p:nvSpPr>
        <p:spPr>
          <a:xfrm>
            <a:off x="311700" y="839525"/>
            <a:ext cx="8070600" cy="609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Turn pricing questions into content</a:t>
            </a:r>
            <a:endParaRPr/>
          </a:p>
        </p:txBody>
      </p:sp>
      <p:sp>
        <p:nvSpPr>
          <p:cNvPr id="597" name="Google Shape;597;p50"/>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98" name="Google Shape;598;p50"/>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599" name="Google Shape;599;p50"/>
          <p:cNvPicPr preferRelativeResize="0"/>
          <p:nvPr/>
        </p:nvPicPr>
        <p:blipFill>
          <a:blip r:embed="rId4">
            <a:alphaModFix/>
          </a:blip>
          <a:stretch>
            <a:fillRect/>
          </a:stretch>
        </p:blipFill>
        <p:spPr>
          <a:xfrm>
            <a:off x="311700" y="4559903"/>
            <a:ext cx="1047750" cy="401172"/>
          </a:xfrm>
          <a:prstGeom prst="rect">
            <a:avLst/>
          </a:prstGeom>
          <a:noFill/>
          <a:ln>
            <a:noFill/>
          </a:ln>
        </p:spPr>
      </p:pic>
      <p:cxnSp>
        <p:nvCxnSpPr>
          <p:cNvPr id="600" name="Google Shape;600;p50"/>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sp>
        <p:nvSpPr>
          <p:cNvPr id="601" name="Google Shape;601;p50"/>
          <p:cNvSpPr txBox="1"/>
          <p:nvPr>
            <p:ph idx="1" type="body"/>
          </p:nvPr>
        </p:nvSpPr>
        <p:spPr>
          <a:xfrm>
            <a:off x="311700" y="1539375"/>
            <a:ext cx="6367800" cy="25071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None/>
            </a:pPr>
            <a:r>
              <a:rPr lang="en"/>
              <a:t>If renters keep asking the same pricing questions, marketing should answer them earlier</a:t>
            </a:r>
            <a:endParaRPr/>
          </a:p>
          <a:p>
            <a:pPr indent="-342900" lvl="0" marL="457200" rtl="0" algn="l">
              <a:spcBef>
                <a:spcPts val="1200"/>
              </a:spcBef>
              <a:spcAft>
                <a:spcPts val="0"/>
              </a:spcAft>
              <a:buSzPts val="1800"/>
              <a:buChar char="●"/>
            </a:pPr>
            <a:r>
              <a:rPr lang="en"/>
              <a:t>Create social posts that explain common fees</a:t>
            </a:r>
            <a:endParaRPr/>
          </a:p>
          <a:p>
            <a:pPr indent="-342900" lvl="0" marL="457200" rtl="0" algn="l">
              <a:spcBef>
                <a:spcPts val="0"/>
              </a:spcBef>
              <a:spcAft>
                <a:spcPts val="0"/>
              </a:spcAft>
              <a:buSzPts val="1800"/>
              <a:buChar char="●"/>
            </a:pPr>
            <a:r>
              <a:rPr lang="en"/>
              <a:t>Share examples of total monthly cost breakdowns</a:t>
            </a:r>
            <a:endParaRPr/>
          </a:p>
          <a:p>
            <a:pPr indent="-342900" lvl="0" marL="457200" rtl="0" algn="l">
              <a:spcBef>
                <a:spcPts val="0"/>
              </a:spcBef>
              <a:spcAft>
                <a:spcPts val="0"/>
              </a:spcAft>
              <a:buSzPts val="1800"/>
              <a:buChar char="●"/>
            </a:pPr>
            <a:r>
              <a:rPr lang="en"/>
              <a:t>Use recurring questions to guide new content themes</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05" name="Shape 605"/>
        <p:cNvGrpSpPr/>
        <p:nvPr/>
      </p:nvGrpSpPr>
      <p:grpSpPr>
        <a:xfrm>
          <a:off x="0" y="0"/>
          <a:ext cx="0" cy="0"/>
          <a:chOff x="0" y="0"/>
          <a:chExt cx="0" cy="0"/>
        </a:xfrm>
      </p:grpSpPr>
      <p:sp>
        <p:nvSpPr>
          <p:cNvPr id="606" name="Google Shape;606;p51"/>
          <p:cNvSpPr txBox="1"/>
          <p:nvPr>
            <p:ph type="title"/>
          </p:nvPr>
        </p:nvSpPr>
        <p:spPr>
          <a:xfrm>
            <a:off x="311700" y="839525"/>
            <a:ext cx="8070600" cy="609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Build an internal transparency benchmark</a:t>
            </a:r>
            <a:endParaRPr/>
          </a:p>
        </p:txBody>
      </p:sp>
      <p:sp>
        <p:nvSpPr>
          <p:cNvPr id="607" name="Google Shape;607;p51"/>
          <p:cNvSpPr txBox="1"/>
          <p:nvPr>
            <p:ph idx="12" type="sldNum"/>
          </p:nvPr>
        </p:nvSpPr>
        <p:spPr>
          <a:xfrm>
            <a:off x="8084508" y="44350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08" name="Google Shape;608;p51"/>
          <p:cNvSpPr/>
          <p:nvPr/>
        </p:nvSpPr>
        <p:spPr>
          <a:xfrm>
            <a:off x="134950" y="4397375"/>
            <a:ext cx="6917700" cy="609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609" name="Google Shape;609;p51"/>
          <p:cNvPicPr preferRelativeResize="0"/>
          <p:nvPr/>
        </p:nvPicPr>
        <p:blipFill>
          <a:blip r:embed="rId4">
            <a:alphaModFix/>
          </a:blip>
          <a:stretch>
            <a:fillRect/>
          </a:stretch>
        </p:blipFill>
        <p:spPr>
          <a:xfrm>
            <a:off x="311700" y="4559903"/>
            <a:ext cx="1047750" cy="401172"/>
          </a:xfrm>
          <a:prstGeom prst="rect">
            <a:avLst/>
          </a:prstGeom>
          <a:noFill/>
          <a:ln>
            <a:noFill/>
          </a:ln>
        </p:spPr>
      </p:pic>
      <p:cxnSp>
        <p:nvCxnSpPr>
          <p:cNvPr id="610" name="Google Shape;610;p51"/>
          <p:cNvCxnSpPr/>
          <p:nvPr/>
        </p:nvCxnSpPr>
        <p:spPr>
          <a:xfrm>
            <a:off x="1587525" y="4760488"/>
            <a:ext cx="5334000" cy="0"/>
          </a:xfrm>
          <a:prstGeom prst="straightConnector1">
            <a:avLst/>
          </a:prstGeom>
          <a:noFill/>
          <a:ln cap="flat" cmpd="sng" w="19050">
            <a:solidFill>
              <a:schemeClr val="dk1"/>
            </a:solidFill>
            <a:prstDash val="solid"/>
            <a:round/>
            <a:headEnd len="med" w="med" type="none"/>
            <a:tailEnd len="med" w="med" type="none"/>
          </a:ln>
        </p:spPr>
      </p:cxnSp>
      <p:sp>
        <p:nvSpPr>
          <p:cNvPr id="611" name="Google Shape;611;p51"/>
          <p:cNvSpPr txBox="1"/>
          <p:nvPr>
            <p:ph idx="1" type="body"/>
          </p:nvPr>
        </p:nvSpPr>
        <p:spPr>
          <a:xfrm>
            <a:off x="311700" y="1539375"/>
            <a:ext cx="6367800" cy="25071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None/>
            </a:pPr>
            <a:r>
              <a:rPr lang="en"/>
              <a:t>You can’t improve what you haven’t mapped across the journey</a:t>
            </a:r>
            <a:endParaRPr/>
          </a:p>
          <a:p>
            <a:pPr indent="-342900" lvl="0" marL="457200" rtl="0" algn="l">
              <a:spcBef>
                <a:spcPts val="1200"/>
              </a:spcBef>
              <a:spcAft>
                <a:spcPts val="0"/>
              </a:spcAft>
              <a:buSzPts val="1800"/>
              <a:buChar char="●"/>
            </a:pPr>
            <a:r>
              <a:rPr lang="en"/>
              <a:t>Audit where total monthly cost appears today</a:t>
            </a:r>
            <a:endParaRPr/>
          </a:p>
          <a:p>
            <a:pPr indent="-342900" lvl="0" marL="457200" rtl="0" algn="l">
              <a:spcBef>
                <a:spcPts val="0"/>
              </a:spcBef>
              <a:spcAft>
                <a:spcPts val="0"/>
              </a:spcAft>
              <a:buSzPts val="1800"/>
              <a:buChar char="●"/>
            </a:pPr>
            <a:r>
              <a:rPr lang="en"/>
              <a:t>Identify gaps across listings, websites, and ads</a:t>
            </a:r>
            <a:endParaRPr/>
          </a:p>
          <a:p>
            <a:pPr indent="-342900" lvl="0" marL="457200" rtl="0" algn="l">
              <a:spcBef>
                <a:spcPts val="0"/>
              </a:spcBef>
              <a:spcAft>
                <a:spcPts val="0"/>
              </a:spcAft>
              <a:buSzPts val="1800"/>
              <a:buChar char="●"/>
            </a:pPr>
            <a:r>
              <a:rPr lang="en"/>
              <a:t>Track where pricing becomes visible too late</a:t>
            </a:r>
            <a:endParaRPr/>
          </a:p>
        </p:txBody>
      </p:sp>
    </p:spTree>
  </p:cSld>
  <p:clrMapOvr>
    <a:masterClrMapping/>
  </p:clrMapOvr>
</p:sld>
</file>

<file path=ppt/theme/theme1.xml><?xml version="1.0" encoding="utf-8"?>
<a:theme xmlns:a="http://schemas.openxmlformats.org/drawingml/2006/main" xmlns:r="http://schemas.openxmlformats.org/officeDocument/2006/relationships" name="AIM 2026">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