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3438" r:id="rId3"/>
    <p:sldId id="259" r:id="rId4"/>
    <p:sldId id="3429" r:id="rId5"/>
    <p:sldId id="3434" r:id="rId6"/>
    <p:sldId id="3435" r:id="rId7"/>
    <p:sldId id="3436" r:id="rId8"/>
    <p:sldId id="3432" r:id="rId9"/>
    <p:sldId id="3439" r:id="rId10"/>
    <p:sldId id="3440" r:id="rId11"/>
    <p:sldId id="3433" r:id="rId12"/>
    <p:sldId id="3431" r:id="rId13"/>
    <p:sldId id="3442" r:id="rId14"/>
    <p:sldId id="344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53E"/>
    <a:srgbClr val="006666"/>
    <a:srgbClr val="007296"/>
    <a:srgbClr val="00626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86" autoAdjust="0"/>
    <p:restoredTop sz="94660"/>
  </p:normalViewPr>
  <p:slideViewPr>
    <p:cSldViewPr snapToGrid="0">
      <p:cViewPr>
        <p:scale>
          <a:sx n="141" d="100"/>
          <a:sy n="141" d="100"/>
        </p:scale>
        <p:origin x="102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C76C3-3233-B949-80A9-8C7EE666E619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B450-E5C1-9347-8D46-894DDD04CA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0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55234" y="2814641"/>
            <a:ext cx="9482254" cy="150018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361" y="4371980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809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2877015" y="2074127"/>
            <a:ext cx="2798955" cy="27989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547625" y="2029521"/>
            <a:ext cx="2843561" cy="284356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2576395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6269308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9CB8A4F-B5D1-2F45-902C-424F0686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0039898-51CF-1342-A470-9ACA1BBA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3906495-9FEB-4C48-9354-80644BAA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1186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4535754" y="1773042"/>
            <a:ext cx="2798955" cy="27989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7780994" y="1773042"/>
            <a:ext cx="2843561" cy="284356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4235134" y="4716502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7502677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1338248" y="1817648"/>
            <a:ext cx="2798955" cy="27989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1037628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3551-FC42-7841-AE0A-519176CF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803DC-BF22-4C41-8635-9D913452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A7A6CF9-CD41-304D-97EF-83C9A88F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016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4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246457" y="2096429"/>
            <a:ext cx="2304236" cy="230423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907192" y="2096429"/>
            <a:ext cx="2286001" cy="228600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782881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3572250" y="2105546"/>
            <a:ext cx="2286001" cy="228600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8929750" y="2096429"/>
            <a:ext cx="2304236" cy="230423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3323629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6131264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8819178" y="4475171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1053E-F2F7-4549-8664-CA60F80E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AF763-8431-6343-B175-855C1AF8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5D08C6-23D6-3C4C-AFBC-3577E0B2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9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4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Speakers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3581400" y="3517398"/>
            <a:ext cx="2061117" cy="206111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2197540" y="642624"/>
            <a:ext cx="2180453" cy="218045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2116909" y="2861839"/>
            <a:ext cx="2286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4925791" y="617271"/>
            <a:ext cx="2194978" cy="219497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6467837" y="3473605"/>
            <a:ext cx="2103918" cy="2103918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4822135" y="2843938"/>
            <a:ext cx="2445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3489455" y="5656435"/>
            <a:ext cx="226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6399611" y="5666731"/>
            <a:ext cx="2237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9FA60B5-3C20-224D-A068-F71E6949A21D}"/>
              </a:ext>
            </a:extLst>
          </p:cNvPr>
          <p:cNvSpPr/>
          <p:nvPr userDrawn="1"/>
        </p:nvSpPr>
        <p:spPr>
          <a:xfrm>
            <a:off x="7689436" y="604688"/>
            <a:ext cx="2219464" cy="2219464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7F9DE2-F653-F248-848C-07C787D2D353}"/>
              </a:ext>
            </a:extLst>
          </p:cNvPr>
          <p:cNvSpPr txBox="1"/>
          <p:nvPr userDrawn="1"/>
        </p:nvSpPr>
        <p:spPr>
          <a:xfrm>
            <a:off x="7603939" y="2823077"/>
            <a:ext cx="2468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63DC-8CDB-BF49-A6C2-6EC6D7D5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EFF6F8-5A30-BD4B-819E-ECC5D1FD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99A7A8-5009-234C-BA7D-B781C975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78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88431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08033"/>
            <a:ext cx="10515600" cy="3701391"/>
          </a:xfrm>
        </p:spPr>
        <p:txBody>
          <a:bodyPr/>
          <a:lstStyle>
            <a:lvl1pPr>
              <a:buClr>
                <a:srgbClr val="FFC000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74ED4C-84F1-EE42-8A46-4E6EFFF6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E53452-2824-CF40-A078-F05EDDA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5F1AD3D-97D8-D244-AC6E-D86D8AB3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13527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96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88431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30336"/>
            <a:ext cx="10515600" cy="3701391"/>
          </a:xfrm>
        </p:spPr>
        <p:txBody>
          <a:bodyPr/>
          <a:lstStyle>
            <a:lvl1pPr>
              <a:buClr>
                <a:srgbClr val="FFC000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6ACD1F-1B27-A647-BA90-85D3D1D7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1FB4A2-E354-614F-A477-A2B20131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835F69-0957-2248-815B-80443043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961" y="603598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65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68CF7A7-069C-274F-84B3-0DD60A8CC1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6736" y="1654717"/>
            <a:ext cx="679852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E34D5-717A-404F-8249-AB3F111E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D8211-0766-CC42-A4D3-CD7DB4BF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62640-45C8-8D4F-9876-F093C47F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941" y="647901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3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274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BF83-A1E6-7D4F-B71F-31BC4FA5E91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7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50" r:id="rId6"/>
    <p:sldLayoutId id="2147483660" r:id="rId7"/>
    <p:sldLayoutId id="2147483655" r:id="rId8"/>
    <p:sldLayoutId id="2147483679" r:id="rId9"/>
  </p:sldLayoutIdLst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5234" y="2507518"/>
            <a:ext cx="9482254" cy="194794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Turning Sentiment Into </a:t>
            </a:r>
            <a:r>
              <a:rPr lang="en-US" i="1" dirty="0"/>
              <a:t>Steps</a:t>
            </a:r>
            <a:br>
              <a:rPr lang="en-US" i="1" dirty="0"/>
            </a:br>
            <a:br>
              <a:rPr lang="en-US" sz="1200" i="1" dirty="0"/>
            </a:br>
            <a:r>
              <a:rPr lang="en-US" sz="3600" i="1" dirty="0"/>
              <a:t>The Next Frontier of AI</a:t>
            </a:r>
          </a:p>
        </p:txBody>
      </p:sp>
    </p:spTree>
    <p:extLst>
      <p:ext uri="{BB962C8B-B14F-4D97-AF65-F5344CB8AC3E}">
        <p14:creationId xmlns:p14="http://schemas.microsoft.com/office/powerpoint/2010/main" val="520169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in your life by harnessing The Power Of Reflection | by Rybo Chen | ICF  Certified Professional Coach | Thrive Global | Medium">
            <a:extLst>
              <a:ext uri="{FF2B5EF4-FFF2-40B4-BE49-F238E27FC236}">
                <a16:creationId xmlns:a16="http://schemas.microsoft.com/office/drawing/2014/main" id="{7A8CE0BB-18CC-E57B-0902-0CD4E97A4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2937"/>
            <a:ext cx="12192000" cy="739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AA8B45-6208-3BFF-7E37-3190EB2862F5}"/>
              </a:ext>
            </a:extLst>
          </p:cNvPr>
          <p:cNvSpPr/>
          <p:nvPr/>
        </p:nvSpPr>
        <p:spPr>
          <a:xfrm>
            <a:off x="-5344" y="-532937"/>
            <a:ext cx="12197344" cy="7390937"/>
          </a:xfrm>
          <a:prstGeom prst="rect">
            <a:avLst/>
          </a:prstGeom>
          <a:solidFill>
            <a:srgbClr val="00153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CE36E0-EB33-4151-7734-72DC744FBE9A}"/>
              </a:ext>
            </a:extLst>
          </p:cNvPr>
          <p:cNvSpPr txBox="1"/>
          <p:nvPr/>
        </p:nvSpPr>
        <p:spPr>
          <a:xfrm>
            <a:off x="838200" y="1759279"/>
            <a:ext cx="4118811" cy="128336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r>
              <a:rPr lang="en-US" sz="3200" b="0" dirty="0"/>
              <a:t>AI Chat Is Ubiquitous in multifamily.</a:t>
            </a:r>
          </a:p>
          <a:p>
            <a:endParaRPr lang="en-US" sz="3200" b="0" dirty="0"/>
          </a:p>
          <a:p>
            <a:endParaRPr lang="en-US" sz="3200" b="0" dirty="0"/>
          </a:p>
          <a:p>
            <a:r>
              <a:rPr lang="en-US" sz="3200" b="0" dirty="0"/>
              <a:t>The </a:t>
            </a:r>
            <a:r>
              <a:rPr lang="en-US" sz="3200" b="0" i="1" dirty="0"/>
              <a:t>words</a:t>
            </a:r>
            <a:r>
              <a:rPr lang="en-US" sz="3200" b="0" dirty="0"/>
              <a:t> that chat produces are a </a:t>
            </a:r>
            <a:r>
              <a:rPr lang="en-US" sz="3200" b="0" i="1" dirty="0"/>
              <a:t>great</a:t>
            </a:r>
            <a:r>
              <a:rPr lang="en-US" sz="3200" b="0" dirty="0"/>
              <a:t> source of insight into resident sentiment.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B00F427-D3B3-E19B-D4A9-14E946BF93D2}"/>
              </a:ext>
            </a:extLst>
          </p:cNvPr>
          <p:cNvSpPr txBox="1">
            <a:spLocks/>
          </p:cNvSpPr>
          <p:nvPr/>
        </p:nvSpPr>
        <p:spPr>
          <a:xfrm>
            <a:off x="838200" y="400338"/>
            <a:ext cx="10515600" cy="8135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Big Idea: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8A52E0-FC33-C5A4-411F-2059E95C373F}"/>
              </a:ext>
            </a:extLst>
          </p:cNvPr>
          <p:cNvSpPr txBox="1"/>
          <p:nvPr/>
        </p:nvSpPr>
        <p:spPr>
          <a:xfrm>
            <a:off x="7475621" y="3957045"/>
            <a:ext cx="4010534" cy="18292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b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The same insight is enabling the next wave of automation. </a:t>
            </a:r>
          </a:p>
        </p:txBody>
      </p:sp>
    </p:spTree>
    <p:extLst>
      <p:ext uri="{BB962C8B-B14F-4D97-AF65-F5344CB8AC3E}">
        <p14:creationId xmlns:p14="http://schemas.microsoft.com/office/powerpoint/2010/main" val="312028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62611-6439-AA47-AB11-B98FD86BF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75" y="4089748"/>
            <a:ext cx="3493726" cy="18298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/>
              <a:t>Tiffany Walsh</a:t>
            </a:r>
          </a:p>
          <a:p>
            <a:pPr marL="0" indent="0" algn="ctr">
              <a:buNone/>
            </a:pPr>
            <a:r>
              <a:rPr lang="en-US" sz="2000" dirty="0"/>
              <a:t>Director of Marketing</a:t>
            </a:r>
          </a:p>
          <a:p>
            <a:pPr marL="0" indent="0" algn="ctr">
              <a:buNone/>
            </a:pPr>
            <a:r>
              <a:rPr lang="en-US" sz="2000" dirty="0"/>
              <a:t>Nolan Living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38E881-7BFC-5F8F-1E2D-BCD17F8728AA}"/>
              </a:ext>
            </a:extLst>
          </p:cNvPr>
          <p:cNvSpPr txBox="1">
            <a:spLocks/>
          </p:cNvSpPr>
          <p:nvPr/>
        </p:nvSpPr>
        <p:spPr>
          <a:xfrm>
            <a:off x="827763" y="4091836"/>
            <a:ext cx="3420650" cy="182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Maria Banks</a:t>
            </a:r>
          </a:p>
          <a:p>
            <a:r>
              <a:rPr lang="en-US" dirty="0"/>
              <a:t>President &amp; CEO</a:t>
            </a:r>
          </a:p>
          <a:p>
            <a:r>
              <a:rPr lang="en-US" dirty="0"/>
              <a:t>AMLI Management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BF36B4-2882-0F06-A938-67ECA18EA41D}"/>
              </a:ext>
            </a:extLst>
          </p:cNvPr>
          <p:cNvSpPr txBox="1">
            <a:spLocks/>
          </p:cNvSpPr>
          <p:nvPr/>
        </p:nvSpPr>
        <p:spPr>
          <a:xfrm>
            <a:off x="8053176" y="4102274"/>
            <a:ext cx="3514611" cy="182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Dom Beveridge</a:t>
            </a:r>
          </a:p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20for20</a:t>
            </a:r>
          </a:p>
        </p:txBody>
      </p:sp>
      <p:pic>
        <p:nvPicPr>
          <p:cNvPr id="1026" name="Picture 2" descr="Maria Banks Email &amp; Phone Number | AMLI Residential - ContactOut">
            <a:extLst>
              <a:ext uri="{FF2B5EF4-FFF2-40B4-BE49-F238E27FC236}">
                <a16:creationId xmlns:a16="http://schemas.microsoft.com/office/drawing/2014/main" id="{67E0E8F0-76C8-C4D0-0487-599F89965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398" y="1275699"/>
            <a:ext cx="2663738" cy="26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ffany Walsh, CAPS® - Nolan Living | LinkedIn">
            <a:extLst>
              <a:ext uri="{FF2B5EF4-FFF2-40B4-BE49-F238E27FC236}">
                <a16:creationId xmlns:a16="http://schemas.microsoft.com/office/drawing/2014/main" id="{E38AB3B6-FB71-F104-7EDD-1AE28E96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097" y="1275699"/>
            <a:ext cx="2663737" cy="266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A06900-B38D-22E8-47B6-081F053143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 b="17464"/>
          <a:stretch>
            <a:fillRect/>
          </a:stretch>
        </p:blipFill>
        <p:spPr>
          <a:xfrm>
            <a:off x="8514452" y="1275698"/>
            <a:ext cx="2659680" cy="26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32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C1E25-2E56-7674-D326-C41F499F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AI Chat </a:t>
            </a:r>
            <a:r>
              <a:rPr lang="fr-FR" i="1" dirty="0"/>
              <a:t>Improves</a:t>
            </a:r>
            <a:r>
              <a:rPr lang="fr-FR" dirty="0"/>
              <a:t> Sentiment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366EA-7A43-AFD8-EB7A-490C9AA6C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8033"/>
            <a:ext cx="5777753" cy="37013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</a:pPr>
            <a:r>
              <a:rPr lang="en-US" sz="2600" dirty="0"/>
              <a:t>White paper presents AI-driven research and sentiment analysis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</a:pPr>
            <a:r>
              <a:rPr lang="en-US" sz="2600" dirty="0"/>
              <a:t>Study uses resident Wi-Fi as a </a:t>
            </a:r>
            <a:r>
              <a:rPr lang="en-US" sz="2600" i="1" dirty="0"/>
              <a:t>guinea pig </a:t>
            </a:r>
            <a:r>
              <a:rPr lang="en-US" sz="2600" dirty="0"/>
              <a:t>topic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</a:pPr>
            <a:r>
              <a:rPr lang="en-US" sz="2600" dirty="0"/>
              <a:t>Explores a key blind spot: how residents </a:t>
            </a:r>
            <a:r>
              <a:rPr lang="en-US" sz="2600" i="1" dirty="0"/>
              <a:t>feel</a:t>
            </a:r>
            <a:r>
              <a:rPr lang="en-US" sz="2600" dirty="0"/>
              <a:t> about connectivity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</a:pPr>
            <a:endParaRPr lang="en-US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5D166-2532-C924-228F-CC9E3C99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73B5A-EAA0-57BB-B692-9E06E15FCE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262" y="1727858"/>
            <a:ext cx="2474826" cy="42291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4EA359-1F5E-3D5E-C6B5-1C730E1E83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73" y="3813355"/>
            <a:ext cx="1896069" cy="189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8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6498D-90B3-5AE7-034A-E272A13F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Open-Ended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0F145-17B5-BE5E-7FF1-2E3400679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8033"/>
            <a:ext cx="5257800" cy="3701391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  <a:defRPr/>
            </a:pPr>
            <a:r>
              <a:rPr lang="en-US" sz="2600" dirty="0">
                <a:sym typeface="Arial"/>
              </a:rPr>
              <a:t>AI pursues engagement with the topic of conversation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  <a:defRPr/>
            </a:pPr>
            <a:r>
              <a:rPr lang="en-US" sz="2600" dirty="0">
                <a:sym typeface="Arial"/>
              </a:rPr>
              <a:t>Questions follow an </a:t>
            </a:r>
            <a:r>
              <a:rPr lang="en-US" sz="2600" b="1" i="1" dirty="0">
                <a:sym typeface="Arial"/>
              </a:rPr>
              <a:t>“anchor”</a:t>
            </a:r>
            <a:r>
              <a:rPr lang="en-US" sz="2600" dirty="0">
                <a:sym typeface="Arial"/>
              </a:rPr>
              <a:t> and </a:t>
            </a:r>
            <a:r>
              <a:rPr lang="en-US" sz="2600" b="1" i="1" dirty="0">
                <a:sym typeface="Arial"/>
              </a:rPr>
              <a:t>“follow-up”</a:t>
            </a:r>
            <a:r>
              <a:rPr lang="en-US" sz="2600" dirty="0">
                <a:sym typeface="Arial"/>
              </a:rPr>
              <a:t> structure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2800"/>
              <a:defRPr/>
            </a:pPr>
            <a:r>
              <a:rPr lang="en-US" sz="2600" dirty="0">
                <a:sym typeface="Arial"/>
              </a:rPr>
              <a:t>The conversations produce a lot of </a:t>
            </a:r>
            <a:r>
              <a:rPr lang="en-US" sz="2600" b="1" i="1" dirty="0">
                <a:sym typeface="Arial"/>
              </a:rPr>
              <a:t>words</a:t>
            </a:r>
            <a:r>
              <a:rPr lang="en-US" sz="2600" dirty="0">
                <a:sym typeface="Arial"/>
              </a:rPr>
              <a:t>, which form the basis of the sentiment analysis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CF98-413E-6478-57A5-76C91B6B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Google Shape;131;p24">
            <a:extLst>
              <a:ext uri="{FF2B5EF4-FFF2-40B4-BE49-F238E27FC236}">
                <a16:creationId xmlns:a16="http://schemas.microsoft.com/office/drawing/2014/main" id="{B988EF5F-5AF8-F1D0-53B6-315004CBDC66}"/>
              </a:ext>
            </a:extLst>
          </p:cNvPr>
          <p:cNvSpPr/>
          <p:nvPr/>
        </p:nvSpPr>
        <p:spPr>
          <a:xfrm>
            <a:off x="7189387" y="2675117"/>
            <a:ext cx="711260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33;p24">
            <a:extLst>
              <a:ext uri="{FF2B5EF4-FFF2-40B4-BE49-F238E27FC236}">
                <a16:creationId xmlns:a16="http://schemas.microsoft.com/office/drawing/2014/main" id="{EF24D1D1-E40F-1564-91FF-F22A2505326B}"/>
              </a:ext>
            </a:extLst>
          </p:cNvPr>
          <p:cNvSpPr/>
          <p:nvPr/>
        </p:nvSpPr>
        <p:spPr>
          <a:xfrm>
            <a:off x="9815638" y="2675115"/>
            <a:ext cx="711260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34;p24">
            <a:extLst>
              <a:ext uri="{FF2B5EF4-FFF2-40B4-BE49-F238E27FC236}">
                <a16:creationId xmlns:a16="http://schemas.microsoft.com/office/drawing/2014/main" id="{90FB9C5D-384F-CDE4-C838-B3DA3F962ADD}"/>
              </a:ext>
            </a:extLst>
          </p:cNvPr>
          <p:cNvSpPr/>
          <p:nvPr/>
        </p:nvSpPr>
        <p:spPr>
          <a:xfrm>
            <a:off x="7189387" y="3749070"/>
            <a:ext cx="711260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35;p24">
            <a:extLst>
              <a:ext uri="{FF2B5EF4-FFF2-40B4-BE49-F238E27FC236}">
                <a16:creationId xmlns:a16="http://schemas.microsoft.com/office/drawing/2014/main" id="{430152F7-0536-94B4-2A23-01E19D040674}"/>
              </a:ext>
            </a:extLst>
          </p:cNvPr>
          <p:cNvSpPr/>
          <p:nvPr/>
        </p:nvSpPr>
        <p:spPr>
          <a:xfrm>
            <a:off x="9815638" y="3749068"/>
            <a:ext cx="711260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34;p24">
            <a:extLst>
              <a:ext uri="{FF2B5EF4-FFF2-40B4-BE49-F238E27FC236}">
                <a16:creationId xmlns:a16="http://schemas.microsoft.com/office/drawing/2014/main" id="{1756ACA9-40CA-2A72-0331-D6D8C6100DB6}"/>
              </a:ext>
            </a:extLst>
          </p:cNvPr>
          <p:cNvSpPr/>
          <p:nvPr/>
        </p:nvSpPr>
        <p:spPr>
          <a:xfrm>
            <a:off x="7189387" y="4849705"/>
            <a:ext cx="711260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35;p24">
            <a:extLst>
              <a:ext uri="{FF2B5EF4-FFF2-40B4-BE49-F238E27FC236}">
                <a16:creationId xmlns:a16="http://schemas.microsoft.com/office/drawing/2014/main" id="{3BD56606-B257-7E6A-F10D-CD448754E80B}"/>
              </a:ext>
            </a:extLst>
          </p:cNvPr>
          <p:cNvSpPr/>
          <p:nvPr/>
        </p:nvSpPr>
        <p:spPr>
          <a:xfrm>
            <a:off x="9815638" y="4849703"/>
            <a:ext cx="711260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C865B3-306F-DE4E-F6CA-4E62092BE653}"/>
              </a:ext>
            </a:extLst>
          </p:cNvPr>
          <p:cNvSpPr/>
          <p:nvPr/>
        </p:nvSpPr>
        <p:spPr>
          <a:xfrm>
            <a:off x="6551914" y="4184877"/>
            <a:ext cx="4570264" cy="53076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Capture Both Factual Information and Emotional Responses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F8F4BC-866F-5505-D534-CEC63FC10262}"/>
              </a:ext>
            </a:extLst>
          </p:cNvPr>
          <p:cNvSpPr/>
          <p:nvPr/>
        </p:nvSpPr>
        <p:spPr>
          <a:xfrm>
            <a:off x="6551914" y="3089494"/>
            <a:ext cx="1916479" cy="53076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Follow-up Exploratory Questions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06329E-8E5D-E015-9F17-FB56F98BD347}"/>
              </a:ext>
            </a:extLst>
          </p:cNvPr>
          <p:cNvSpPr/>
          <p:nvPr/>
        </p:nvSpPr>
        <p:spPr>
          <a:xfrm>
            <a:off x="9208945" y="3089494"/>
            <a:ext cx="1916479" cy="53076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Follow-up Exploratory Questions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68DFFE-5BD3-0991-3C47-3157D85F59B2}"/>
              </a:ext>
            </a:extLst>
          </p:cNvPr>
          <p:cNvSpPr/>
          <p:nvPr/>
        </p:nvSpPr>
        <p:spPr>
          <a:xfrm>
            <a:off x="6551914" y="2020221"/>
            <a:ext cx="1916479" cy="53076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Start With an “Anchor Question”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04FCF2-FC19-C0BD-C6C3-A1DCB943D8B1}"/>
              </a:ext>
            </a:extLst>
          </p:cNvPr>
          <p:cNvSpPr/>
          <p:nvPr/>
        </p:nvSpPr>
        <p:spPr>
          <a:xfrm>
            <a:off x="9208945" y="2020221"/>
            <a:ext cx="1916479" cy="53076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Ask Another Anchor Question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C9804-EFF4-B064-294E-9C1A993004C5}"/>
              </a:ext>
            </a:extLst>
          </p:cNvPr>
          <p:cNvSpPr/>
          <p:nvPr/>
        </p:nvSpPr>
        <p:spPr>
          <a:xfrm>
            <a:off x="6551914" y="5288857"/>
            <a:ext cx="4570264" cy="418145"/>
          </a:xfrm>
          <a:prstGeom prst="rect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Analyze Results</a:t>
            </a:r>
          </a:p>
        </p:txBody>
      </p:sp>
      <p:sp>
        <p:nvSpPr>
          <p:cNvPr id="17" name="Google Shape;131;p24">
            <a:extLst>
              <a:ext uri="{FF2B5EF4-FFF2-40B4-BE49-F238E27FC236}">
                <a16:creationId xmlns:a16="http://schemas.microsoft.com/office/drawing/2014/main" id="{0D6D4654-166F-CA49-B3E6-1D69A7E1EE0A}"/>
              </a:ext>
            </a:extLst>
          </p:cNvPr>
          <p:cNvSpPr/>
          <p:nvPr/>
        </p:nvSpPr>
        <p:spPr>
          <a:xfrm rot="16200000">
            <a:off x="8592911" y="2164021"/>
            <a:ext cx="569785" cy="2893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7F7D4F-F69B-23C7-4FD8-0762427791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35" y="49257"/>
            <a:ext cx="1709018" cy="170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81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C117-A7F7-E4EA-0038-76E4EFA9F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</a:t>
            </a:r>
            <a:r>
              <a:rPr lang="en-US" i="1" dirty="0"/>
              <a:t>Reliable</a:t>
            </a:r>
            <a:r>
              <a:rPr lang="en-US" dirty="0"/>
              <a:t>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65C12-70EC-9121-3F23-84E6289C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F12FB-BCBF-5A84-D411-95EE4A5734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35" y="49257"/>
            <a:ext cx="1709018" cy="1709018"/>
          </a:xfrm>
          <a:prstGeom prst="rect">
            <a:avLst/>
          </a:prstGeom>
        </p:spPr>
      </p:pic>
      <p:graphicFrame>
        <p:nvGraphicFramePr>
          <p:cNvPr id="6" name="Google Shape;125;p24">
            <a:extLst>
              <a:ext uri="{FF2B5EF4-FFF2-40B4-BE49-F238E27FC236}">
                <a16:creationId xmlns:a16="http://schemas.microsoft.com/office/drawing/2014/main" id="{2DE25727-63E7-4D46-DE4C-60BB711DB2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4387020"/>
              </p:ext>
            </p:extLst>
          </p:nvPr>
        </p:nvGraphicFramePr>
        <p:xfrm>
          <a:off x="2538902" y="3039672"/>
          <a:ext cx="8330138" cy="274599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65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5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05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0" i="1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“How do you feel about the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0" i="1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Wi-Fi in this community?”</a:t>
                      </a:r>
                      <a:endParaRPr sz="1600" u="none" strike="noStrike" cap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0" marR="45720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b="0" i="1" u="none" strike="noStrike" cap="none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“How are you feeling about renewal at this point?”</a:t>
                      </a:r>
                      <a:endParaRPr sz="1600" u="none" strike="noStrike" cap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0" marR="45720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0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Analyze sentiment, group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respondents based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answers.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Analyze sentiment, compare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renewal outcomes, group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renewal probability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852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 results and look for patterns of correlation</a:t>
                      </a: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Google Shape;127;p24">
            <a:extLst>
              <a:ext uri="{FF2B5EF4-FFF2-40B4-BE49-F238E27FC236}">
                <a16:creationId xmlns:a16="http://schemas.microsoft.com/office/drawing/2014/main" id="{BC5DA306-002A-27F0-9272-73A13C6224AA}"/>
              </a:ext>
            </a:extLst>
          </p:cNvPr>
          <p:cNvSpPr txBox="1">
            <a:spLocks/>
          </p:cNvSpPr>
          <p:nvPr/>
        </p:nvSpPr>
        <p:spPr>
          <a:xfrm>
            <a:off x="2538903" y="2179525"/>
            <a:ext cx="8608710" cy="5527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C00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None/>
            </a:pPr>
            <a:r>
              <a:rPr lang="en-US" sz="1800" i="1" dirty="0"/>
              <a:t>“Does your experience with this community’s Wi-Fi affect your likelihood to renew?</a:t>
            </a:r>
            <a:endParaRPr lang="en-US" sz="1800" dirty="0"/>
          </a:p>
        </p:txBody>
      </p:sp>
      <p:sp>
        <p:nvSpPr>
          <p:cNvPr id="8" name="Google Shape;129;p24">
            <a:extLst>
              <a:ext uri="{FF2B5EF4-FFF2-40B4-BE49-F238E27FC236}">
                <a16:creationId xmlns:a16="http://schemas.microsoft.com/office/drawing/2014/main" id="{17651FDC-90F2-E3EF-E742-0AA8EC693CD5}"/>
              </a:ext>
            </a:extLst>
          </p:cNvPr>
          <p:cNvSpPr/>
          <p:nvPr/>
        </p:nvSpPr>
        <p:spPr>
          <a:xfrm>
            <a:off x="879705" y="2138074"/>
            <a:ext cx="1496482" cy="6541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Survey Approach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Google Shape;130;p24">
            <a:extLst>
              <a:ext uri="{FF2B5EF4-FFF2-40B4-BE49-F238E27FC236}">
                <a16:creationId xmlns:a16="http://schemas.microsoft.com/office/drawing/2014/main" id="{8F7604FA-7A56-5AE9-6150-7B9D711BF4E8}"/>
              </a:ext>
            </a:extLst>
          </p:cNvPr>
          <p:cNvSpPr/>
          <p:nvPr/>
        </p:nvSpPr>
        <p:spPr>
          <a:xfrm>
            <a:off x="874731" y="2971647"/>
            <a:ext cx="1499492" cy="27581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Approach Used in This Research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Google Shape;131;p24">
            <a:extLst>
              <a:ext uri="{FF2B5EF4-FFF2-40B4-BE49-F238E27FC236}">
                <a16:creationId xmlns:a16="http://schemas.microsoft.com/office/drawing/2014/main" id="{1E56A8EA-0CA6-0DF3-6EE1-CB4F96D2A1C2}"/>
              </a:ext>
            </a:extLst>
          </p:cNvPr>
          <p:cNvSpPr/>
          <p:nvPr/>
        </p:nvSpPr>
        <p:spPr>
          <a:xfrm>
            <a:off x="4193825" y="3759124"/>
            <a:ext cx="801511" cy="26566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oogle Shape;132;p24">
            <a:extLst>
              <a:ext uri="{FF2B5EF4-FFF2-40B4-BE49-F238E27FC236}">
                <a16:creationId xmlns:a16="http://schemas.microsoft.com/office/drawing/2014/main" id="{91BA93E2-0449-5112-EB4E-AA701FEBD632}"/>
              </a:ext>
            </a:extLst>
          </p:cNvPr>
          <p:cNvCxnSpPr/>
          <p:nvPr/>
        </p:nvCxnSpPr>
        <p:spPr>
          <a:xfrm>
            <a:off x="762673" y="2892273"/>
            <a:ext cx="1033430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133;p24">
            <a:extLst>
              <a:ext uri="{FF2B5EF4-FFF2-40B4-BE49-F238E27FC236}">
                <a16:creationId xmlns:a16="http://schemas.microsoft.com/office/drawing/2014/main" id="{75C36EDE-68DE-9DD5-F073-6D59F04DA3F5}"/>
              </a:ext>
            </a:extLst>
          </p:cNvPr>
          <p:cNvSpPr/>
          <p:nvPr/>
        </p:nvSpPr>
        <p:spPr>
          <a:xfrm>
            <a:off x="8354493" y="3759122"/>
            <a:ext cx="801511" cy="26566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4;p24">
            <a:extLst>
              <a:ext uri="{FF2B5EF4-FFF2-40B4-BE49-F238E27FC236}">
                <a16:creationId xmlns:a16="http://schemas.microsoft.com/office/drawing/2014/main" id="{1484C0CF-37E2-3489-200C-FCD37BFB2022}"/>
              </a:ext>
            </a:extLst>
          </p:cNvPr>
          <p:cNvSpPr/>
          <p:nvPr/>
        </p:nvSpPr>
        <p:spPr>
          <a:xfrm>
            <a:off x="4193825" y="5031742"/>
            <a:ext cx="801511" cy="26566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35;p24">
            <a:extLst>
              <a:ext uri="{FF2B5EF4-FFF2-40B4-BE49-F238E27FC236}">
                <a16:creationId xmlns:a16="http://schemas.microsoft.com/office/drawing/2014/main" id="{B401D5DD-94F2-6B9F-C27E-67982B3B4104}"/>
              </a:ext>
            </a:extLst>
          </p:cNvPr>
          <p:cNvSpPr/>
          <p:nvPr/>
        </p:nvSpPr>
        <p:spPr>
          <a:xfrm>
            <a:off x="8354493" y="5031740"/>
            <a:ext cx="801511" cy="26566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75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8DAC6-0C51-A0F4-5C99-350009C9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F402E-C81F-82C0-C73D-3E9EB3D5C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Learned…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D2E69-B7B0-355B-5F9A-28925F395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AC310-0D6A-96E6-D7A8-49C5B07BD3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235" y="49257"/>
            <a:ext cx="1709018" cy="1709018"/>
          </a:xfrm>
          <a:prstGeom prst="rect">
            <a:avLst/>
          </a:prstGeom>
        </p:spPr>
      </p:pic>
      <p:sp>
        <p:nvSpPr>
          <p:cNvPr id="6" name="Google Shape;163;p8">
            <a:extLst>
              <a:ext uri="{FF2B5EF4-FFF2-40B4-BE49-F238E27FC236}">
                <a16:creationId xmlns:a16="http://schemas.microsoft.com/office/drawing/2014/main" id="{06A2B651-863A-1FCA-7C34-E01441F7EE70}"/>
              </a:ext>
            </a:extLst>
          </p:cNvPr>
          <p:cNvSpPr txBox="1"/>
          <p:nvPr/>
        </p:nvSpPr>
        <p:spPr>
          <a:xfrm>
            <a:off x="748800" y="5317340"/>
            <a:ext cx="101808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Internet-related churn comes from outages, </a:t>
            </a: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volume of complaints.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168;p8">
            <a:extLst>
              <a:ext uri="{FF2B5EF4-FFF2-40B4-BE49-F238E27FC236}">
                <a16:creationId xmlns:a16="http://schemas.microsoft.com/office/drawing/2014/main" id="{D81FEF06-F816-53C2-5759-3AC06A8CBA74}"/>
              </a:ext>
            </a:extLst>
          </p:cNvPr>
          <p:cNvSpPr txBox="1"/>
          <p:nvPr/>
        </p:nvSpPr>
        <p:spPr>
          <a:xfrm>
            <a:off x="5664575" y="2123332"/>
            <a:ext cx="5627468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Google Shape;169;p8">
            <a:extLst>
              <a:ext uri="{FF2B5EF4-FFF2-40B4-BE49-F238E27FC236}">
                <a16:creationId xmlns:a16="http://schemas.microsoft.com/office/drawing/2014/main" id="{526A3C5E-712B-76F6-7379-E2AB89EE94F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103" y="2718302"/>
            <a:ext cx="4898799" cy="269818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9;p24">
            <a:extLst>
              <a:ext uri="{FF2B5EF4-FFF2-40B4-BE49-F238E27FC236}">
                <a16:creationId xmlns:a16="http://schemas.microsoft.com/office/drawing/2014/main" id="{A28161E9-71C9-E7F2-50ED-A3D83657997D}"/>
              </a:ext>
            </a:extLst>
          </p:cNvPr>
          <p:cNvSpPr/>
          <p:nvPr/>
        </p:nvSpPr>
        <p:spPr>
          <a:xfrm>
            <a:off x="780898" y="2079204"/>
            <a:ext cx="4583592" cy="4930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Residents Complain About Wi-Fi…</a:t>
            </a:r>
          </a:p>
        </p:txBody>
      </p:sp>
      <p:sp>
        <p:nvSpPr>
          <p:cNvPr id="10" name="Google Shape;129;p24">
            <a:extLst>
              <a:ext uri="{FF2B5EF4-FFF2-40B4-BE49-F238E27FC236}">
                <a16:creationId xmlns:a16="http://schemas.microsoft.com/office/drawing/2014/main" id="{3AB76C63-5AD1-02D4-55D6-584F6217F5E0}"/>
              </a:ext>
            </a:extLst>
          </p:cNvPr>
          <p:cNvSpPr/>
          <p:nvPr/>
        </p:nvSpPr>
        <p:spPr>
          <a:xfrm>
            <a:off x="6026549" y="2079203"/>
            <a:ext cx="5162703" cy="4930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…But Only Churn When it Doesn’t Work</a:t>
            </a:r>
          </a:p>
        </p:txBody>
      </p:sp>
      <p:cxnSp>
        <p:nvCxnSpPr>
          <p:cNvPr id="11" name="Google Shape;167;p8">
            <a:extLst>
              <a:ext uri="{FF2B5EF4-FFF2-40B4-BE49-F238E27FC236}">
                <a16:creationId xmlns:a16="http://schemas.microsoft.com/office/drawing/2014/main" id="{B6ABCC06-AF9B-7A9A-FEA4-019783291DD3}"/>
              </a:ext>
            </a:extLst>
          </p:cNvPr>
          <p:cNvCxnSpPr>
            <a:cxnSpLocks/>
          </p:cNvCxnSpPr>
          <p:nvPr/>
        </p:nvCxnSpPr>
        <p:spPr>
          <a:xfrm>
            <a:off x="5695544" y="2089569"/>
            <a:ext cx="0" cy="341198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9;p24">
            <a:extLst>
              <a:ext uri="{FF2B5EF4-FFF2-40B4-BE49-F238E27FC236}">
                <a16:creationId xmlns:a16="http://schemas.microsoft.com/office/drawing/2014/main" id="{B6646365-4909-E533-1779-8C90237DC2CD}"/>
              </a:ext>
            </a:extLst>
          </p:cNvPr>
          <p:cNvSpPr/>
          <p:nvPr/>
        </p:nvSpPr>
        <p:spPr>
          <a:xfrm>
            <a:off x="867042" y="2690170"/>
            <a:ext cx="4394076" cy="4930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Sentiment by Response and Service Types</a:t>
            </a:r>
          </a:p>
        </p:txBody>
      </p:sp>
      <p:sp>
        <p:nvSpPr>
          <p:cNvPr id="13" name="Google Shape;129;p24">
            <a:extLst>
              <a:ext uri="{FF2B5EF4-FFF2-40B4-BE49-F238E27FC236}">
                <a16:creationId xmlns:a16="http://schemas.microsoft.com/office/drawing/2014/main" id="{86978A9A-DD08-068B-4838-8470175310BF}"/>
              </a:ext>
            </a:extLst>
          </p:cNvPr>
          <p:cNvSpPr/>
          <p:nvPr/>
        </p:nvSpPr>
        <p:spPr>
          <a:xfrm>
            <a:off x="6274067" y="2690170"/>
            <a:ext cx="4530863" cy="4930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% Non-Renewing Units By Complaint Type</a:t>
            </a:r>
          </a:p>
        </p:txBody>
      </p:sp>
      <p:pic>
        <p:nvPicPr>
          <p:cNvPr id="14" name="Google Shape;164;p8">
            <a:extLst>
              <a:ext uri="{FF2B5EF4-FFF2-40B4-BE49-F238E27FC236}">
                <a16:creationId xmlns:a16="http://schemas.microsoft.com/office/drawing/2014/main" id="{CCD193A9-FBF6-31BE-C669-64345971A4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421" t="18273" r="4412" b="27441"/>
          <a:stretch>
            <a:fillRect/>
          </a:stretch>
        </p:blipFill>
        <p:spPr>
          <a:xfrm>
            <a:off x="5932289" y="3307233"/>
            <a:ext cx="5295552" cy="1773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32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9171E-1336-89A3-9404-6CE1077E1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7AA1F-1E7F-017B-8527-FF9C24249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75" y="4089748"/>
            <a:ext cx="3493726" cy="18298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/>
              <a:t>Tiffany Walsh</a:t>
            </a:r>
          </a:p>
          <a:p>
            <a:pPr marL="0" indent="0" algn="ctr">
              <a:buNone/>
            </a:pPr>
            <a:r>
              <a:rPr lang="en-US" sz="2000" dirty="0"/>
              <a:t>Director of Marketing</a:t>
            </a:r>
          </a:p>
          <a:p>
            <a:pPr marL="0" indent="0" algn="ctr">
              <a:buNone/>
            </a:pPr>
            <a:r>
              <a:rPr lang="en-US" sz="2000" dirty="0"/>
              <a:t>Nolan Living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9E22F5-DDEE-010D-1CA9-F4A3FE6D0BD6}"/>
              </a:ext>
            </a:extLst>
          </p:cNvPr>
          <p:cNvSpPr txBox="1">
            <a:spLocks/>
          </p:cNvSpPr>
          <p:nvPr/>
        </p:nvSpPr>
        <p:spPr>
          <a:xfrm>
            <a:off x="827763" y="4091836"/>
            <a:ext cx="3420650" cy="182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Maria Banks</a:t>
            </a:r>
          </a:p>
          <a:p>
            <a:r>
              <a:rPr lang="en-US" dirty="0"/>
              <a:t>President &amp; CEO</a:t>
            </a:r>
          </a:p>
          <a:p>
            <a:r>
              <a:rPr lang="en-US" dirty="0"/>
              <a:t>AMLI Management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1AB8EC-ED2A-15B9-2CAB-99D6E2ACC6B8}"/>
              </a:ext>
            </a:extLst>
          </p:cNvPr>
          <p:cNvSpPr txBox="1">
            <a:spLocks/>
          </p:cNvSpPr>
          <p:nvPr/>
        </p:nvSpPr>
        <p:spPr>
          <a:xfrm>
            <a:off x="8053176" y="4102274"/>
            <a:ext cx="3514611" cy="182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Dom Beveridge</a:t>
            </a:r>
          </a:p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20for20</a:t>
            </a:r>
          </a:p>
        </p:txBody>
      </p:sp>
      <p:pic>
        <p:nvPicPr>
          <p:cNvPr id="1026" name="Picture 2" descr="Maria Banks Email &amp; Phone Number | AMLI Residential - ContactOut">
            <a:extLst>
              <a:ext uri="{FF2B5EF4-FFF2-40B4-BE49-F238E27FC236}">
                <a16:creationId xmlns:a16="http://schemas.microsoft.com/office/drawing/2014/main" id="{522FAE0F-C9CF-52F8-4798-214A6CE7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398" y="1275699"/>
            <a:ext cx="2663738" cy="26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ffany Walsh, CAPS® - Nolan Living | LinkedIn">
            <a:extLst>
              <a:ext uri="{FF2B5EF4-FFF2-40B4-BE49-F238E27FC236}">
                <a16:creationId xmlns:a16="http://schemas.microsoft.com/office/drawing/2014/main" id="{8648F9CF-89F2-58AA-72DB-F11B8CD23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097" y="1275699"/>
            <a:ext cx="2663737" cy="266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7F11B8-86F9-227D-8850-05068EC5EE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 b="17464"/>
          <a:stretch>
            <a:fillRect/>
          </a:stretch>
        </p:blipFill>
        <p:spPr>
          <a:xfrm>
            <a:off x="8514452" y="1275698"/>
            <a:ext cx="2659680" cy="26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51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D0689-3DA1-048B-32C1-F6B9D860F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Resident chat → Real-time sentiment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BD23-5588-D10E-1BFD-EE05447BF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Google Shape;18;p3">
            <a:extLst>
              <a:ext uri="{FF2B5EF4-FFF2-40B4-BE49-F238E27FC236}">
                <a16:creationId xmlns:a16="http://schemas.microsoft.com/office/drawing/2014/main" id="{7D5665EA-BC0C-5323-21C1-FC743075CEC1}"/>
              </a:ext>
            </a:extLst>
          </p:cNvPr>
          <p:cNvSpPr/>
          <p:nvPr/>
        </p:nvSpPr>
        <p:spPr>
          <a:xfrm>
            <a:off x="794063" y="2066320"/>
            <a:ext cx="3291900" cy="21030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19;p3">
            <a:extLst>
              <a:ext uri="{FF2B5EF4-FFF2-40B4-BE49-F238E27FC236}">
                <a16:creationId xmlns:a16="http://schemas.microsoft.com/office/drawing/2014/main" id="{2711A436-844E-C3F7-A4F9-281C1AE7E2F0}"/>
              </a:ext>
            </a:extLst>
          </p:cNvPr>
          <p:cNvSpPr/>
          <p:nvPr/>
        </p:nvSpPr>
        <p:spPr>
          <a:xfrm>
            <a:off x="976931" y="2249200"/>
            <a:ext cx="2926200" cy="2742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E3FC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0;p3">
            <a:extLst>
              <a:ext uri="{FF2B5EF4-FFF2-40B4-BE49-F238E27FC236}">
                <a16:creationId xmlns:a16="http://schemas.microsoft.com/office/drawing/2014/main" id="{B543FC5D-58C8-692E-0D62-D6AB6F1B34E6}"/>
              </a:ext>
            </a:extLst>
          </p:cNvPr>
          <p:cNvSpPr/>
          <p:nvPr/>
        </p:nvSpPr>
        <p:spPr>
          <a:xfrm>
            <a:off x="976938" y="2249200"/>
            <a:ext cx="2813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CAPTURE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;p3">
            <a:extLst>
              <a:ext uri="{FF2B5EF4-FFF2-40B4-BE49-F238E27FC236}">
                <a16:creationId xmlns:a16="http://schemas.microsoft.com/office/drawing/2014/main" id="{119F974B-825F-7D45-66B8-C32FC1AB3E34}"/>
              </a:ext>
            </a:extLst>
          </p:cNvPr>
          <p:cNvSpPr/>
          <p:nvPr/>
        </p:nvSpPr>
        <p:spPr>
          <a:xfrm>
            <a:off x="976943" y="2706400"/>
            <a:ext cx="2926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Conversations at scale, every day.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2;p3">
            <a:extLst>
              <a:ext uri="{FF2B5EF4-FFF2-40B4-BE49-F238E27FC236}">
                <a16:creationId xmlns:a16="http://schemas.microsoft.com/office/drawing/2014/main" id="{1C3C4F65-3324-79B0-35CE-D0F66EA919A9}"/>
              </a:ext>
            </a:extLst>
          </p:cNvPr>
          <p:cNvSpPr/>
          <p:nvPr/>
        </p:nvSpPr>
        <p:spPr>
          <a:xfrm>
            <a:off x="976943" y="3163600"/>
            <a:ext cx="29262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26,754 texts</a:t>
            </a:r>
            <a:endParaRPr sz="3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3;p3">
            <a:extLst>
              <a:ext uri="{FF2B5EF4-FFF2-40B4-BE49-F238E27FC236}">
                <a16:creationId xmlns:a16="http://schemas.microsoft.com/office/drawing/2014/main" id="{07CE526C-EB56-FA26-0320-A17DCAF81E6B}"/>
              </a:ext>
            </a:extLst>
          </p:cNvPr>
          <p:cNvSpPr/>
          <p:nvPr/>
        </p:nvSpPr>
        <p:spPr>
          <a:xfrm>
            <a:off x="976943" y="3849400"/>
            <a:ext cx="2926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last 30 days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4;p3">
            <a:extLst>
              <a:ext uri="{FF2B5EF4-FFF2-40B4-BE49-F238E27FC236}">
                <a16:creationId xmlns:a16="http://schemas.microsoft.com/office/drawing/2014/main" id="{BEDCC941-D196-2B6D-409D-520CA54B9B58}"/>
              </a:ext>
            </a:extLst>
          </p:cNvPr>
          <p:cNvSpPr/>
          <p:nvPr/>
        </p:nvSpPr>
        <p:spPr>
          <a:xfrm>
            <a:off x="4309474" y="2826807"/>
            <a:ext cx="3291900" cy="21030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Google Shape;25;p3">
            <a:extLst>
              <a:ext uri="{FF2B5EF4-FFF2-40B4-BE49-F238E27FC236}">
                <a16:creationId xmlns:a16="http://schemas.microsoft.com/office/drawing/2014/main" id="{B2EAE7A9-E7C9-38C8-A5D2-72C7DD4DD745}"/>
              </a:ext>
            </a:extLst>
          </p:cNvPr>
          <p:cNvSpPr/>
          <p:nvPr/>
        </p:nvSpPr>
        <p:spPr>
          <a:xfrm>
            <a:off x="4492378" y="3009700"/>
            <a:ext cx="3040800" cy="2742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E3FC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26;p3">
            <a:extLst>
              <a:ext uri="{FF2B5EF4-FFF2-40B4-BE49-F238E27FC236}">
                <a16:creationId xmlns:a16="http://schemas.microsoft.com/office/drawing/2014/main" id="{A2D00AB0-E4DC-6056-FCCC-AD50CB5E3D5C}"/>
              </a:ext>
            </a:extLst>
          </p:cNvPr>
          <p:cNvSpPr/>
          <p:nvPr/>
        </p:nvSpPr>
        <p:spPr>
          <a:xfrm>
            <a:off x="4605489" y="3009700"/>
            <a:ext cx="2813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MEASURE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;p3">
            <a:extLst>
              <a:ext uri="{FF2B5EF4-FFF2-40B4-BE49-F238E27FC236}">
                <a16:creationId xmlns:a16="http://schemas.microsoft.com/office/drawing/2014/main" id="{441E238F-3520-92CA-C089-19CEBF025E82}"/>
              </a:ext>
            </a:extLst>
          </p:cNvPr>
          <p:cNvSpPr/>
          <p:nvPr/>
        </p:nvSpPr>
        <p:spPr>
          <a:xfrm>
            <a:off x="4492354" y="3466888"/>
            <a:ext cx="2926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Sentiment data, created over time.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28;p3">
            <a:extLst>
              <a:ext uri="{FF2B5EF4-FFF2-40B4-BE49-F238E27FC236}">
                <a16:creationId xmlns:a16="http://schemas.microsoft.com/office/drawing/2014/main" id="{A026B716-2367-6881-04C9-5F4DC27CB0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92354" y="3878368"/>
            <a:ext cx="13716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9;p3">
            <a:extLst>
              <a:ext uri="{FF2B5EF4-FFF2-40B4-BE49-F238E27FC236}">
                <a16:creationId xmlns:a16="http://schemas.microsoft.com/office/drawing/2014/main" id="{4A0D0E84-02F4-14E2-A947-471F6F61A58B}"/>
              </a:ext>
            </a:extLst>
          </p:cNvPr>
          <p:cNvSpPr/>
          <p:nvPr/>
        </p:nvSpPr>
        <p:spPr>
          <a:xfrm>
            <a:off x="5909674" y="3786928"/>
            <a:ext cx="14631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22%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30;p3">
            <a:extLst>
              <a:ext uri="{FF2B5EF4-FFF2-40B4-BE49-F238E27FC236}">
                <a16:creationId xmlns:a16="http://schemas.microsoft.com/office/drawing/2014/main" id="{832D324C-F8E9-0D85-FE57-7277C9DB2FE6}"/>
              </a:ext>
            </a:extLst>
          </p:cNvPr>
          <p:cNvSpPr/>
          <p:nvPr/>
        </p:nvSpPr>
        <p:spPr>
          <a:xfrm>
            <a:off x="4492354" y="4609888"/>
            <a:ext cx="2926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of residents respond with 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paragraphs</a:t>
            </a:r>
            <a:r>
              <a:rPr lang="en-US" sz="10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to yes/no questions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1;p3">
            <a:extLst>
              <a:ext uri="{FF2B5EF4-FFF2-40B4-BE49-F238E27FC236}">
                <a16:creationId xmlns:a16="http://schemas.microsoft.com/office/drawing/2014/main" id="{6819215A-4FC3-3AEB-3576-B885B76C9CB1}"/>
              </a:ext>
            </a:extLst>
          </p:cNvPr>
          <p:cNvSpPr/>
          <p:nvPr/>
        </p:nvSpPr>
        <p:spPr>
          <a:xfrm>
            <a:off x="7907303" y="3612070"/>
            <a:ext cx="3612000" cy="21030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32;p3">
            <a:extLst>
              <a:ext uri="{FF2B5EF4-FFF2-40B4-BE49-F238E27FC236}">
                <a16:creationId xmlns:a16="http://schemas.microsoft.com/office/drawing/2014/main" id="{834FFF3F-255E-1111-2E68-A156DB796CD6}"/>
              </a:ext>
            </a:extLst>
          </p:cNvPr>
          <p:cNvSpPr/>
          <p:nvPr/>
        </p:nvSpPr>
        <p:spPr>
          <a:xfrm>
            <a:off x="8090178" y="3794945"/>
            <a:ext cx="3291900" cy="2742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E3FC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Google Shape;33;p3">
            <a:extLst>
              <a:ext uri="{FF2B5EF4-FFF2-40B4-BE49-F238E27FC236}">
                <a16:creationId xmlns:a16="http://schemas.microsoft.com/office/drawing/2014/main" id="{A5B07BFA-6762-6B25-620C-B92717ED0673}"/>
              </a:ext>
            </a:extLst>
          </p:cNvPr>
          <p:cNvSpPr/>
          <p:nvPr/>
        </p:nvSpPr>
        <p:spPr>
          <a:xfrm>
            <a:off x="8090153" y="3794945"/>
            <a:ext cx="3291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4;p3">
            <a:extLst>
              <a:ext uri="{FF2B5EF4-FFF2-40B4-BE49-F238E27FC236}">
                <a16:creationId xmlns:a16="http://schemas.microsoft.com/office/drawing/2014/main" id="{49BDB6E4-34A9-98A0-B820-AC94426F3BAC}"/>
              </a:ext>
            </a:extLst>
          </p:cNvPr>
          <p:cNvSpPr/>
          <p:nvPr/>
        </p:nvSpPr>
        <p:spPr>
          <a:xfrm>
            <a:off x="8090178" y="4206425"/>
            <a:ext cx="28647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sentiment becomes useful.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35;p3">
            <a:extLst>
              <a:ext uri="{FF2B5EF4-FFF2-40B4-BE49-F238E27FC236}">
                <a16:creationId xmlns:a16="http://schemas.microsoft.com/office/drawing/2014/main" id="{45F08CA2-B1ED-6C3D-64FF-43EDAC2D961B}"/>
              </a:ext>
            </a:extLst>
          </p:cNvPr>
          <p:cNvSpPr/>
          <p:nvPr/>
        </p:nvSpPr>
        <p:spPr>
          <a:xfrm>
            <a:off x="8090178" y="4617905"/>
            <a:ext cx="1005900" cy="320100"/>
          </a:xfrm>
          <a:prstGeom prst="roundRect">
            <a:avLst>
              <a:gd name="adj" fmla="val 37143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" name="Google Shape;36;p3">
            <a:extLst>
              <a:ext uri="{FF2B5EF4-FFF2-40B4-BE49-F238E27FC236}">
                <a16:creationId xmlns:a16="http://schemas.microsoft.com/office/drawing/2014/main" id="{F7494325-ACB4-FAA6-CBA2-03D5A725AD8E}"/>
              </a:ext>
            </a:extLst>
          </p:cNvPr>
          <p:cNvSpPr/>
          <p:nvPr/>
        </p:nvSpPr>
        <p:spPr>
          <a:xfrm>
            <a:off x="8090178" y="4617905"/>
            <a:ext cx="10059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0707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707070"/>
                </a:solidFill>
                <a:latin typeface="Arial"/>
                <a:ea typeface="Arial"/>
                <a:cs typeface="Arial"/>
                <a:sym typeface="Arial"/>
              </a:rPr>
              <a:t>Operations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37;p3">
            <a:extLst>
              <a:ext uri="{FF2B5EF4-FFF2-40B4-BE49-F238E27FC236}">
                <a16:creationId xmlns:a16="http://schemas.microsoft.com/office/drawing/2014/main" id="{7BC7CB7E-5923-239B-34A6-CAE64480FA05}"/>
              </a:ext>
            </a:extLst>
          </p:cNvPr>
          <p:cNvSpPr/>
          <p:nvPr/>
        </p:nvSpPr>
        <p:spPr>
          <a:xfrm>
            <a:off x="9187458" y="4617905"/>
            <a:ext cx="914400" cy="320100"/>
          </a:xfrm>
          <a:prstGeom prst="roundRect">
            <a:avLst>
              <a:gd name="adj" fmla="val 37143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" name="Google Shape;38;p3">
            <a:extLst>
              <a:ext uri="{FF2B5EF4-FFF2-40B4-BE49-F238E27FC236}">
                <a16:creationId xmlns:a16="http://schemas.microsoft.com/office/drawing/2014/main" id="{1D68DB53-6226-3EC4-0F0F-A0C4BA1714A9}"/>
              </a:ext>
            </a:extLst>
          </p:cNvPr>
          <p:cNvSpPr/>
          <p:nvPr/>
        </p:nvSpPr>
        <p:spPr>
          <a:xfrm>
            <a:off x="9187458" y="4617905"/>
            <a:ext cx="9144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0707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707070"/>
                </a:solidFill>
                <a:latin typeface="Arial"/>
                <a:ea typeface="Arial"/>
                <a:cs typeface="Arial"/>
                <a:sym typeface="Arial"/>
              </a:rPr>
              <a:t>Retention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9;p3">
            <a:extLst>
              <a:ext uri="{FF2B5EF4-FFF2-40B4-BE49-F238E27FC236}">
                <a16:creationId xmlns:a16="http://schemas.microsoft.com/office/drawing/2014/main" id="{CFD79210-D8FD-8A13-171B-F68A4F74414E}"/>
              </a:ext>
            </a:extLst>
          </p:cNvPr>
          <p:cNvSpPr/>
          <p:nvPr/>
        </p:nvSpPr>
        <p:spPr>
          <a:xfrm>
            <a:off x="10193298" y="4617905"/>
            <a:ext cx="960000" cy="320100"/>
          </a:xfrm>
          <a:prstGeom prst="roundRect">
            <a:avLst>
              <a:gd name="adj" fmla="val 37143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" name="Google Shape;40;p3">
            <a:extLst>
              <a:ext uri="{FF2B5EF4-FFF2-40B4-BE49-F238E27FC236}">
                <a16:creationId xmlns:a16="http://schemas.microsoft.com/office/drawing/2014/main" id="{630136F7-3338-41D6-2766-8BD0AC6311E4}"/>
              </a:ext>
            </a:extLst>
          </p:cNvPr>
          <p:cNvSpPr/>
          <p:nvPr/>
        </p:nvSpPr>
        <p:spPr>
          <a:xfrm>
            <a:off x="10193298" y="4617905"/>
            <a:ext cx="960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0707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707070"/>
                </a:solidFill>
                <a:latin typeface="Arial"/>
                <a:ea typeface="Arial"/>
                <a:cs typeface="Arial"/>
                <a:sym typeface="Arial"/>
              </a:rPr>
              <a:t>Marketing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41;p3">
            <a:extLst>
              <a:ext uri="{FF2B5EF4-FFF2-40B4-BE49-F238E27FC236}">
                <a16:creationId xmlns:a16="http://schemas.microsoft.com/office/drawing/2014/main" id="{5B98C882-B75C-D7C3-6D51-4FF1F626BE15}"/>
              </a:ext>
            </a:extLst>
          </p:cNvPr>
          <p:cNvSpPr/>
          <p:nvPr/>
        </p:nvSpPr>
        <p:spPr>
          <a:xfrm>
            <a:off x="8090178" y="5029385"/>
            <a:ext cx="822900" cy="320100"/>
          </a:xfrm>
          <a:prstGeom prst="roundRect">
            <a:avLst>
              <a:gd name="adj" fmla="val 37143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" name="Google Shape;42;p3">
            <a:extLst>
              <a:ext uri="{FF2B5EF4-FFF2-40B4-BE49-F238E27FC236}">
                <a16:creationId xmlns:a16="http://schemas.microsoft.com/office/drawing/2014/main" id="{CBDFB497-EF72-9A41-7D40-3A69072CC3BF}"/>
              </a:ext>
            </a:extLst>
          </p:cNvPr>
          <p:cNvSpPr/>
          <p:nvPr/>
        </p:nvSpPr>
        <p:spPr>
          <a:xfrm>
            <a:off x="8090178" y="5029385"/>
            <a:ext cx="8229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0707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707070"/>
                </a:solidFill>
                <a:latin typeface="Arial"/>
                <a:ea typeface="Arial"/>
                <a:cs typeface="Arial"/>
                <a:sym typeface="Arial"/>
              </a:rPr>
              <a:t>Leasing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43;p3">
            <a:extLst>
              <a:ext uri="{FF2B5EF4-FFF2-40B4-BE49-F238E27FC236}">
                <a16:creationId xmlns:a16="http://schemas.microsoft.com/office/drawing/2014/main" id="{66079A14-0E5B-A5B1-A98F-F57510004AED}"/>
              </a:ext>
            </a:extLst>
          </p:cNvPr>
          <p:cNvSpPr/>
          <p:nvPr/>
        </p:nvSpPr>
        <p:spPr>
          <a:xfrm>
            <a:off x="9004578" y="5029395"/>
            <a:ext cx="2230200" cy="320100"/>
          </a:xfrm>
          <a:prstGeom prst="roundRect">
            <a:avLst>
              <a:gd name="adj" fmla="val 37143"/>
            </a:avLst>
          </a:prstGeom>
          <a:solidFill>
            <a:srgbClr val="FFC00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44;p3">
            <a:extLst>
              <a:ext uri="{FF2B5EF4-FFF2-40B4-BE49-F238E27FC236}">
                <a16:creationId xmlns:a16="http://schemas.microsoft.com/office/drawing/2014/main" id="{8F03157F-DF0B-01D0-1193-E3B05E65FE9A}"/>
              </a:ext>
            </a:extLst>
          </p:cNvPr>
          <p:cNvSpPr/>
          <p:nvPr/>
        </p:nvSpPr>
        <p:spPr>
          <a:xfrm>
            <a:off x="8862378" y="5029360"/>
            <a:ext cx="25146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Reaching Leads </a:t>
            </a:r>
            <a:r>
              <a:rPr lang="en-US" sz="1100" b="1" dirty="0"/>
              <a:t>with AI Search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B7486EE0-1752-91EC-7809-731742208739}"/>
              </a:ext>
            </a:extLst>
          </p:cNvPr>
          <p:cNvSpPr/>
          <p:nvPr/>
        </p:nvSpPr>
        <p:spPr>
          <a:xfrm>
            <a:off x="2951752" y="4297325"/>
            <a:ext cx="1129122" cy="467178"/>
          </a:xfrm>
          <a:prstGeom prst="rightArrow">
            <a:avLst>
              <a:gd name="adj1" fmla="val 56867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7EAEF34D-1EDA-FFA9-EB80-E9F56D74BBCA}"/>
              </a:ext>
            </a:extLst>
          </p:cNvPr>
          <p:cNvSpPr/>
          <p:nvPr/>
        </p:nvSpPr>
        <p:spPr>
          <a:xfrm>
            <a:off x="6472252" y="5061458"/>
            <a:ext cx="1129122" cy="467178"/>
          </a:xfrm>
          <a:prstGeom prst="rightArrow">
            <a:avLst>
              <a:gd name="adj1" fmla="val 56867"/>
              <a:gd name="adj2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01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90604-456D-8464-57DA-2AE62564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7FF2B-FD6F-300A-D62B-F29E00EE6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sentiment → Real detail for AI search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0B0C6-B5D7-C725-D786-FDD1FA608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1" name="Google Shape;93;p4">
            <a:extLst>
              <a:ext uri="{FF2B5EF4-FFF2-40B4-BE49-F238E27FC236}">
                <a16:creationId xmlns:a16="http://schemas.microsoft.com/office/drawing/2014/main" id="{456AAB4E-A92F-8594-4BBD-C98BD40F43F8}"/>
              </a:ext>
            </a:extLst>
          </p:cNvPr>
          <p:cNvSpPr/>
          <p:nvPr/>
        </p:nvSpPr>
        <p:spPr>
          <a:xfrm>
            <a:off x="302600" y="5468416"/>
            <a:ext cx="11247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Prospects book tours on specifics surfaced by search and AI overviews, </a:t>
            </a:r>
            <a:r>
              <a:rPr lang="en-US" sz="1800" b="1" i="1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stars.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57;p4">
            <a:extLst>
              <a:ext uri="{FF2B5EF4-FFF2-40B4-BE49-F238E27FC236}">
                <a16:creationId xmlns:a16="http://schemas.microsoft.com/office/drawing/2014/main" id="{F68C7C38-EC83-3D87-4892-983AF30FFF8E}"/>
              </a:ext>
            </a:extLst>
          </p:cNvPr>
          <p:cNvSpPr/>
          <p:nvPr/>
        </p:nvSpPr>
        <p:spPr>
          <a:xfrm>
            <a:off x="365750" y="2040277"/>
            <a:ext cx="5120700" cy="457200"/>
          </a:xfrm>
          <a:prstGeom prst="rect">
            <a:avLst/>
          </a:prstGeom>
          <a:solidFill>
            <a:srgbClr val="B0B0B0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" name="Google Shape;58;p4">
            <a:extLst>
              <a:ext uri="{FF2B5EF4-FFF2-40B4-BE49-F238E27FC236}">
                <a16:creationId xmlns:a16="http://schemas.microsoft.com/office/drawing/2014/main" id="{345202BC-0A8B-D401-255D-1514D49EAFEE}"/>
              </a:ext>
            </a:extLst>
          </p:cNvPr>
          <p:cNvSpPr/>
          <p:nvPr/>
        </p:nvSpPr>
        <p:spPr>
          <a:xfrm>
            <a:off x="548630" y="2040272"/>
            <a:ext cx="5120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Properties </a:t>
            </a:r>
            <a:r>
              <a:rPr lang="en-US" sz="1800" b="1" dirty="0"/>
              <a:t>chase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/>
              <a:t>s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</a:t>
            </a:r>
            <a:r>
              <a:rPr lang="en-US" sz="1800" b="1" dirty="0"/>
              <a:t> ratings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59;p4">
            <a:extLst>
              <a:ext uri="{FF2B5EF4-FFF2-40B4-BE49-F238E27FC236}">
                <a16:creationId xmlns:a16="http://schemas.microsoft.com/office/drawing/2014/main" id="{1DF6D131-1344-901F-D677-A6180EA0D4D9}"/>
              </a:ext>
            </a:extLst>
          </p:cNvPr>
          <p:cNvSpPr/>
          <p:nvPr/>
        </p:nvSpPr>
        <p:spPr>
          <a:xfrm>
            <a:off x="5989310" y="2040272"/>
            <a:ext cx="5806500" cy="457200"/>
          </a:xfrm>
          <a:prstGeom prst="rect">
            <a:avLst/>
          </a:prstGeom>
          <a:solidFill>
            <a:srgbClr val="FFC000"/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" name="Google Shape;60;p4">
            <a:extLst>
              <a:ext uri="{FF2B5EF4-FFF2-40B4-BE49-F238E27FC236}">
                <a16:creationId xmlns:a16="http://schemas.microsoft.com/office/drawing/2014/main" id="{3EFA1426-9D9F-78B1-DDAE-7B3554812B39}"/>
              </a:ext>
            </a:extLst>
          </p:cNvPr>
          <p:cNvSpPr/>
          <p:nvPr/>
        </p:nvSpPr>
        <p:spPr>
          <a:xfrm>
            <a:off x="6172190" y="2040272"/>
            <a:ext cx="544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r>
              <a:rPr lang="en-US" sz="1800" b="1" dirty="0"/>
              <a:t>b</a:t>
            </a: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 prospects book </a:t>
            </a:r>
            <a:r>
              <a:rPr lang="en-US" sz="1800" b="1" dirty="0"/>
              <a:t>tours on relevance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61;p4">
            <a:extLst>
              <a:ext uri="{FF2B5EF4-FFF2-40B4-BE49-F238E27FC236}">
                <a16:creationId xmlns:a16="http://schemas.microsoft.com/office/drawing/2014/main" id="{1590FB42-0375-E9E2-FF2C-AE33DDFE832F}"/>
              </a:ext>
            </a:extLst>
          </p:cNvPr>
          <p:cNvSpPr/>
          <p:nvPr/>
        </p:nvSpPr>
        <p:spPr>
          <a:xfrm>
            <a:off x="365750" y="2543192"/>
            <a:ext cx="5486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Arial"/>
              <a:buNone/>
            </a:pPr>
            <a:r>
              <a:rPr lang="en-US" sz="1100" b="0" i="1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Five averages, all clustered above 4.69. Now what?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62;p4">
            <a:extLst>
              <a:ext uri="{FF2B5EF4-FFF2-40B4-BE49-F238E27FC236}">
                <a16:creationId xmlns:a16="http://schemas.microsoft.com/office/drawing/2014/main" id="{D7D77535-590E-3961-BFE3-7981F3BB56FC}"/>
              </a:ext>
            </a:extLst>
          </p:cNvPr>
          <p:cNvSpPr/>
          <p:nvPr/>
        </p:nvSpPr>
        <p:spPr>
          <a:xfrm>
            <a:off x="5989310" y="2543192"/>
            <a:ext cx="58065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Arial"/>
              <a:buNone/>
            </a:pPr>
            <a:r>
              <a:rPr lang="en-US" sz="1100" i="1" dirty="0">
                <a:solidFill>
                  <a:srgbClr val="404040"/>
                </a:solidFill>
              </a:rPr>
              <a:t>26,754 </a:t>
            </a:r>
            <a:r>
              <a:rPr lang="en-US" sz="1100" b="0" i="1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conversations -&gt; 14</a:t>
            </a:r>
            <a:r>
              <a:rPr lang="en-US" sz="1100" i="1" dirty="0">
                <a:solidFill>
                  <a:srgbClr val="404040"/>
                </a:solidFill>
              </a:rPr>
              <a:t>59</a:t>
            </a:r>
            <a:r>
              <a:rPr lang="en-US" sz="1100" b="0" i="1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 specific reviews</a:t>
            </a:r>
            <a:r>
              <a:rPr lang="en-US" sz="1100" i="1" dirty="0">
                <a:solidFill>
                  <a:srgbClr val="404040"/>
                </a:solidFill>
              </a:rPr>
              <a:t> </a:t>
            </a:r>
            <a:r>
              <a:rPr lang="en-US" sz="1100" b="0" i="1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for every prospect need.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63;p4">
            <a:extLst>
              <a:ext uri="{FF2B5EF4-FFF2-40B4-BE49-F238E27FC236}">
                <a16:creationId xmlns:a16="http://schemas.microsoft.com/office/drawing/2014/main" id="{A7C73A46-D8D1-1362-76B6-CF277917437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5750" y="2918102"/>
            <a:ext cx="5001600" cy="179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64;p4">
            <a:extLst>
              <a:ext uri="{FF2B5EF4-FFF2-40B4-BE49-F238E27FC236}">
                <a16:creationId xmlns:a16="http://schemas.microsoft.com/office/drawing/2014/main" id="{8EF2D1F4-AEA4-8D8F-44D9-38A72DC705C0}"/>
              </a:ext>
            </a:extLst>
          </p:cNvPr>
          <p:cNvSpPr/>
          <p:nvPr/>
        </p:nvSpPr>
        <p:spPr>
          <a:xfrm>
            <a:off x="365775" y="5044549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1" i="1" dirty="0">
                <a:solidFill>
                  <a:srgbClr val="404040"/>
                </a:solidFill>
              </a:rPr>
              <a:t>Prospects don’t book tours based on star ratings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65;p4">
            <a:extLst>
              <a:ext uri="{FF2B5EF4-FFF2-40B4-BE49-F238E27FC236}">
                <a16:creationId xmlns:a16="http://schemas.microsoft.com/office/drawing/2014/main" id="{DAF8CDA3-47EA-05D0-D2AE-25F7ED0E6363}"/>
              </a:ext>
            </a:extLst>
          </p:cNvPr>
          <p:cNvSpPr/>
          <p:nvPr/>
        </p:nvSpPr>
        <p:spPr>
          <a:xfrm>
            <a:off x="5989310" y="3000392"/>
            <a:ext cx="1828800" cy="3840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66;p4">
            <a:extLst>
              <a:ext uri="{FF2B5EF4-FFF2-40B4-BE49-F238E27FC236}">
                <a16:creationId xmlns:a16="http://schemas.microsoft.com/office/drawing/2014/main" id="{19602621-07DC-8640-17FD-E83B45746065}"/>
              </a:ext>
            </a:extLst>
          </p:cNvPr>
          <p:cNvSpPr/>
          <p:nvPr/>
        </p:nvSpPr>
        <p:spPr>
          <a:xfrm>
            <a:off x="6062462" y="3091832"/>
            <a:ext cx="128100" cy="128100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7070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54" name="Google Shape;67;p4">
            <a:extLst>
              <a:ext uri="{FF2B5EF4-FFF2-40B4-BE49-F238E27FC236}">
                <a16:creationId xmlns:a16="http://schemas.microsoft.com/office/drawing/2014/main" id="{ADF29B16-E01D-A004-4248-CA0A28A38FAE}"/>
              </a:ext>
            </a:extLst>
          </p:cNvPr>
          <p:cNvCxnSpPr/>
          <p:nvPr/>
        </p:nvCxnSpPr>
        <p:spPr>
          <a:xfrm>
            <a:off x="6172196" y="3201866"/>
            <a:ext cx="63900" cy="63900"/>
          </a:xfrm>
          <a:prstGeom prst="straightConnector1">
            <a:avLst/>
          </a:prstGeom>
          <a:noFill/>
          <a:ln w="12700" cap="flat" cmpd="sng">
            <a:solidFill>
              <a:srgbClr val="70707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68;p4">
            <a:extLst>
              <a:ext uri="{FF2B5EF4-FFF2-40B4-BE49-F238E27FC236}">
                <a16:creationId xmlns:a16="http://schemas.microsoft.com/office/drawing/2014/main" id="{CE49CA80-84D8-DD60-2AB2-B34FC82D9197}"/>
              </a:ext>
            </a:extLst>
          </p:cNvPr>
          <p:cNvSpPr/>
          <p:nvPr/>
        </p:nvSpPr>
        <p:spPr>
          <a:xfrm>
            <a:off x="6263630" y="3000392"/>
            <a:ext cx="1508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1" i="0" u="none" strike="noStrike" cap="none" dirty="0">
                <a:solidFill>
                  <a:srgbClr val="000000"/>
                </a:solidFill>
              </a:rPr>
              <a:t>apartments with </a:t>
            </a:r>
            <a:r>
              <a:rPr lang="en-US" sz="950" b="1" dirty="0"/>
              <a:t>good</a:t>
            </a:r>
            <a:r>
              <a:rPr lang="en-US" sz="950" b="1" i="0" u="none" strike="noStrike" cap="none" dirty="0">
                <a:solidFill>
                  <a:srgbClr val="000000"/>
                </a:solidFill>
              </a:rPr>
              <a:t> maintenance</a:t>
            </a:r>
            <a:endParaRPr sz="95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69;p4">
            <a:extLst>
              <a:ext uri="{FF2B5EF4-FFF2-40B4-BE49-F238E27FC236}">
                <a16:creationId xmlns:a16="http://schemas.microsoft.com/office/drawing/2014/main" id="{D0755ABD-3271-5FC4-7CFF-C7C4C802CC7E}"/>
              </a:ext>
            </a:extLst>
          </p:cNvPr>
          <p:cNvSpPr/>
          <p:nvPr/>
        </p:nvSpPr>
        <p:spPr>
          <a:xfrm>
            <a:off x="7927838" y="2863232"/>
            <a:ext cx="3867900" cy="658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70;p4">
            <a:extLst>
              <a:ext uri="{FF2B5EF4-FFF2-40B4-BE49-F238E27FC236}">
                <a16:creationId xmlns:a16="http://schemas.microsoft.com/office/drawing/2014/main" id="{2DEE902D-E579-78C5-D0C6-855A44252024}"/>
              </a:ext>
            </a:extLst>
          </p:cNvPr>
          <p:cNvSpPr/>
          <p:nvPr/>
        </p:nvSpPr>
        <p:spPr>
          <a:xfrm>
            <a:off x="8019278" y="2908952"/>
            <a:ext cx="21273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Sovereign at Overland Park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71;p4">
            <a:extLst>
              <a:ext uri="{FF2B5EF4-FFF2-40B4-BE49-F238E27FC236}">
                <a16:creationId xmlns:a16="http://schemas.microsoft.com/office/drawing/2014/main" id="{1354D44F-E78E-99B4-B4F9-9E1C74621560}"/>
              </a:ext>
            </a:extLst>
          </p:cNvPr>
          <p:cNvSpPr/>
          <p:nvPr/>
        </p:nvSpPr>
        <p:spPr>
          <a:xfrm>
            <a:off x="10332710" y="2918096"/>
            <a:ext cx="1371600" cy="183000"/>
          </a:xfrm>
          <a:prstGeom prst="rect">
            <a:avLst/>
          </a:prstGeom>
          <a:solidFill>
            <a:srgbClr val="E3FC88"/>
          </a:solidFill>
          <a:ln w="12700" cap="flat" cmpd="sng">
            <a:solidFill>
              <a:srgbClr val="E3FC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72;p4">
            <a:extLst>
              <a:ext uri="{FF2B5EF4-FFF2-40B4-BE49-F238E27FC236}">
                <a16:creationId xmlns:a16="http://schemas.microsoft.com/office/drawing/2014/main" id="{5025708D-80FE-5319-27BA-D6613EEF11BB}"/>
              </a:ext>
            </a:extLst>
          </p:cNvPr>
          <p:cNvSpPr/>
          <p:nvPr/>
        </p:nvSpPr>
        <p:spPr>
          <a:xfrm>
            <a:off x="10332710" y="2918096"/>
            <a:ext cx="13716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US" sz="75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PROOF OF SERVICE</a:t>
            </a:r>
            <a:endParaRPr sz="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73;p4">
            <a:extLst>
              <a:ext uri="{FF2B5EF4-FFF2-40B4-BE49-F238E27FC236}">
                <a16:creationId xmlns:a16="http://schemas.microsoft.com/office/drawing/2014/main" id="{E08166A3-C65B-C05D-B686-6A0B79414099}"/>
              </a:ext>
            </a:extLst>
          </p:cNvPr>
          <p:cNvSpPr/>
          <p:nvPr/>
        </p:nvSpPr>
        <p:spPr>
          <a:xfrm>
            <a:off x="8019278" y="3119264"/>
            <a:ext cx="3684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“When the </a:t>
            </a:r>
            <a:r>
              <a:rPr lang="en-US" sz="850" b="0" i="1" u="none" strike="noStrike" cap="none" dirty="0">
                <a:solidFill>
                  <a:srgbClr val="000000"/>
                </a:solidFill>
                <a:highlight>
                  <a:srgbClr val="E3FC88"/>
                </a:highlight>
                <a:latin typeface="Arial"/>
                <a:ea typeface="Arial"/>
                <a:cs typeface="Arial"/>
                <a:sym typeface="Arial"/>
              </a:rPr>
              <a:t>trash compactor was down</a:t>
            </a: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maintenance came and picked up my garbage from my door until it was replaced.”</a:t>
            </a:r>
            <a:endParaRPr sz="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74;p4">
            <a:extLst>
              <a:ext uri="{FF2B5EF4-FFF2-40B4-BE49-F238E27FC236}">
                <a16:creationId xmlns:a16="http://schemas.microsoft.com/office/drawing/2014/main" id="{39F0D8E6-9299-A4DA-762A-96295F558A6A}"/>
              </a:ext>
            </a:extLst>
          </p:cNvPr>
          <p:cNvSpPr/>
          <p:nvPr/>
        </p:nvSpPr>
        <p:spPr>
          <a:xfrm>
            <a:off x="5989310" y="3731912"/>
            <a:ext cx="1828800" cy="3840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75;p4">
            <a:extLst>
              <a:ext uri="{FF2B5EF4-FFF2-40B4-BE49-F238E27FC236}">
                <a16:creationId xmlns:a16="http://schemas.microsoft.com/office/drawing/2014/main" id="{65DF8128-318B-D75A-4223-D5A416C6BC44}"/>
              </a:ext>
            </a:extLst>
          </p:cNvPr>
          <p:cNvSpPr/>
          <p:nvPr/>
        </p:nvSpPr>
        <p:spPr>
          <a:xfrm>
            <a:off x="6062462" y="3823352"/>
            <a:ext cx="128100" cy="128100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7070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63" name="Google Shape;76;p4">
            <a:extLst>
              <a:ext uri="{FF2B5EF4-FFF2-40B4-BE49-F238E27FC236}">
                <a16:creationId xmlns:a16="http://schemas.microsoft.com/office/drawing/2014/main" id="{6137B02B-4F5B-63D5-175A-EEAA428AB468}"/>
              </a:ext>
            </a:extLst>
          </p:cNvPr>
          <p:cNvCxnSpPr/>
          <p:nvPr/>
        </p:nvCxnSpPr>
        <p:spPr>
          <a:xfrm>
            <a:off x="6172196" y="3937699"/>
            <a:ext cx="63900" cy="63900"/>
          </a:xfrm>
          <a:prstGeom prst="straightConnector1">
            <a:avLst/>
          </a:prstGeom>
          <a:noFill/>
          <a:ln w="12700" cap="flat" cmpd="sng">
            <a:solidFill>
              <a:srgbClr val="70707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" name="Google Shape;77;p4">
            <a:extLst>
              <a:ext uri="{FF2B5EF4-FFF2-40B4-BE49-F238E27FC236}">
                <a16:creationId xmlns:a16="http://schemas.microsoft.com/office/drawing/2014/main" id="{03EE8029-4610-3E05-8FB3-9E83E9753DD8}"/>
              </a:ext>
            </a:extLst>
          </p:cNvPr>
          <p:cNvSpPr/>
          <p:nvPr/>
        </p:nvSpPr>
        <p:spPr>
          <a:xfrm>
            <a:off x="6263630" y="3731912"/>
            <a:ext cx="1508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1" i="0" u="none" strike="noStrike" cap="none" dirty="0">
                <a:solidFill>
                  <a:srgbClr val="000000"/>
                </a:solidFill>
              </a:rPr>
              <a:t>best apartments overland park helpful staff</a:t>
            </a:r>
            <a:endParaRPr sz="95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78;p4">
            <a:extLst>
              <a:ext uri="{FF2B5EF4-FFF2-40B4-BE49-F238E27FC236}">
                <a16:creationId xmlns:a16="http://schemas.microsoft.com/office/drawing/2014/main" id="{3E129290-EA69-8503-EF2A-1BC3936791B2}"/>
              </a:ext>
            </a:extLst>
          </p:cNvPr>
          <p:cNvSpPr/>
          <p:nvPr/>
        </p:nvSpPr>
        <p:spPr>
          <a:xfrm>
            <a:off x="7927838" y="3594752"/>
            <a:ext cx="3867900" cy="658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79;p4">
            <a:extLst>
              <a:ext uri="{FF2B5EF4-FFF2-40B4-BE49-F238E27FC236}">
                <a16:creationId xmlns:a16="http://schemas.microsoft.com/office/drawing/2014/main" id="{1DF72EDC-66EF-E9CB-B9C6-60B08951F395}"/>
              </a:ext>
            </a:extLst>
          </p:cNvPr>
          <p:cNvSpPr/>
          <p:nvPr/>
        </p:nvSpPr>
        <p:spPr>
          <a:xfrm>
            <a:off x="8019278" y="3640472"/>
            <a:ext cx="21273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Sovereign at Overland Park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80;p4">
            <a:extLst>
              <a:ext uri="{FF2B5EF4-FFF2-40B4-BE49-F238E27FC236}">
                <a16:creationId xmlns:a16="http://schemas.microsoft.com/office/drawing/2014/main" id="{D0D7459C-B17D-44E7-CD9F-5BF362A5C026}"/>
              </a:ext>
            </a:extLst>
          </p:cNvPr>
          <p:cNvSpPr/>
          <p:nvPr/>
        </p:nvSpPr>
        <p:spPr>
          <a:xfrm>
            <a:off x="10332710" y="3649616"/>
            <a:ext cx="1371600" cy="183000"/>
          </a:xfrm>
          <a:prstGeom prst="rect">
            <a:avLst/>
          </a:prstGeom>
          <a:solidFill>
            <a:srgbClr val="E3FC88"/>
          </a:solidFill>
          <a:ln w="12700" cap="flat" cmpd="sng">
            <a:solidFill>
              <a:srgbClr val="E3FC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81;p4">
            <a:extLst>
              <a:ext uri="{FF2B5EF4-FFF2-40B4-BE49-F238E27FC236}">
                <a16:creationId xmlns:a16="http://schemas.microsoft.com/office/drawing/2014/main" id="{A64B977B-A532-DA88-1544-8E0AA34A9845}"/>
              </a:ext>
            </a:extLst>
          </p:cNvPr>
          <p:cNvSpPr/>
          <p:nvPr/>
        </p:nvSpPr>
        <p:spPr>
          <a:xfrm>
            <a:off x="10332710" y="3649616"/>
            <a:ext cx="13716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US" sz="75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AUTHENTIC STAFF</a:t>
            </a:r>
            <a:endParaRPr sz="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82;p4">
            <a:extLst>
              <a:ext uri="{FF2B5EF4-FFF2-40B4-BE49-F238E27FC236}">
                <a16:creationId xmlns:a16="http://schemas.microsoft.com/office/drawing/2014/main" id="{58A9674D-15DF-0565-387F-647FEB08E942}"/>
              </a:ext>
            </a:extLst>
          </p:cNvPr>
          <p:cNvSpPr/>
          <p:nvPr/>
        </p:nvSpPr>
        <p:spPr>
          <a:xfrm>
            <a:off x="8019278" y="3850784"/>
            <a:ext cx="3684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“I’m so grateful to be living at the </a:t>
            </a:r>
            <a:r>
              <a:rPr lang="en-US" sz="850" b="0" i="1" u="none" strike="noStrike" cap="none" dirty="0">
                <a:solidFill>
                  <a:srgbClr val="000000"/>
                </a:solidFill>
                <a:highlight>
                  <a:srgbClr val="E3FC88"/>
                </a:highlight>
                <a:latin typeface="Arial"/>
                <a:ea typeface="Arial"/>
                <a:cs typeface="Arial"/>
                <a:sym typeface="Arial"/>
              </a:rPr>
              <a:t>very best apartment complex</a:t>
            </a: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the KC Metro area. </a:t>
            </a:r>
            <a:r>
              <a:rPr lang="en-US" sz="850" b="0" i="1" u="none" strike="noStrike" cap="none" dirty="0">
                <a:solidFill>
                  <a:srgbClr val="000000"/>
                </a:solidFill>
                <a:highlight>
                  <a:srgbClr val="E3FC88"/>
                </a:highlight>
                <a:latin typeface="Arial"/>
                <a:ea typeface="Arial"/>
                <a:cs typeface="Arial"/>
                <a:sym typeface="Arial"/>
              </a:rPr>
              <a:t>Mike, Edgar, Kim, Chase</a:t>
            </a: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All amazing.”</a:t>
            </a:r>
            <a:endParaRPr sz="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83;p4">
            <a:extLst>
              <a:ext uri="{FF2B5EF4-FFF2-40B4-BE49-F238E27FC236}">
                <a16:creationId xmlns:a16="http://schemas.microsoft.com/office/drawing/2014/main" id="{A5D8D849-BF36-616C-B993-9B4E6787813E}"/>
              </a:ext>
            </a:extLst>
          </p:cNvPr>
          <p:cNvSpPr/>
          <p:nvPr/>
        </p:nvSpPr>
        <p:spPr>
          <a:xfrm>
            <a:off x="5989310" y="4463432"/>
            <a:ext cx="1828800" cy="3840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84;p4">
            <a:extLst>
              <a:ext uri="{FF2B5EF4-FFF2-40B4-BE49-F238E27FC236}">
                <a16:creationId xmlns:a16="http://schemas.microsoft.com/office/drawing/2014/main" id="{05DA89D9-3395-99E6-B741-E071BD59B738}"/>
              </a:ext>
            </a:extLst>
          </p:cNvPr>
          <p:cNvSpPr/>
          <p:nvPr/>
        </p:nvSpPr>
        <p:spPr>
          <a:xfrm>
            <a:off x="6062462" y="4554872"/>
            <a:ext cx="128100" cy="128100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7070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72" name="Google Shape;85;p4">
            <a:extLst>
              <a:ext uri="{FF2B5EF4-FFF2-40B4-BE49-F238E27FC236}">
                <a16:creationId xmlns:a16="http://schemas.microsoft.com/office/drawing/2014/main" id="{CF22539B-5A22-6EED-6352-27B1B72BB7C6}"/>
              </a:ext>
            </a:extLst>
          </p:cNvPr>
          <p:cNvCxnSpPr/>
          <p:nvPr/>
        </p:nvCxnSpPr>
        <p:spPr>
          <a:xfrm>
            <a:off x="6172196" y="4673531"/>
            <a:ext cx="63900" cy="63900"/>
          </a:xfrm>
          <a:prstGeom prst="straightConnector1">
            <a:avLst/>
          </a:prstGeom>
          <a:noFill/>
          <a:ln w="12700" cap="flat" cmpd="sng">
            <a:solidFill>
              <a:srgbClr val="70707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86;p4">
            <a:extLst>
              <a:ext uri="{FF2B5EF4-FFF2-40B4-BE49-F238E27FC236}">
                <a16:creationId xmlns:a16="http://schemas.microsoft.com/office/drawing/2014/main" id="{B255ABA5-56C2-C8FC-F1B6-7C7E95FA3BE9}"/>
              </a:ext>
            </a:extLst>
          </p:cNvPr>
          <p:cNvSpPr/>
          <p:nvPr/>
        </p:nvSpPr>
        <p:spPr>
          <a:xfrm>
            <a:off x="6263630" y="4463432"/>
            <a:ext cx="1508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en-US" sz="950" b="1" i="0" u="none" strike="noStrike" cap="none" dirty="0">
                <a:solidFill>
                  <a:srgbClr val="000000"/>
                </a:solidFill>
              </a:rPr>
              <a:t>apartment with full gym near me</a:t>
            </a:r>
            <a:endParaRPr sz="95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87;p4">
            <a:extLst>
              <a:ext uri="{FF2B5EF4-FFF2-40B4-BE49-F238E27FC236}">
                <a16:creationId xmlns:a16="http://schemas.microsoft.com/office/drawing/2014/main" id="{59EF17A8-2F08-5A6B-A9DF-447A18CE02B4}"/>
              </a:ext>
            </a:extLst>
          </p:cNvPr>
          <p:cNvSpPr/>
          <p:nvPr/>
        </p:nvSpPr>
        <p:spPr>
          <a:xfrm>
            <a:off x="7927838" y="4326272"/>
            <a:ext cx="3867900" cy="658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B0B0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88;p4">
            <a:extLst>
              <a:ext uri="{FF2B5EF4-FFF2-40B4-BE49-F238E27FC236}">
                <a16:creationId xmlns:a16="http://schemas.microsoft.com/office/drawing/2014/main" id="{C5A14AED-AA0A-6356-3553-A42220F9EE0E}"/>
              </a:ext>
            </a:extLst>
          </p:cNvPr>
          <p:cNvSpPr/>
          <p:nvPr/>
        </p:nvSpPr>
        <p:spPr>
          <a:xfrm>
            <a:off x="8019278" y="4371992"/>
            <a:ext cx="21273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Sovereign at Overland Park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89;p4">
            <a:extLst>
              <a:ext uri="{FF2B5EF4-FFF2-40B4-BE49-F238E27FC236}">
                <a16:creationId xmlns:a16="http://schemas.microsoft.com/office/drawing/2014/main" id="{C40F5C6B-B668-8BA4-213D-D2E218F4183A}"/>
              </a:ext>
            </a:extLst>
          </p:cNvPr>
          <p:cNvSpPr/>
          <p:nvPr/>
        </p:nvSpPr>
        <p:spPr>
          <a:xfrm>
            <a:off x="10332710" y="4381136"/>
            <a:ext cx="1371600" cy="183000"/>
          </a:xfrm>
          <a:prstGeom prst="rect">
            <a:avLst/>
          </a:prstGeom>
          <a:solidFill>
            <a:srgbClr val="E3FC88"/>
          </a:solidFill>
          <a:ln w="12700" cap="flat" cmpd="sng">
            <a:solidFill>
              <a:srgbClr val="E3FC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90;p4">
            <a:extLst>
              <a:ext uri="{FF2B5EF4-FFF2-40B4-BE49-F238E27FC236}">
                <a16:creationId xmlns:a16="http://schemas.microsoft.com/office/drawing/2014/main" id="{0074161B-3A06-8B38-6801-92ABA23D7699}"/>
              </a:ext>
            </a:extLst>
          </p:cNvPr>
          <p:cNvSpPr/>
          <p:nvPr/>
        </p:nvSpPr>
        <p:spPr>
          <a:xfrm>
            <a:off x="10332710" y="4381136"/>
            <a:ext cx="13716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en-US" sz="75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AMENITY MATCH</a:t>
            </a:r>
            <a:endParaRPr sz="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91;p4">
            <a:extLst>
              <a:ext uri="{FF2B5EF4-FFF2-40B4-BE49-F238E27FC236}">
                <a16:creationId xmlns:a16="http://schemas.microsoft.com/office/drawing/2014/main" id="{0E741BE1-302B-A933-C317-CBF51522BC2E}"/>
              </a:ext>
            </a:extLst>
          </p:cNvPr>
          <p:cNvSpPr/>
          <p:nvPr/>
        </p:nvSpPr>
        <p:spPr>
          <a:xfrm>
            <a:off x="8019278" y="4582304"/>
            <a:ext cx="3684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“As a </a:t>
            </a:r>
            <a:r>
              <a:rPr lang="en-US" sz="850" b="0" i="1" u="none" strike="noStrike" cap="none" dirty="0">
                <a:solidFill>
                  <a:srgbClr val="000000"/>
                </a:solidFill>
                <a:highlight>
                  <a:srgbClr val="E3FC88"/>
                </a:highlight>
                <a:latin typeface="Arial"/>
                <a:ea typeface="Arial"/>
                <a:cs typeface="Arial"/>
                <a:sym typeface="Arial"/>
              </a:rPr>
              <a:t>personal trainer</a:t>
            </a: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I’m able to assist many residents, with a </a:t>
            </a:r>
            <a:r>
              <a:rPr lang="en-US" sz="850" b="0" i="1" u="none" strike="noStrike" cap="none" dirty="0">
                <a:solidFill>
                  <a:srgbClr val="000000"/>
                </a:solidFill>
                <a:highlight>
                  <a:srgbClr val="E3FC88"/>
                </a:highlight>
                <a:latin typeface="Arial"/>
                <a:ea typeface="Arial"/>
                <a:cs typeface="Arial"/>
                <a:sym typeface="Arial"/>
              </a:rPr>
              <a:t>gym that has all the necessary equipment</a:t>
            </a:r>
            <a:r>
              <a:rPr lang="en-US" sz="85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 sz="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92;p4">
            <a:extLst>
              <a:ext uri="{FF2B5EF4-FFF2-40B4-BE49-F238E27FC236}">
                <a16:creationId xmlns:a16="http://schemas.microsoft.com/office/drawing/2014/main" id="{8C88A6FE-50BB-6CD9-024F-F8E8634D92D6}"/>
              </a:ext>
            </a:extLst>
          </p:cNvPr>
          <p:cNvSpPr/>
          <p:nvPr/>
        </p:nvSpPr>
        <p:spPr>
          <a:xfrm>
            <a:off x="5989310" y="5058112"/>
            <a:ext cx="5806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000"/>
              <a:buFont typeface="Arial"/>
              <a:buNone/>
            </a:pPr>
            <a:r>
              <a:rPr lang="en-US" sz="1000" b="1" i="1" dirty="0">
                <a:solidFill>
                  <a:srgbClr val="404040"/>
                </a:solidFill>
              </a:rPr>
              <a:t>They search for specifics surfaced by AI overviews from relevant reviews</a:t>
            </a:r>
            <a:r>
              <a:rPr lang="en-US" sz="1000" b="1" i="1" u="none" strike="noStrike" cap="none" dirty="0">
                <a:solidFill>
                  <a:srgbClr val="404040"/>
                </a:solidFill>
              </a:rPr>
              <a:t> 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" name="Google Shape;100;p4">
            <a:extLst>
              <a:ext uri="{FF2B5EF4-FFF2-40B4-BE49-F238E27FC236}">
                <a16:creationId xmlns:a16="http://schemas.microsoft.com/office/drawing/2014/main" id="{CCCC14F8-D358-A14A-EEA5-1A0317AFA2CA}"/>
              </a:ext>
            </a:extLst>
          </p:cNvPr>
          <p:cNvCxnSpPr>
            <a:cxnSpLocks/>
          </p:cNvCxnSpPr>
          <p:nvPr/>
        </p:nvCxnSpPr>
        <p:spPr>
          <a:xfrm>
            <a:off x="5731875" y="1953427"/>
            <a:ext cx="0" cy="331972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689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5745D-D02F-DE1F-0431-D9BB8A9B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D61A-1EEA-8CFC-7688-20B024088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75" y="4089748"/>
            <a:ext cx="3493726" cy="18298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/>
              <a:t>Tiffany Walsh</a:t>
            </a:r>
          </a:p>
          <a:p>
            <a:pPr marL="0" indent="0" algn="ctr">
              <a:buNone/>
            </a:pPr>
            <a:r>
              <a:rPr lang="en-US" sz="2000" dirty="0"/>
              <a:t>Director of Marketing</a:t>
            </a:r>
          </a:p>
          <a:p>
            <a:pPr marL="0" indent="0" algn="ctr">
              <a:buNone/>
            </a:pPr>
            <a:r>
              <a:rPr lang="en-US" sz="2000" dirty="0"/>
              <a:t>Nolan Living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3B652E-0C3D-2965-0E10-F63AA6E460F2}"/>
              </a:ext>
            </a:extLst>
          </p:cNvPr>
          <p:cNvSpPr txBox="1">
            <a:spLocks/>
          </p:cNvSpPr>
          <p:nvPr/>
        </p:nvSpPr>
        <p:spPr>
          <a:xfrm>
            <a:off x="827763" y="4091836"/>
            <a:ext cx="3420650" cy="182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Maria Banks</a:t>
            </a:r>
          </a:p>
          <a:p>
            <a:r>
              <a:rPr lang="en-US" dirty="0"/>
              <a:t>President &amp; CEO</a:t>
            </a:r>
          </a:p>
          <a:p>
            <a:r>
              <a:rPr lang="en-US" dirty="0"/>
              <a:t>AMLI Management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041DE9-7E05-BFC7-C396-49D24A1E5C47}"/>
              </a:ext>
            </a:extLst>
          </p:cNvPr>
          <p:cNvSpPr txBox="1">
            <a:spLocks/>
          </p:cNvSpPr>
          <p:nvPr/>
        </p:nvSpPr>
        <p:spPr>
          <a:xfrm>
            <a:off x="8053176" y="4102274"/>
            <a:ext cx="3514611" cy="1829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Dom Beveridge</a:t>
            </a:r>
          </a:p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  <a:p>
            <a:pPr marL="0" indent="0" algn="ctr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20for20</a:t>
            </a:r>
          </a:p>
        </p:txBody>
      </p:sp>
      <p:pic>
        <p:nvPicPr>
          <p:cNvPr id="1026" name="Picture 2" descr="Maria Banks Email &amp; Phone Number | AMLI Residential - ContactOut">
            <a:extLst>
              <a:ext uri="{FF2B5EF4-FFF2-40B4-BE49-F238E27FC236}">
                <a16:creationId xmlns:a16="http://schemas.microsoft.com/office/drawing/2014/main" id="{0D690C16-BE62-44DA-1D2A-F4ABE6E84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398" y="1275699"/>
            <a:ext cx="2663738" cy="26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ffany Walsh, CAPS® - Nolan Living | LinkedIn">
            <a:extLst>
              <a:ext uri="{FF2B5EF4-FFF2-40B4-BE49-F238E27FC236}">
                <a16:creationId xmlns:a16="http://schemas.microsoft.com/office/drawing/2014/main" id="{D3947A85-77CA-470B-511B-02777286E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097" y="1275699"/>
            <a:ext cx="2663737" cy="266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18E1C4-B583-FF5D-0264-F9CAF47317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 b="17464"/>
          <a:stretch>
            <a:fillRect/>
          </a:stretch>
        </p:blipFill>
        <p:spPr>
          <a:xfrm>
            <a:off x="8514452" y="1275698"/>
            <a:ext cx="2659680" cy="26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8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713F8-0819-9B50-38C9-F1AF99916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Automation</a:t>
            </a:r>
            <a:r>
              <a:rPr lang="en-US" dirty="0"/>
              <a:t> Is the </a:t>
            </a:r>
            <a:r>
              <a:rPr lang="en-US" i="1" dirty="0"/>
              <a:t>Real</a:t>
            </a:r>
            <a:r>
              <a:rPr lang="en-US" dirty="0"/>
              <a:t> Story of AI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655F7-04B4-C8A0-703C-EF2BDCDB2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30336"/>
            <a:ext cx="5197741" cy="3701391"/>
          </a:xfrm>
        </p:spPr>
        <p:txBody>
          <a:bodyPr/>
          <a:lstStyle/>
          <a:p>
            <a:r>
              <a:rPr lang="en-US" dirty="0"/>
              <a:t>It’s more helpful to think about </a:t>
            </a:r>
            <a:r>
              <a:rPr lang="en-US" i="1" dirty="0"/>
              <a:t>“Automation”</a:t>
            </a:r>
            <a:r>
              <a:rPr lang="en-US" dirty="0"/>
              <a:t> rather than </a:t>
            </a:r>
            <a:r>
              <a:rPr lang="en-US" i="1" dirty="0"/>
              <a:t>“AI”</a:t>
            </a:r>
          </a:p>
          <a:p>
            <a:r>
              <a:rPr lang="en-US" dirty="0"/>
              <a:t>The scope of what is being automated is growing</a:t>
            </a:r>
          </a:p>
          <a:p>
            <a:r>
              <a:rPr lang="en-US" i="1" dirty="0"/>
              <a:t>Sentiment</a:t>
            </a:r>
            <a:r>
              <a:rPr lang="en-US" dirty="0"/>
              <a:t> is at the core of future automation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11AC5-29EF-BA07-C55F-A3AEE9F8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466CBD-66E9-4D5A-E376-FAF07B0DA3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3" y="1489802"/>
            <a:ext cx="3096479" cy="44671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6A75D7-BB19-197F-D2AB-F12A9DF30A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722604"/>
            <a:ext cx="1894205" cy="189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77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3F1A2-BB5F-BBAB-61F8-31E92DBC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Delinquency: The New </a:t>
            </a:r>
            <a:r>
              <a:rPr lang="en-US" i="1" dirty="0"/>
              <a:t>Gateway</a:t>
            </a:r>
            <a:r>
              <a:rPr lang="en-US" dirty="0"/>
              <a:t>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9A627-6204-4D28-3341-019D7C192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CA73CB-39DF-D714-248D-44F36888F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60338"/>
            <a:ext cx="2257097" cy="107322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Delinquency gets automated and/or centralized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A4035E-EA4F-874C-FF5E-5AAB8E3D9967}"/>
              </a:ext>
            </a:extLst>
          </p:cNvPr>
          <p:cNvGrpSpPr/>
          <p:nvPr/>
        </p:nvGrpSpPr>
        <p:grpSpPr>
          <a:xfrm>
            <a:off x="1023383" y="3223894"/>
            <a:ext cx="10071100" cy="1285353"/>
            <a:chOff x="1023383" y="3223894"/>
            <a:chExt cx="10071100" cy="128535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CB5D799-DA58-DBA6-CC15-BCB612DF37FC}"/>
                </a:ext>
              </a:extLst>
            </p:cNvPr>
            <p:cNvCxnSpPr/>
            <p:nvPr/>
          </p:nvCxnSpPr>
          <p:spPr>
            <a:xfrm>
              <a:off x="1023383" y="3885388"/>
              <a:ext cx="10071100" cy="0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Graphic 6" descr="Marker">
              <a:extLst>
                <a:ext uri="{FF2B5EF4-FFF2-40B4-BE49-F238E27FC236}">
                  <a16:creationId xmlns:a16="http://schemas.microsoft.com/office/drawing/2014/main" id="{28443227-8572-CCA5-40E0-6C37B142EA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009410" y="3223894"/>
              <a:ext cx="754444" cy="754444"/>
            </a:xfrm>
            <a:prstGeom prst="rect">
              <a:avLst/>
            </a:prstGeom>
          </p:spPr>
        </p:pic>
        <p:pic>
          <p:nvPicPr>
            <p:cNvPr id="8" name="Graphic 7" descr="Marker">
              <a:extLst>
                <a:ext uri="{FF2B5EF4-FFF2-40B4-BE49-F238E27FC236}">
                  <a16:creationId xmlns:a16="http://schemas.microsoft.com/office/drawing/2014/main" id="{7AE35987-FCB4-56EE-1B5D-6449A185F3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547557" y="3223894"/>
              <a:ext cx="754444" cy="754444"/>
            </a:xfrm>
            <a:prstGeom prst="rect">
              <a:avLst/>
            </a:prstGeom>
          </p:spPr>
        </p:pic>
        <p:pic>
          <p:nvPicPr>
            <p:cNvPr id="9" name="Graphic 8" descr="Marker">
              <a:extLst>
                <a:ext uri="{FF2B5EF4-FFF2-40B4-BE49-F238E27FC236}">
                  <a16:creationId xmlns:a16="http://schemas.microsoft.com/office/drawing/2014/main" id="{841E6FF9-AD8B-4516-E731-A1F1EF4C60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053640" y="3223894"/>
              <a:ext cx="754444" cy="754444"/>
            </a:xfrm>
            <a:prstGeom prst="rect">
              <a:avLst/>
            </a:prstGeom>
          </p:spPr>
        </p:pic>
        <p:pic>
          <p:nvPicPr>
            <p:cNvPr id="10" name="Graphic 9" descr="Marker">
              <a:extLst>
                <a:ext uri="{FF2B5EF4-FFF2-40B4-BE49-F238E27FC236}">
                  <a16:creationId xmlns:a16="http://schemas.microsoft.com/office/drawing/2014/main" id="{36C19FED-F48B-D9AC-154D-B5EB40C51B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V="1">
              <a:off x="1167409" y="3792258"/>
              <a:ext cx="754444" cy="713459"/>
            </a:xfrm>
            <a:prstGeom prst="rect">
              <a:avLst/>
            </a:prstGeom>
          </p:spPr>
        </p:pic>
        <p:pic>
          <p:nvPicPr>
            <p:cNvPr id="11" name="Graphic 10" descr="Marker">
              <a:extLst>
                <a:ext uri="{FF2B5EF4-FFF2-40B4-BE49-F238E27FC236}">
                  <a16:creationId xmlns:a16="http://schemas.microsoft.com/office/drawing/2014/main" id="{E5171CEC-CABD-ABDD-A50B-D8C63C88E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V="1">
              <a:off x="4682198" y="3795788"/>
              <a:ext cx="754444" cy="713459"/>
            </a:xfrm>
            <a:prstGeom prst="rect">
              <a:avLst/>
            </a:prstGeom>
          </p:spPr>
        </p:pic>
        <p:pic>
          <p:nvPicPr>
            <p:cNvPr id="12" name="Graphic 11" descr="Marker">
              <a:extLst>
                <a:ext uri="{FF2B5EF4-FFF2-40B4-BE49-F238E27FC236}">
                  <a16:creationId xmlns:a16="http://schemas.microsoft.com/office/drawing/2014/main" id="{C4D998E4-EAEC-273D-5B77-2D3CE990ED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V="1">
              <a:off x="8396902" y="3795788"/>
              <a:ext cx="754444" cy="713459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3B96F9B-9B25-7CCA-3651-0908BAB1A4A8}"/>
              </a:ext>
            </a:extLst>
          </p:cNvPr>
          <p:cNvSpPr txBox="1">
            <a:spLocks/>
          </p:cNvSpPr>
          <p:nvPr/>
        </p:nvSpPr>
        <p:spPr>
          <a:xfrm>
            <a:off x="1905374" y="4461479"/>
            <a:ext cx="2864824" cy="107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-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The process works, span of control of overseeing team grows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2EA84E3-1817-084F-F42E-D8867237941B}"/>
              </a:ext>
            </a:extLst>
          </p:cNvPr>
          <p:cNvSpPr txBox="1">
            <a:spLocks/>
          </p:cNvSpPr>
          <p:nvPr/>
        </p:nvSpPr>
        <p:spPr>
          <a:xfrm>
            <a:off x="3707147" y="2160338"/>
            <a:ext cx="2815271" cy="107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-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Results improve (faster payments, reduced bad debt, etc.)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B59304-FA4E-AC11-316C-1B2E6399C783}"/>
              </a:ext>
            </a:extLst>
          </p:cNvPr>
          <p:cNvSpPr txBox="1">
            <a:spLocks/>
          </p:cNvSpPr>
          <p:nvPr/>
        </p:nvSpPr>
        <p:spPr>
          <a:xfrm>
            <a:off x="5481899" y="4461478"/>
            <a:ext cx="2915478" cy="107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-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AI learns about resident behavior from each month’s conversations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233004C-1444-930F-82EF-AA3D59ED1726}"/>
              </a:ext>
            </a:extLst>
          </p:cNvPr>
          <p:cNvSpPr txBox="1">
            <a:spLocks/>
          </p:cNvSpPr>
          <p:nvPr/>
        </p:nvSpPr>
        <p:spPr>
          <a:xfrm>
            <a:off x="7175559" y="2160338"/>
            <a:ext cx="3017715" cy="107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-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Insights gathered about resident preferences can help other processes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82F24D6-4923-6175-C662-D9D7974149EF}"/>
              </a:ext>
            </a:extLst>
          </p:cNvPr>
          <p:cNvSpPr txBox="1">
            <a:spLocks/>
          </p:cNvSpPr>
          <p:nvPr/>
        </p:nvSpPr>
        <p:spPr>
          <a:xfrm>
            <a:off x="8905268" y="4461479"/>
            <a:ext cx="2254176" cy="10904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-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Clr>
                <a:srgbClr val="3B69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2000" dirty="0"/>
              <a:t>Organization looks to automate similar processes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D21A954-1499-36A1-BE3E-897E29B588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13" y="92504"/>
            <a:ext cx="1389456" cy="138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9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A7B5A-4E65-7265-A4E8-FA8481F3E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23B9-F8FA-7076-BC17-773FA72B1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5234" y="2507518"/>
            <a:ext cx="9482254" cy="194794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Turning Sentiment Into </a:t>
            </a:r>
            <a:r>
              <a:rPr lang="en-US" i="1" dirty="0"/>
              <a:t>Steps</a:t>
            </a:r>
            <a:br>
              <a:rPr lang="en-US" i="1" dirty="0"/>
            </a:br>
            <a:br>
              <a:rPr lang="en-US" sz="1200" i="1" dirty="0"/>
            </a:br>
            <a:r>
              <a:rPr lang="en-US" sz="3600" i="1" dirty="0"/>
              <a:t>The Next Frontier of AI</a:t>
            </a:r>
          </a:p>
        </p:txBody>
      </p:sp>
    </p:spTree>
    <p:extLst>
      <p:ext uri="{BB962C8B-B14F-4D97-AF65-F5344CB8AC3E}">
        <p14:creationId xmlns:p14="http://schemas.microsoft.com/office/powerpoint/2010/main" val="429630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M 2024 PPT Template" id="{EE12B926-45F5-6F44-B7D8-E9A350AF231D}" vid="{130AB687-C0AB-8C42-8771-626BC0AB3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3579</TotalTime>
  <Words>685</Words>
  <Application>Microsoft Office PowerPoint</Application>
  <PresentationFormat>Widescreen</PresentationFormat>
  <Paragraphs>124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Open Sans</vt:lpstr>
      <vt:lpstr>Office Theme</vt:lpstr>
      <vt:lpstr>Turning Sentiment Into Steps  The Next Frontier of AI</vt:lpstr>
      <vt:lpstr>PowerPoint Presentation</vt:lpstr>
      <vt:lpstr>PowerPoint Presentation</vt:lpstr>
      <vt:lpstr>AI Chat Improves Sentiment Analysis</vt:lpstr>
      <vt:lpstr>The Power of Open-Ended Questions</vt:lpstr>
      <vt:lpstr>The Importance of Reliable Data</vt:lpstr>
      <vt:lpstr>What We Learned…</vt:lpstr>
      <vt:lpstr>PowerPoint Presentation</vt:lpstr>
      <vt:lpstr>Resident chat → Real-time sentiment</vt:lpstr>
      <vt:lpstr>Real-time sentiment → Real detail for AI search </vt:lpstr>
      <vt:lpstr>PowerPoint Presentation</vt:lpstr>
      <vt:lpstr>Automation Is the Real Story of AI</vt:lpstr>
      <vt:lpstr>Delinquency: The New Gateway Process</vt:lpstr>
      <vt:lpstr>Turning Sentiment Into Steps  The Next Frontier of 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Dom Beveridge</cp:lastModifiedBy>
  <cp:revision>17</cp:revision>
  <dcterms:created xsi:type="dcterms:W3CDTF">2025-01-23T03:18:31Z</dcterms:created>
  <dcterms:modified xsi:type="dcterms:W3CDTF">2026-04-28T04:40:40Z</dcterms:modified>
</cp:coreProperties>
</file>