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8288000" cy="10287000"/>
  <p:notesSz cx="6858000" cy="9144000"/>
  <p:embeddedFontLst>
    <p:embeddedFont>
      <p:font typeface="Libre Baskerville Italics" panose="02000000000000000000" pitchFamily="2" charset="0"/>
      <p:regular r:id="rId12"/>
      <p:italic r:id="rId13"/>
    </p:embeddedFont>
    <p:embeddedFont>
      <p:font typeface="Open Sans" panose="020B0606030504020204" pitchFamily="34" charset="0"/>
      <p:regular r:id="rId14"/>
      <p:bold r:id="rId15"/>
      <p:italic r:id="rId16"/>
      <p:boldItalic r:id="rId17"/>
    </p:embeddedFont>
    <p:embeddedFont>
      <p:font typeface="Open Sans Bold"/>
      <p:regular r:id="rId18"/>
      <p:bold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1" autoAdjust="0"/>
    <p:restoredTop sz="94521" autoAdjust="0"/>
  </p:normalViewPr>
  <p:slideViewPr>
    <p:cSldViewPr>
      <p:cViewPr varScale="1">
        <p:scale>
          <a:sx n="80" d="100"/>
          <a:sy n="80" d="100"/>
        </p:scale>
        <p:origin x="304" y="20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4/29/26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sv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0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687" b="-6009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52283" y="547449"/>
            <a:ext cx="17183434" cy="9192102"/>
            <a:chOff x="0" y="0"/>
            <a:chExt cx="54334112" cy="29065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334110" cy="29065475"/>
            </a:xfrm>
            <a:custGeom>
              <a:avLst/>
              <a:gdLst/>
              <a:ahLst/>
              <a:cxnLst/>
              <a:rect l="l" t="t" r="r" b="b"/>
              <a:pathLst>
                <a:path w="54334110" h="29065475">
                  <a:moveTo>
                    <a:pt x="0" y="0"/>
                  </a:moveTo>
                  <a:lnTo>
                    <a:pt x="54334110" y="0"/>
                  </a:lnTo>
                  <a:lnTo>
                    <a:pt x="54334110" y="29065475"/>
                  </a:lnTo>
                  <a:lnTo>
                    <a:pt x="0" y="29065475"/>
                  </a:lnTo>
                  <a:close/>
                </a:path>
              </a:pathLst>
            </a:custGeom>
            <a:solidFill>
              <a:srgbClr val="55575A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028700" y="4185400"/>
            <a:ext cx="16130133" cy="151003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319"/>
              </a:lnSpc>
            </a:pPr>
            <a:r>
              <a:rPr lang="en-US" sz="8799" b="1" spc="703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THE GOLDILOCKS EFFECT: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6683748" y="1229424"/>
            <a:ext cx="4920505" cy="2487018"/>
            <a:chOff x="0" y="0"/>
            <a:chExt cx="6560673" cy="331602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487962" cy="2067182"/>
            </a:xfrm>
            <a:custGeom>
              <a:avLst/>
              <a:gdLst/>
              <a:ahLst/>
              <a:cxnLst/>
              <a:rect l="l" t="t" r="r" b="b"/>
              <a:pathLst>
                <a:path w="6487962" h="2067182">
                  <a:moveTo>
                    <a:pt x="0" y="0"/>
                  </a:moveTo>
                  <a:lnTo>
                    <a:pt x="6487962" y="0"/>
                  </a:lnTo>
                  <a:lnTo>
                    <a:pt x="6487962" y="2067182"/>
                  </a:lnTo>
                  <a:lnTo>
                    <a:pt x="0" y="206718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Freeform 8"/>
            <p:cNvSpPr/>
            <p:nvPr/>
          </p:nvSpPr>
          <p:spPr>
            <a:xfrm>
              <a:off x="3218572" y="2470256"/>
              <a:ext cx="3269390" cy="845767"/>
            </a:xfrm>
            <a:custGeom>
              <a:avLst/>
              <a:gdLst/>
              <a:ahLst/>
              <a:cxnLst/>
              <a:rect l="l" t="t" r="r" b="b"/>
              <a:pathLst>
                <a:path w="3269390" h="845767">
                  <a:moveTo>
                    <a:pt x="0" y="0"/>
                  </a:moveTo>
                  <a:lnTo>
                    <a:pt x="3269390" y="0"/>
                  </a:lnTo>
                  <a:lnTo>
                    <a:pt x="3269390" y="845767"/>
                  </a:lnTo>
                  <a:lnTo>
                    <a:pt x="0" y="84576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3243981" y="2016432"/>
              <a:ext cx="3316692" cy="3882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510"/>
                </a:lnSpc>
              </a:pPr>
              <a:r>
                <a:rPr lang="en-US" sz="1793" spc="55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PRESENTED BY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5762097" y="10153905"/>
            <a:ext cx="6038197" cy="34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6"/>
              </a:lnSpc>
            </a:pPr>
            <a:r>
              <a:rPr lang="en-US" sz="2054" i="1" spc="143">
                <a:solidFill>
                  <a:srgbClr val="000000"/>
                </a:solidFill>
                <a:latin typeface="Libre Baskerville Italics"/>
                <a:ea typeface="Libre Baskerville Italics"/>
                <a:cs typeface="Libre Baskerville Italics"/>
                <a:sym typeface="Libre Baskerville Italics"/>
              </a:rPr>
              <a:t>www.reallygreatsite.com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129167" y="5618183"/>
            <a:ext cx="16130133" cy="25387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0219"/>
              </a:lnSpc>
            </a:pPr>
            <a:r>
              <a:rPr lang="en-US" sz="7299" spc="583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FINDING THE “JUST RIGHT” IN MARKETING SPEND AND ROI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414" y="865650"/>
            <a:ext cx="18691820" cy="577389"/>
            <a:chOff x="0" y="0"/>
            <a:chExt cx="73329023" cy="22651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329025" cy="2265129"/>
            </a:xfrm>
            <a:custGeom>
              <a:avLst/>
              <a:gdLst/>
              <a:ahLst/>
              <a:cxnLst/>
              <a:rect l="l" t="t" r="r" b="b"/>
              <a:pathLst>
                <a:path w="73329025" h="2265129">
                  <a:moveTo>
                    <a:pt x="0" y="0"/>
                  </a:moveTo>
                  <a:lnTo>
                    <a:pt x="73329025" y="0"/>
                  </a:lnTo>
                  <a:lnTo>
                    <a:pt x="73329025" y="2265129"/>
                  </a:lnTo>
                  <a:lnTo>
                    <a:pt x="0" y="2265129"/>
                  </a:lnTo>
                  <a:close/>
                </a:path>
              </a:pathLst>
            </a:custGeom>
            <a:solidFill>
              <a:srgbClr val="3D607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4247396" y="9505255"/>
            <a:ext cx="974623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28580" y="8890900"/>
            <a:ext cx="3265669" cy="1038210"/>
          </a:xfrm>
          <a:custGeom>
            <a:avLst/>
            <a:gdLst/>
            <a:ahLst/>
            <a:cxnLst/>
            <a:rect l="l" t="t" r="r" b="b"/>
            <a:pathLst>
              <a:path w="3265669" h="1038210">
                <a:moveTo>
                  <a:pt x="0" y="0"/>
                </a:moveTo>
                <a:lnTo>
                  <a:pt x="3265669" y="0"/>
                </a:lnTo>
                <a:lnTo>
                  <a:pt x="3265669" y="1038211"/>
                </a:lnTo>
                <a:lnTo>
                  <a:pt x="0" y="1038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6455389" y="3365205"/>
            <a:ext cx="5400216" cy="5727501"/>
          </a:xfrm>
          <a:custGeom>
            <a:avLst/>
            <a:gdLst/>
            <a:ahLst/>
            <a:cxnLst/>
            <a:rect l="l" t="t" r="r" b="b"/>
            <a:pathLst>
              <a:path w="5400216" h="5727501">
                <a:moveTo>
                  <a:pt x="0" y="0"/>
                </a:moveTo>
                <a:lnTo>
                  <a:pt x="5400215" y="0"/>
                </a:lnTo>
                <a:lnTo>
                  <a:pt x="5400215" y="5727501"/>
                </a:lnTo>
                <a:lnTo>
                  <a:pt x="0" y="57275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848610" y="2126566"/>
            <a:ext cx="12145022" cy="845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7"/>
              </a:lnSpc>
            </a:pPr>
            <a:r>
              <a:rPr lang="en-US" sz="4976" spc="3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GOLDEN CIRCLE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414517" y="8935661"/>
            <a:ext cx="3568683" cy="541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40"/>
              </a:lnSpc>
            </a:pPr>
            <a:r>
              <a:rPr lang="en-US" sz="2778" spc="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AIM 2026| Slide 2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149618" y="9452417"/>
            <a:ext cx="1995382" cy="422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8"/>
              </a:lnSpc>
            </a:pPr>
            <a:r>
              <a:rPr lang="en-US" sz="2178" spc="7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aimconf.com</a:t>
            </a:r>
            <a:endParaRPr lang="en-US" sz="2178" spc="78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414" y="865650"/>
            <a:ext cx="18691820" cy="577389"/>
            <a:chOff x="0" y="0"/>
            <a:chExt cx="73329023" cy="22651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329025" cy="2265129"/>
            </a:xfrm>
            <a:custGeom>
              <a:avLst/>
              <a:gdLst/>
              <a:ahLst/>
              <a:cxnLst/>
              <a:rect l="l" t="t" r="r" b="b"/>
              <a:pathLst>
                <a:path w="73329025" h="2265129">
                  <a:moveTo>
                    <a:pt x="0" y="0"/>
                  </a:moveTo>
                  <a:lnTo>
                    <a:pt x="73329025" y="0"/>
                  </a:lnTo>
                  <a:lnTo>
                    <a:pt x="73329025" y="2265129"/>
                  </a:lnTo>
                  <a:lnTo>
                    <a:pt x="0" y="2265129"/>
                  </a:lnTo>
                  <a:close/>
                </a:path>
              </a:pathLst>
            </a:custGeom>
            <a:solidFill>
              <a:srgbClr val="3D607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4247396" y="9505255"/>
            <a:ext cx="974623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28580" y="8890900"/>
            <a:ext cx="3265669" cy="1038210"/>
          </a:xfrm>
          <a:custGeom>
            <a:avLst/>
            <a:gdLst/>
            <a:ahLst/>
            <a:cxnLst/>
            <a:rect l="l" t="t" r="r" b="b"/>
            <a:pathLst>
              <a:path w="3265669" h="1038210">
                <a:moveTo>
                  <a:pt x="0" y="0"/>
                </a:moveTo>
                <a:lnTo>
                  <a:pt x="3265669" y="0"/>
                </a:lnTo>
                <a:lnTo>
                  <a:pt x="3265669" y="1038211"/>
                </a:lnTo>
                <a:lnTo>
                  <a:pt x="0" y="1038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10568351" y="3331984"/>
            <a:ext cx="5400216" cy="5727501"/>
          </a:xfrm>
          <a:custGeom>
            <a:avLst/>
            <a:gdLst/>
            <a:ahLst/>
            <a:cxnLst/>
            <a:rect l="l" t="t" r="r" b="b"/>
            <a:pathLst>
              <a:path w="5400216" h="5727501">
                <a:moveTo>
                  <a:pt x="0" y="0"/>
                </a:moveTo>
                <a:lnTo>
                  <a:pt x="5400215" y="0"/>
                </a:lnTo>
                <a:lnTo>
                  <a:pt x="5400215" y="5727502"/>
                </a:lnTo>
                <a:lnTo>
                  <a:pt x="0" y="572750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7"/>
          <p:cNvSpPr/>
          <p:nvPr/>
        </p:nvSpPr>
        <p:spPr>
          <a:xfrm>
            <a:off x="2319434" y="3331984"/>
            <a:ext cx="5400216" cy="5727501"/>
          </a:xfrm>
          <a:custGeom>
            <a:avLst/>
            <a:gdLst/>
            <a:ahLst/>
            <a:cxnLst/>
            <a:rect l="l" t="t" r="r" b="b"/>
            <a:pathLst>
              <a:path w="5400216" h="5727501">
                <a:moveTo>
                  <a:pt x="0" y="0"/>
                </a:moveTo>
                <a:lnTo>
                  <a:pt x="5400215" y="0"/>
                </a:lnTo>
                <a:lnTo>
                  <a:pt x="5400215" y="5727502"/>
                </a:lnTo>
                <a:lnTo>
                  <a:pt x="0" y="572750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7719649" y="5959236"/>
            <a:ext cx="2722290" cy="472998"/>
          </a:xfrm>
          <a:custGeom>
            <a:avLst/>
            <a:gdLst/>
            <a:ahLst/>
            <a:cxnLst/>
            <a:rect l="l" t="t" r="r" b="b"/>
            <a:pathLst>
              <a:path w="2722290" h="472998">
                <a:moveTo>
                  <a:pt x="0" y="0"/>
                </a:moveTo>
                <a:lnTo>
                  <a:pt x="2722291" y="0"/>
                </a:lnTo>
                <a:lnTo>
                  <a:pt x="2722291" y="472998"/>
                </a:lnTo>
                <a:lnTo>
                  <a:pt x="0" y="47299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1848610" y="2126566"/>
            <a:ext cx="12145022" cy="845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7"/>
              </a:lnSpc>
            </a:pPr>
            <a:r>
              <a:rPr lang="en-US" sz="4976" spc="3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GOLDEN CIRCLE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414517" y="8935661"/>
            <a:ext cx="3265669" cy="541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40"/>
              </a:lnSpc>
            </a:pPr>
            <a:r>
              <a:rPr lang="en-US" sz="2778" spc="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AIM 2026| Slide 3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15149618" y="9452417"/>
            <a:ext cx="2509802" cy="422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8"/>
              </a:lnSpc>
            </a:pPr>
            <a:r>
              <a:rPr lang="en-US" sz="2178" spc="7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aimconf.com</a:t>
            </a:r>
            <a:endParaRPr lang="en-US" sz="2178" spc="78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64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687" b="-60090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52283" y="547449"/>
            <a:ext cx="17183434" cy="9192102"/>
            <a:chOff x="0" y="0"/>
            <a:chExt cx="54334112" cy="29065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334110" cy="29065475"/>
            </a:xfrm>
            <a:custGeom>
              <a:avLst/>
              <a:gdLst/>
              <a:ahLst/>
              <a:cxnLst/>
              <a:rect l="l" t="t" r="r" b="b"/>
              <a:pathLst>
                <a:path w="54334110" h="29065475">
                  <a:moveTo>
                    <a:pt x="0" y="0"/>
                  </a:moveTo>
                  <a:lnTo>
                    <a:pt x="54334110" y="0"/>
                  </a:lnTo>
                  <a:lnTo>
                    <a:pt x="54334110" y="29065475"/>
                  </a:lnTo>
                  <a:lnTo>
                    <a:pt x="0" y="29065475"/>
                  </a:lnTo>
                  <a:close/>
                </a:path>
              </a:pathLst>
            </a:custGeom>
            <a:solidFill>
              <a:srgbClr val="55575A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9004764" y="2522320"/>
            <a:ext cx="4225278" cy="5242359"/>
            <a:chOff x="0" y="0"/>
            <a:chExt cx="5633704" cy="6989812"/>
          </a:xfrm>
        </p:grpSpPr>
        <p:grpSp>
          <p:nvGrpSpPr>
            <p:cNvPr id="6" name="Group 6"/>
            <p:cNvGrpSpPr/>
            <p:nvPr/>
          </p:nvGrpSpPr>
          <p:grpSpPr>
            <a:xfrm>
              <a:off x="451763" y="0"/>
              <a:ext cx="4730179" cy="4730179"/>
              <a:chOff x="0" y="0"/>
              <a:chExt cx="812800" cy="81280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8" name="TextBox 8"/>
            <p:cNvSpPr txBox="1"/>
            <p:nvPr/>
          </p:nvSpPr>
          <p:spPr>
            <a:xfrm>
              <a:off x="0" y="5343077"/>
              <a:ext cx="5633704" cy="1646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2"/>
                </a:lnSpc>
              </a:pPr>
              <a:r>
                <a:rPr lang="en-US" sz="2394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Heidi Jehlicka</a:t>
              </a:r>
            </a:p>
            <a:p>
              <a:pPr algn="ctr">
                <a:lnSpc>
                  <a:spcPts val="3352"/>
                </a:lnSpc>
              </a:pPr>
              <a:r>
                <a:rPr lang="en-US" sz="239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VP of Marketing</a:t>
              </a:r>
            </a:p>
            <a:p>
              <a:pPr algn="ctr">
                <a:lnSpc>
                  <a:spcPts val="3352"/>
                </a:lnSpc>
              </a:pPr>
              <a:r>
                <a:rPr lang="en-US" sz="239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 Bainbridge Companies</a:t>
              </a:r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13635899" y="2522320"/>
            <a:ext cx="3547634" cy="5242359"/>
            <a:chOff x="0" y="0"/>
            <a:chExt cx="4730179" cy="6989812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0"/>
              <a:ext cx="4730179" cy="4730179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30880" y="5343077"/>
              <a:ext cx="4668418" cy="1646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2"/>
                </a:lnSpc>
              </a:pPr>
              <a:r>
                <a:rPr lang="en-US" sz="2394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Laurel Zacher</a:t>
              </a:r>
            </a:p>
            <a:p>
              <a:pPr algn="ctr">
                <a:lnSpc>
                  <a:spcPts val="3352"/>
                </a:lnSpc>
              </a:pPr>
              <a:r>
                <a:rPr lang="en-US" sz="239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CEO</a:t>
              </a:r>
            </a:p>
            <a:p>
              <a:pPr algn="ctr">
                <a:lnSpc>
                  <a:spcPts val="3352"/>
                </a:lnSpc>
              </a:pPr>
              <a:r>
                <a:rPr lang="en-US" sz="239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LZ Strategic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5163041" y="8485771"/>
            <a:ext cx="2524558" cy="1276011"/>
            <a:chOff x="0" y="0"/>
            <a:chExt cx="3366078" cy="1701349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3328772" cy="1060607"/>
            </a:xfrm>
            <a:custGeom>
              <a:avLst/>
              <a:gdLst/>
              <a:ahLst/>
              <a:cxnLst/>
              <a:rect l="l" t="t" r="r" b="b"/>
              <a:pathLst>
                <a:path w="3328772" h="1060607">
                  <a:moveTo>
                    <a:pt x="0" y="0"/>
                  </a:moveTo>
                  <a:lnTo>
                    <a:pt x="3328772" y="0"/>
                  </a:lnTo>
                  <a:lnTo>
                    <a:pt x="3328772" y="1060607"/>
                  </a:lnTo>
                  <a:lnTo>
                    <a:pt x="0" y="106060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5" name="Freeform 15"/>
            <p:cNvSpPr/>
            <p:nvPr/>
          </p:nvSpPr>
          <p:spPr>
            <a:xfrm>
              <a:off x="1651349" y="1267412"/>
              <a:ext cx="1677423" cy="433937"/>
            </a:xfrm>
            <a:custGeom>
              <a:avLst/>
              <a:gdLst/>
              <a:ahLst/>
              <a:cxnLst/>
              <a:rect l="l" t="t" r="r" b="b"/>
              <a:pathLst>
                <a:path w="1677423" h="433937">
                  <a:moveTo>
                    <a:pt x="0" y="0"/>
                  </a:moveTo>
                  <a:lnTo>
                    <a:pt x="1677423" y="0"/>
                  </a:lnTo>
                  <a:lnTo>
                    <a:pt x="1677423" y="433937"/>
                  </a:lnTo>
                  <a:lnTo>
                    <a:pt x="0" y="43393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664386" y="1030180"/>
              <a:ext cx="1701692" cy="20361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288"/>
                </a:lnSpc>
              </a:pPr>
              <a:r>
                <a:rPr lang="en-US" sz="920" spc="282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PRESENTED BY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5293087" y="2522320"/>
            <a:ext cx="3547634" cy="5242359"/>
            <a:chOff x="0" y="0"/>
            <a:chExt cx="4730179" cy="6989812"/>
          </a:xfrm>
        </p:grpSpPr>
        <p:grpSp>
          <p:nvGrpSpPr>
            <p:cNvPr id="18" name="Group 18"/>
            <p:cNvGrpSpPr/>
            <p:nvPr/>
          </p:nvGrpSpPr>
          <p:grpSpPr>
            <a:xfrm>
              <a:off x="0" y="0"/>
              <a:ext cx="4730179" cy="4730179"/>
              <a:chOff x="0" y="0"/>
              <a:chExt cx="812800" cy="812800"/>
            </a:xfrm>
          </p:grpSpPr>
          <p:sp>
            <p:nvSpPr>
              <p:cNvPr id="19" name="Freeform 1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7"/>
                <a:stretch>
                  <a:fillRect l="-11724" t="-7929" r="-13716" b="-6065"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0" name="TextBox 20"/>
            <p:cNvSpPr txBox="1"/>
            <p:nvPr/>
          </p:nvSpPr>
          <p:spPr>
            <a:xfrm>
              <a:off x="30880" y="5343077"/>
              <a:ext cx="4668418" cy="164673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52"/>
                </a:lnSpc>
              </a:pPr>
              <a:r>
                <a:rPr lang="en-US" sz="2394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Andrew Cederlind</a:t>
              </a:r>
            </a:p>
            <a:p>
              <a:pPr algn="ctr">
                <a:lnSpc>
                  <a:spcPts val="3352"/>
                </a:lnSpc>
              </a:pPr>
              <a:r>
                <a:rPr lang="en-US" sz="239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President &amp; COO Conversion Logix</a:t>
              </a:r>
            </a:p>
          </p:txBody>
        </p:sp>
      </p:grpSp>
      <p:sp>
        <p:nvSpPr>
          <p:cNvPr id="21" name="TextBox 21"/>
          <p:cNvSpPr txBox="1"/>
          <p:nvPr/>
        </p:nvSpPr>
        <p:spPr>
          <a:xfrm>
            <a:off x="5762097" y="10153905"/>
            <a:ext cx="6038197" cy="34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6"/>
              </a:lnSpc>
            </a:pPr>
            <a:r>
              <a:rPr lang="en-US" sz="2054" i="1" spc="143">
                <a:solidFill>
                  <a:srgbClr val="000000"/>
                </a:solidFill>
                <a:latin typeface="Libre Baskerville Italics"/>
                <a:ea typeface="Libre Baskerville Italics"/>
                <a:cs typeface="Libre Baskerville Italics"/>
                <a:sym typeface="Libre Baskerville Italics"/>
              </a:rPr>
              <a:t>www.reallygreatsite.com</a:t>
            </a:r>
          </a:p>
        </p:txBody>
      </p:sp>
      <p:grpSp>
        <p:nvGrpSpPr>
          <p:cNvPr id="22" name="Group 22"/>
          <p:cNvGrpSpPr/>
          <p:nvPr/>
        </p:nvGrpSpPr>
        <p:grpSpPr>
          <a:xfrm>
            <a:off x="1104467" y="2522320"/>
            <a:ext cx="3834004" cy="5234088"/>
            <a:chOff x="0" y="0"/>
            <a:chExt cx="5112006" cy="6978784"/>
          </a:xfrm>
        </p:grpSpPr>
        <p:grpSp>
          <p:nvGrpSpPr>
            <p:cNvPr id="23" name="Group 23"/>
            <p:cNvGrpSpPr/>
            <p:nvPr/>
          </p:nvGrpSpPr>
          <p:grpSpPr>
            <a:xfrm>
              <a:off x="181375" y="0"/>
              <a:ext cx="4749256" cy="4749256"/>
              <a:chOff x="0" y="0"/>
              <a:chExt cx="812800" cy="812800"/>
            </a:xfrm>
          </p:grpSpPr>
          <p:sp>
            <p:nvSpPr>
              <p:cNvPr id="24" name="Freeform 2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25" name="TextBox 25"/>
            <p:cNvSpPr txBox="1"/>
            <p:nvPr/>
          </p:nvSpPr>
          <p:spPr>
            <a:xfrm>
              <a:off x="0" y="5365581"/>
              <a:ext cx="5112006" cy="16132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283"/>
                </a:lnSpc>
              </a:pPr>
              <a:r>
                <a:rPr lang="en-US" sz="2345" b="1">
                  <a:solidFill>
                    <a:srgbClr val="FFFFFF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Annika Navac</a:t>
              </a:r>
            </a:p>
            <a:p>
              <a:pPr algn="ctr">
                <a:lnSpc>
                  <a:spcPts val="3283"/>
                </a:lnSpc>
              </a:pPr>
              <a:r>
                <a:rPr lang="en-US" sz="2345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Marketing Manager</a:t>
              </a:r>
            </a:p>
            <a:p>
              <a:pPr algn="ctr">
                <a:lnSpc>
                  <a:spcPts val="3283"/>
                </a:lnSpc>
              </a:pPr>
              <a:r>
                <a:rPr lang="en-US" sz="2345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The Bainbridge Companies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64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414" y="865650"/>
            <a:ext cx="18691820" cy="577389"/>
            <a:chOff x="0" y="0"/>
            <a:chExt cx="73329023" cy="22651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329025" cy="2265129"/>
            </a:xfrm>
            <a:custGeom>
              <a:avLst/>
              <a:gdLst/>
              <a:ahLst/>
              <a:cxnLst/>
              <a:rect l="l" t="t" r="r" b="b"/>
              <a:pathLst>
                <a:path w="73329025" h="2265129">
                  <a:moveTo>
                    <a:pt x="0" y="0"/>
                  </a:moveTo>
                  <a:lnTo>
                    <a:pt x="73329025" y="0"/>
                  </a:lnTo>
                  <a:lnTo>
                    <a:pt x="73329025" y="2265129"/>
                  </a:lnTo>
                  <a:lnTo>
                    <a:pt x="0" y="2265129"/>
                  </a:lnTo>
                  <a:close/>
                </a:path>
              </a:pathLst>
            </a:custGeom>
            <a:solidFill>
              <a:srgbClr val="F1EEE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 flipV="1">
            <a:off x="4065707" y="9486140"/>
            <a:ext cx="10332446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48393" y="8895027"/>
            <a:ext cx="3291953" cy="1048876"/>
          </a:xfrm>
          <a:custGeom>
            <a:avLst/>
            <a:gdLst/>
            <a:ahLst/>
            <a:cxnLst/>
            <a:rect l="l" t="t" r="r" b="b"/>
            <a:pathLst>
              <a:path w="3291953" h="1048876">
                <a:moveTo>
                  <a:pt x="0" y="0"/>
                </a:moveTo>
                <a:lnTo>
                  <a:pt x="3291953" y="0"/>
                </a:lnTo>
                <a:lnTo>
                  <a:pt x="3291953" y="1048876"/>
                </a:lnTo>
                <a:lnTo>
                  <a:pt x="0" y="10488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235433" y="2930720"/>
            <a:ext cx="5432512" cy="1438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48"/>
              </a:lnSpc>
            </a:pPr>
            <a:r>
              <a:rPr lang="en-US" sz="8534" spc="68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TOO HOT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566530" y="8954645"/>
            <a:ext cx="3492870" cy="541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40"/>
              </a:lnSpc>
            </a:pPr>
            <a:r>
              <a:rPr lang="en-US" sz="2778" spc="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AIM 2026 | Slide 5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301632" y="9471402"/>
            <a:ext cx="2487641" cy="422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8"/>
              </a:lnSpc>
            </a:pPr>
            <a:r>
              <a:rPr lang="en-US" sz="2178" spc="78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aimconf.com</a:t>
            </a:r>
            <a:endParaRPr lang="en-US" sz="2178" spc="78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851821" y="4931116"/>
            <a:ext cx="6199734" cy="1438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48"/>
              </a:lnSpc>
            </a:pPr>
            <a:r>
              <a:rPr lang="en-US" sz="8534" spc="68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TOO COLD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21655" y="7083913"/>
            <a:ext cx="6660067" cy="1438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48"/>
              </a:lnSpc>
            </a:pPr>
            <a:r>
              <a:rPr lang="en-US" sz="8534" spc="68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JUST RIGHT</a:t>
            </a:r>
          </a:p>
        </p:txBody>
      </p:sp>
      <p:sp>
        <p:nvSpPr>
          <p:cNvPr id="11" name="AutoShape 11"/>
          <p:cNvSpPr/>
          <p:nvPr/>
        </p:nvSpPr>
        <p:spPr>
          <a:xfrm>
            <a:off x="0" y="2331572"/>
            <a:ext cx="18288000" cy="1905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414" y="865650"/>
            <a:ext cx="18691820" cy="577389"/>
            <a:chOff x="0" y="0"/>
            <a:chExt cx="73329023" cy="22651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329025" cy="2265129"/>
            </a:xfrm>
            <a:custGeom>
              <a:avLst/>
              <a:gdLst/>
              <a:ahLst/>
              <a:cxnLst/>
              <a:rect l="l" t="t" r="r" b="b"/>
              <a:pathLst>
                <a:path w="73329025" h="2265129">
                  <a:moveTo>
                    <a:pt x="0" y="0"/>
                  </a:moveTo>
                  <a:lnTo>
                    <a:pt x="73329025" y="0"/>
                  </a:lnTo>
                  <a:lnTo>
                    <a:pt x="73329025" y="2265129"/>
                  </a:lnTo>
                  <a:lnTo>
                    <a:pt x="0" y="2265129"/>
                  </a:lnTo>
                  <a:close/>
                </a:path>
              </a:pathLst>
            </a:custGeom>
            <a:solidFill>
              <a:srgbClr val="3D607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4247396" y="9505255"/>
            <a:ext cx="974623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28580" y="8890900"/>
            <a:ext cx="3265669" cy="1038210"/>
          </a:xfrm>
          <a:custGeom>
            <a:avLst/>
            <a:gdLst/>
            <a:ahLst/>
            <a:cxnLst/>
            <a:rect l="l" t="t" r="r" b="b"/>
            <a:pathLst>
              <a:path w="3265669" h="1038210">
                <a:moveTo>
                  <a:pt x="0" y="0"/>
                </a:moveTo>
                <a:lnTo>
                  <a:pt x="3265669" y="0"/>
                </a:lnTo>
                <a:lnTo>
                  <a:pt x="3265669" y="1038211"/>
                </a:lnTo>
                <a:lnTo>
                  <a:pt x="0" y="1038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6" name="Group 6"/>
          <p:cNvGrpSpPr/>
          <p:nvPr/>
        </p:nvGrpSpPr>
        <p:grpSpPr>
          <a:xfrm>
            <a:off x="3988105" y="3251478"/>
            <a:ext cx="3992807" cy="1349602"/>
            <a:chOff x="0" y="0"/>
            <a:chExt cx="1348017" cy="455641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1348017" cy="455641"/>
            </a:xfrm>
            <a:custGeom>
              <a:avLst/>
              <a:gdLst/>
              <a:ahLst/>
              <a:cxnLst/>
              <a:rect l="l" t="t" r="r" b="b"/>
              <a:pathLst>
                <a:path w="1348017" h="455641">
                  <a:moveTo>
                    <a:pt x="0" y="0"/>
                  </a:moveTo>
                  <a:lnTo>
                    <a:pt x="1348017" y="0"/>
                  </a:lnTo>
                  <a:lnTo>
                    <a:pt x="1348017" y="455641"/>
                  </a:lnTo>
                  <a:lnTo>
                    <a:pt x="0" y="455641"/>
                  </a:lnTo>
                  <a:close/>
                </a:path>
              </a:pathLst>
            </a:custGeom>
            <a:solidFill>
              <a:srgbClr val="5A7A9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0" y="-95250"/>
              <a:ext cx="1348017" cy="5508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8"/>
                </a:lnSpc>
              </a:pPr>
              <a:endParaRPr/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4414517" y="8935661"/>
            <a:ext cx="3721083" cy="541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40"/>
              </a:lnSpc>
            </a:pPr>
            <a:r>
              <a:rPr lang="en-US" sz="2778" spc="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AIM 2026| Slide 6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149618" y="9452417"/>
            <a:ext cx="2681182" cy="422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8"/>
              </a:lnSpc>
            </a:pPr>
            <a:r>
              <a:rPr lang="en-US" sz="2178" spc="7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aimconf.com</a:t>
            </a:r>
            <a:endParaRPr lang="en-US" sz="2178" spc="78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271263" y="1550492"/>
            <a:ext cx="12803392" cy="845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7"/>
              </a:lnSpc>
            </a:pPr>
            <a:r>
              <a:rPr lang="en-US" sz="4976" spc="3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THE CONTEXT CHANGES EVERYTHING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8227381" y="3236130"/>
            <a:ext cx="3992807" cy="1388702"/>
            <a:chOff x="0" y="0"/>
            <a:chExt cx="1348017" cy="468841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1348017" cy="468841"/>
            </a:xfrm>
            <a:custGeom>
              <a:avLst/>
              <a:gdLst/>
              <a:ahLst/>
              <a:cxnLst/>
              <a:rect l="l" t="t" r="r" b="b"/>
              <a:pathLst>
                <a:path w="1348017" h="468841">
                  <a:moveTo>
                    <a:pt x="0" y="0"/>
                  </a:moveTo>
                  <a:lnTo>
                    <a:pt x="1348017" y="0"/>
                  </a:lnTo>
                  <a:lnTo>
                    <a:pt x="1348017" y="468841"/>
                  </a:lnTo>
                  <a:lnTo>
                    <a:pt x="0" y="468841"/>
                  </a:lnTo>
                  <a:close/>
                </a:path>
              </a:pathLst>
            </a:custGeom>
            <a:solidFill>
              <a:srgbClr val="3D607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0" y="-95250"/>
              <a:ext cx="1348017" cy="564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8"/>
                </a:lnSpc>
              </a:pPr>
              <a:endParaRPr/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12471278" y="3236130"/>
            <a:ext cx="3992807" cy="1380297"/>
            <a:chOff x="0" y="0"/>
            <a:chExt cx="1348017" cy="466004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1348017" cy="466004"/>
            </a:xfrm>
            <a:custGeom>
              <a:avLst/>
              <a:gdLst/>
              <a:ahLst/>
              <a:cxnLst/>
              <a:rect l="l" t="t" r="r" b="b"/>
              <a:pathLst>
                <a:path w="1348017" h="466004">
                  <a:moveTo>
                    <a:pt x="0" y="0"/>
                  </a:moveTo>
                  <a:lnTo>
                    <a:pt x="1348017" y="0"/>
                  </a:lnTo>
                  <a:lnTo>
                    <a:pt x="1348017" y="466004"/>
                  </a:lnTo>
                  <a:lnTo>
                    <a:pt x="0" y="466004"/>
                  </a:lnTo>
                  <a:close/>
                </a:path>
              </a:pathLst>
            </a:custGeom>
            <a:solidFill>
              <a:srgbClr val="96A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0" y="-95250"/>
              <a:ext cx="1348017" cy="561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8"/>
                </a:lnSpc>
              </a:pPr>
              <a:endParaRPr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471278" y="4750178"/>
            <a:ext cx="3992807" cy="1380297"/>
            <a:chOff x="0" y="0"/>
            <a:chExt cx="1348017" cy="466004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1348017" cy="466004"/>
            </a:xfrm>
            <a:custGeom>
              <a:avLst/>
              <a:gdLst/>
              <a:ahLst/>
              <a:cxnLst/>
              <a:rect l="l" t="t" r="r" b="b"/>
              <a:pathLst>
                <a:path w="1348017" h="466004">
                  <a:moveTo>
                    <a:pt x="0" y="0"/>
                  </a:moveTo>
                  <a:lnTo>
                    <a:pt x="1348017" y="0"/>
                  </a:lnTo>
                  <a:lnTo>
                    <a:pt x="1348017" y="466004"/>
                  </a:lnTo>
                  <a:lnTo>
                    <a:pt x="0" y="466004"/>
                  </a:lnTo>
                  <a:close/>
                </a:path>
              </a:pathLst>
            </a:custGeom>
            <a:solidFill>
              <a:srgbClr val="B4CAD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0" y="-95250"/>
              <a:ext cx="1348017" cy="561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8"/>
                </a:lnSpc>
              </a:pPr>
              <a:endParaRPr/>
            </a:p>
          </p:txBody>
        </p:sp>
      </p:grpSp>
      <p:grpSp>
        <p:nvGrpSpPr>
          <p:cNvPr id="21" name="Group 21"/>
          <p:cNvGrpSpPr/>
          <p:nvPr/>
        </p:nvGrpSpPr>
        <p:grpSpPr>
          <a:xfrm>
            <a:off x="12471278" y="6264226"/>
            <a:ext cx="3992807" cy="1380297"/>
            <a:chOff x="0" y="0"/>
            <a:chExt cx="1348017" cy="466004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1348017" cy="466004"/>
            </a:xfrm>
            <a:custGeom>
              <a:avLst/>
              <a:gdLst/>
              <a:ahLst/>
              <a:cxnLst/>
              <a:rect l="l" t="t" r="r" b="b"/>
              <a:pathLst>
                <a:path w="1348017" h="466004">
                  <a:moveTo>
                    <a:pt x="0" y="0"/>
                  </a:moveTo>
                  <a:lnTo>
                    <a:pt x="1348017" y="0"/>
                  </a:lnTo>
                  <a:lnTo>
                    <a:pt x="1348017" y="466004"/>
                  </a:lnTo>
                  <a:lnTo>
                    <a:pt x="0" y="466004"/>
                  </a:lnTo>
                  <a:close/>
                </a:path>
              </a:pathLst>
            </a:custGeom>
            <a:solidFill>
              <a:srgbClr val="B4CAD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-95250"/>
              <a:ext cx="1348017" cy="56125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8"/>
                </a:lnSpc>
              </a:pPr>
              <a:endParaRPr/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3988105" y="4761324"/>
            <a:ext cx="3992807" cy="1349602"/>
            <a:chOff x="0" y="0"/>
            <a:chExt cx="1348017" cy="455641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1348017" cy="455641"/>
            </a:xfrm>
            <a:custGeom>
              <a:avLst/>
              <a:gdLst/>
              <a:ahLst/>
              <a:cxnLst/>
              <a:rect l="l" t="t" r="r" b="b"/>
              <a:pathLst>
                <a:path w="1348017" h="455641">
                  <a:moveTo>
                    <a:pt x="0" y="0"/>
                  </a:moveTo>
                  <a:lnTo>
                    <a:pt x="1348017" y="0"/>
                  </a:lnTo>
                  <a:lnTo>
                    <a:pt x="1348017" y="455641"/>
                  </a:lnTo>
                  <a:lnTo>
                    <a:pt x="0" y="455641"/>
                  </a:lnTo>
                  <a:close/>
                </a:path>
              </a:pathLst>
            </a:custGeom>
            <a:solidFill>
              <a:srgbClr val="96AFBE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TextBox 26"/>
            <p:cNvSpPr txBox="1"/>
            <p:nvPr/>
          </p:nvSpPr>
          <p:spPr>
            <a:xfrm>
              <a:off x="0" y="-95250"/>
              <a:ext cx="1348017" cy="5508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8"/>
                </a:lnSpc>
              </a:pPr>
              <a:endParaRPr/>
            </a:p>
          </p:txBody>
        </p:sp>
      </p:grpSp>
      <p:grpSp>
        <p:nvGrpSpPr>
          <p:cNvPr id="27" name="Group 27"/>
          <p:cNvGrpSpPr/>
          <p:nvPr/>
        </p:nvGrpSpPr>
        <p:grpSpPr>
          <a:xfrm>
            <a:off x="8227381" y="4745976"/>
            <a:ext cx="3992807" cy="1388702"/>
            <a:chOff x="0" y="0"/>
            <a:chExt cx="1348017" cy="468841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1348017" cy="468841"/>
            </a:xfrm>
            <a:custGeom>
              <a:avLst/>
              <a:gdLst/>
              <a:ahLst/>
              <a:cxnLst/>
              <a:rect l="l" t="t" r="r" b="b"/>
              <a:pathLst>
                <a:path w="1348017" h="468841">
                  <a:moveTo>
                    <a:pt x="0" y="0"/>
                  </a:moveTo>
                  <a:lnTo>
                    <a:pt x="1348017" y="0"/>
                  </a:lnTo>
                  <a:lnTo>
                    <a:pt x="1348017" y="468841"/>
                  </a:lnTo>
                  <a:lnTo>
                    <a:pt x="0" y="468841"/>
                  </a:lnTo>
                  <a:close/>
                </a:path>
              </a:pathLst>
            </a:custGeom>
            <a:solidFill>
              <a:srgbClr val="5A7A90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0" y="-95250"/>
              <a:ext cx="1348017" cy="564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8"/>
                </a:lnSpc>
              </a:pPr>
              <a:endParaRPr/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3988105" y="6298637"/>
            <a:ext cx="3992807" cy="1349602"/>
            <a:chOff x="0" y="0"/>
            <a:chExt cx="1348017" cy="455641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1348017" cy="455641"/>
            </a:xfrm>
            <a:custGeom>
              <a:avLst/>
              <a:gdLst/>
              <a:ahLst/>
              <a:cxnLst/>
              <a:rect l="l" t="t" r="r" b="b"/>
              <a:pathLst>
                <a:path w="1348017" h="455641">
                  <a:moveTo>
                    <a:pt x="0" y="0"/>
                  </a:moveTo>
                  <a:lnTo>
                    <a:pt x="1348017" y="0"/>
                  </a:lnTo>
                  <a:lnTo>
                    <a:pt x="1348017" y="455641"/>
                  </a:lnTo>
                  <a:lnTo>
                    <a:pt x="0" y="455641"/>
                  </a:lnTo>
                  <a:close/>
                </a:path>
              </a:pathLst>
            </a:custGeom>
            <a:solidFill>
              <a:srgbClr val="B4CAD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2" name="TextBox 32"/>
            <p:cNvSpPr txBox="1"/>
            <p:nvPr/>
          </p:nvSpPr>
          <p:spPr>
            <a:xfrm>
              <a:off x="0" y="-95250"/>
              <a:ext cx="1348017" cy="5508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8"/>
                </a:lnSpc>
              </a:pPr>
              <a:endParaRPr/>
            </a:p>
          </p:txBody>
        </p:sp>
      </p:grpSp>
      <p:grpSp>
        <p:nvGrpSpPr>
          <p:cNvPr id="33" name="Group 33"/>
          <p:cNvGrpSpPr/>
          <p:nvPr/>
        </p:nvGrpSpPr>
        <p:grpSpPr>
          <a:xfrm>
            <a:off x="8227381" y="6283289"/>
            <a:ext cx="3992807" cy="1388702"/>
            <a:chOff x="0" y="0"/>
            <a:chExt cx="1348017" cy="468841"/>
          </a:xfrm>
        </p:grpSpPr>
        <p:sp>
          <p:nvSpPr>
            <p:cNvPr id="34" name="Freeform 34"/>
            <p:cNvSpPr/>
            <p:nvPr/>
          </p:nvSpPr>
          <p:spPr>
            <a:xfrm>
              <a:off x="0" y="0"/>
              <a:ext cx="1348017" cy="468841"/>
            </a:xfrm>
            <a:custGeom>
              <a:avLst/>
              <a:gdLst/>
              <a:ahLst/>
              <a:cxnLst/>
              <a:rect l="l" t="t" r="r" b="b"/>
              <a:pathLst>
                <a:path w="1348017" h="468841">
                  <a:moveTo>
                    <a:pt x="0" y="0"/>
                  </a:moveTo>
                  <a:lnTo>
                    <a:pt x="1348017" y="0"/>
                  </a:lnTo>
                  <a:lnTo>
                    <a:pt x="1348017" y="468841"/>
                  </a:lnTo>
                  <a:lnTo>
                    <a:pt x="0" y="468841"/>
                  </a:lnTo>
                  <a:close/>
                </a:path>
              </a:pathLst>
            </a:custGeom>
            <a:solidFill>
              <a:srgbClr val="7895A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0" y="-95250"/>
              <a:ext cx="1348017" cy="564091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8"/>
                </a:lnSpc>
              </a:pPr>
              <a:endParaRPr/>
            </a:p>
          </p:txBody>
        </p:sp>
      </p:grpSp>
      <p:sp>
        <p:nvSpPr>
          <p:cNvPr id="36" name="TextBox 36"/>
          <p:cNvSpPr txBox="1"/>
          <p:nvPr/>
        </p:nvSpPr>
        <p:spPr>
          <a:xfrm>
            <a:off x="3988105" y="2651759"/>
            <a:ext cx="3441193" cy="437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0"/>
              </a:lnSpc>
            </a:pPr>
            <a:r>
              <a:rPr lang="en-US" sz="2240" b="1" spc="8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SUN BELT SUBURBAN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8227381" y="2651759"/>
            <a:ext cx="2711755" cy="437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0"/>
              </a:lnSpc>
            </a:pPr>
            <a:r>
              <a:rPr lang="en-US" sz="2240" b="1" spc="8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COASTAL URBAN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2471278" y="2651759"/>
            <a:ext cx="3268486" cy="4377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740"/>
              </a:lnSpc>
            </a:pPr>
            <a:r>
              <a:rPr lang="en-US" sz="2240" b="1" spc="8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SECONDARY MARKET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1028700" y="3543267"/>
            <a:ext cx="2711755" cy="437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40"/>
              </a:lnSpc>
            </a:pPr>
            <a:r>
              <a:rPr lang="en-US" sz="2239" b="1" spc="8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LEASE-UP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028700" y="5105018"/>
            <a:ext cx="2711755" cy="437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40"/>
              </a:lnSpc>
            </a:pPr>
            <a:r>
              <a:rPr lang="en-US" sz="2239" b="1" spc="8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VALUE-ADD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1028700" y="6666769"/>
            <a:ext cx="2711755" cy="4378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740"/>
              </a:lnSpc>
            </a:pPr>
            <a:r>
              <a:rPr lang="en-US" sz="2239" b="1" spc="8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STABILISED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8620582" y="3251033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COST PER LEAD</a:t>
            </a:r>
            <a:r>
              <a:rPr lang="en-US" sz="1607" b="1" spc="5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$90-$150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8617790" y="3551209"/>
            <a:ext cx="3558537" cy="59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084" b="1" spc="11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~$2,400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8620582" y="4210166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5% CONVERSION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4401250" y="3265531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COST PER LEAD</a:t>
            </a:r>
            <a:r>
              <a:rPr lang="en-US" sz="1607" b="1" spc="5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$65-$100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4398458" y="3565707"/>
            <a:ext cx="3558537" cy="59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084" b="1" spc="11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~$1,650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4401250" y="4224663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5% CONVERSION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2880204" y="3265531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COST PER LEAD</a:t>
            </a:r>
            <a:r>
              <a:rPr lang="en-US" sz="1607" b="1" spc="5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$40-$70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2877413" y="3565707"/>
            <a:ext cx="3558537" cy="59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084" b="1" spc="11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~$780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2880204" y="4224663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7% CONVERSION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2877413" y="4771174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3D6079"/>
                </a:solidFill>
                <a:latin typeface="Open Sans"/>
                <a:ea typeface="Open Sans"/>
                <a:cs typeface="Open Sans"/>
                <a:sym typeface="Open Sans"/>
              </a:rPr>
              <a:t>COST PER LEAD</a:t>
            </a:r>
            <a:r>
              <a:rPr lang="en-US" sz="1607" b="1" spc="57">
                <a:solidFill>
                  <a:srgbClr val="3D607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$30-$50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2874621" y="5071350"/>
            <a:ext cx="3558537" cy="59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084" b="1" spc="111">
                <a:solidFill>
                  <a:srgbClr val="3D607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~$400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2877413" y="5730307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3D6079"/>
                </a:solidFill>
                <a:latin typeface="Open Sans"/>
                <a:ea typeface="Open Sans"/>
                <a:cs typeface="Open Sans"/>
                <a:sym typeface="Open Sans"/>
              </a:rPr>
              <a:t>10% CONVERSION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8649894" y="4786757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COST PER LEAD</a:t>
            </a:r>
            <a:r>
              <a:rPr lang="en-US" sz="1607" b="1" spc="5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$65-$110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8647102" y="5086933"/>
            <a:ext cx="3558537" cy="59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084" b="1" spc="11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~$1,460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8649894" y="5745890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6% CONVERSION</a:t>
            </a:r>
          </a:p>
        </p:txBody>
      </p:sp>
      <p:sp>
        <p:nvSpPr>
          <p:cNvPr id="57" name="TextBox 57"/>
          <p:cNvSpPr txBox="1"/>
          <p:nvPr/>
        </p:nvSpPr>
        <p:spPr>
          <a:xfrm>
            <a:off x="4399854" y="4775376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COST PER LEAD</a:t>
            </a:r>
            <a:r>
              <a:rPr lang="en-US" sz="1607" b="1" spc="5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$45-$70</a:t>
            </a:r>
          </a:p>
        </p:txBody>
      </p:sp>
      <p:sp>
        <p:nvSpPr>
          <p:cNvPr id="58" name="TextBox 58"/>
          <p:cNvSpPr txBox="1"/>
          <p:nvPr/>
        </p:nvSpPr>
        <p:spPr>
          <a:xfrm>
            <a:off x="4397062" y="5075552"/>
            <a:ext cx="3558537" cy="59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084" b="1" spc="11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~$720</a:t>
            </a:r>
          </a:p>
        </p:txBody>
      </p:sp>
      <p:sp>
        <p:nvSpPr>
          <p:cNvPr id="59" name="TextBox 59"/>
          <p:cNvSpPr txBox="1"/>
          <p:nvPr/>
        </p:nvSpPr>
        <p:spPr>
          <a:xfrm>
            <a:off x="4399854" y="5734509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8% CONVERSION</a:t>
            </a:r>
          </a:p>
        </p:txBody>
      </p:sp>
      <p:sp>
        <p:nvSpPr>
          <p:cNvPr id="60" name="TextBox 60"/>
          <p:cNvSpPr txBox="1"/>
          <p:nvPr/>
        </p:nvSpPr>
        <p:spPr>
          <a:xfrm>
            <a:off x="4422374" y="6312689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3D6079"/>
                </a:solidFill>
                <a:latin typeface="Open Sans"/>
                <a:ea typeface="Open Sans"/>
                <a:cs typeface="Open Sans"/>
                <a:sym typeface="Open Sans"/>
              </a:rPr>
              <a:t>COST PER LEAD</a:t>
            </a:r>
            <a:r>
              <a:rPr lang="en-US" sz="1607" b="1" spc="57">
                <a:solidFill>
                  <a:srgbClr val="3D607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$35-$55</a:t>
            </a:r>
          </a:p>
        </p:txBody>
      </p:sp>
      <p:sp>
        <p:nvSpPr>
          <p:cNvPr id="61" name="TextBox 61"/>
          <p:cNvSpPr txBox="1"/>
          <p:nvPr/>
        </p:nvSpPr>
        <p:spPr>
          <a:xfrm>
            <a:off x="4419583" y="6612865"/>
            <a:ext cx="3558537" cy="59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084" b="1" spc="111">
                <a:solidFill>
                  <a:srgbClr val="3D607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~$410</a:t>
            </a:r>
          </a:p>
        </p:txBody>
      </p:sp>
      <p:sp>
        <p:nvSpPr>
          <p:cNvPr id="62" name="TextBox 62"/>
          <p:cNvSpPr txBox="1"/>
          <p:nvPr/>
        </p:nvSpPr>
        <p:spPr>
          <a:xfrm>
            <a:off x="4422374" y="7271822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3D6079"/>
                </a:solidFill>
                <a:latin typeface="Open Sans"/>
                <a:ea typeface="Open Sans"/>
                <a:cs typeface="Open Sans"/>
                <a:sym typeface="Open Sans"/>
              </a:rPr>
              <a:t>11% CONVERSION</a:t>
            </a:r>
          </a:p>
        </p:txBody>
      </p:sp>
      <p:sp>
        <p:nvSpPr>
          <p:cNvPr id="63" name="TextBox 63"/>
          <p:cNvSpPr txBox="1"/>
          <p:nvPr/>
        </p:nvSpPr>
        <p:spPr>
          <a:xfrm>
            <a:off x="8623374" y="6312689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COST PER LEAD</a:t>
            </a:r>
            <a:r>
              <a:rPr lang="en-US" sz="1607" b="1" spc="5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$60-$95</a:t>
            </a:r>
          </a:p>
        </p:txBody>
      </p:sp>
      <p:sp>
        <p:nvSpPr>
          <p:cNvPr id="64" name="TextBox 64"/>
          <p:cNvSpPr txBox="1"/>
          <p:nvPr/>
        </p:nvSpPr>
        <p:spPr>
          <a:xfrm>
            <a:off x="8620582" y="6612865"/>
            <a:ext cx="3558537" cy="59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084" b="1" spc="111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~$970</a:t>
            </a:r>
          </a:p>
        </p:txBody>
      </p:sp>
      <p:sp>
        <p:nvSpPr>
          <p:cNvPr id="65" name="TextBox 65"/>
          <p:cNvSpPr txBox="1"/>
          <p:nvPr/>
        </p:nvSpPr>
        <p:spPr>
          <a:xfrm>
            <a:off x="8623374" y="7271822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8% CONVERSION</a:t>
            </a:r>
          </a:p>
        </p:txBody>
      </p:sp>
      <p:sp>
        <p:nvSpPr>
          <p:cNvPr id="66" name="TextBox 66"/>
          <p:cNvSpPr txBox="1"/>
          <p:nvPr/>
        </p:nvSpPr>
        <p:spPr>
          <a:xfrm>
            <a:off x="12882996" y="6273106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3D6079"/>
                </a:solidFill>
                <a:latin typeface="Open Sans"/>
                <a:ea typeface="Open Sans"/>
                <a:cs typeface="Open Sans"/>
                <a:sym typeface="Open Sans"/>
              </a:rPr>
              <a:t>COST PER LEAD</a:t>
            </a:r>
            <a:r>
              <a:rPr lang="en-US" sz="1607" b="1" spc="57">
                <a:solidFill>
                  <a:srgbClr val="3D607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$20-$35</a:t>
            </a:r>
          </a:p>
        </p:txBody>
      </p:sp>
      <p:sp>
        <p:nvSpPr>
          <p:cNvPr id="67" name="TextBox 67"/>
          <p:cNvSpPr txBox="1"/>
          <p:nvPr/>
        </p:nvSpPr>
        <p:spPr>
          <a:xfrm>
            <a:off x="12880204" y="6573282"/>
            <a:ext cx="3558537" cy="5949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151"/>
              </a:lnSpc>
            </a:pPr>
            <a:r>
              <a:rPr lang="en-US" sz="3084" b="1" spc="111">
                <a:solidFill>
                  <a:srgbClr val="3D6079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~$225</a:t>
            </a:r>
          </a:p>
        </p:txBody>
      </p:sp>
      <p:sp>
        <p:nvSpPr>
          <p:cNvPr id="68" name="TextBox 68"/>
          <p:cNvSpPr txBox="1"/>
          <p:nvPr/>
        </p:nvSpPr>
        <p:spPr>
          <a:xfrm>
            <a:off x="12882996" y="7232239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3D6079"/>
                </a:solidFill>
                <a:latin typeface="Open Sans"/>
                <a:ea typeface="Open Sans"/>
                <a:cs typeface="Open Sans"/>
                <a:sym typeface="Open Sans"/>
              </a:rPr>
              <a:t>12% CONVERSION</a:t>
            </a:r>
          </a:p>
        </p:txBody>
      </p:sp>
      <p:grpSp>
        <p:nvGrpSpPr>
          <p:cNvPr id="69" name="Group 69"/>
          <p:cNvGrpSpPr/>
          <p:nvPr/>
        </p:nvGrpSpPr>
        <p:grpSpPr>
          <a:xfrm>
            <a:off x="3988105" y="7787398"/>
            <a:ext cx="12475980" cy="584766"/>
            <a:chOff x="0" y="0"/>
            <a:chExt cx="4212031" cy="197424"/>
          </a:xfrm>
        </p:grpSpPr>
        <p:sp>
          <p:nvSpPr>
            <p:cNvPr id="70" name="Freeform 70"/>
            <p:cNvSpPr/>
            <p:nvPr/>
          </p:nvSpPr>
          <p:spPr>
            <a:xfrm>
              <a:off x="0" y="0"/>
              <a:ext cx="4212032" cy="197424"/>
            </a:xfrm>
            <a:custGeom>
              <a:avLst/>
              <a:gdLst/>
              <a:ahLst/>
              <a:cxnLst/>
              <a:rect l="l" t="t" r="r" b="b"/>
              <a:pathLst>
                <a:path w="4212032" h="197424">
                  <a:moveTo>
                    <a:pt x="0" y="0"/>
                  </a:moveTo>
                  <a:lnTo>
                    <a:pt x="4212032" y="0"/>
                  </a:lnTo>
                  <a:lnTo>
                    <a:pt x="4212032" y="197424"/>
                  </a:lnTo>
                  <a:lnTo>
                    <a:pt x="0" y="197424"/>
                  </a:lnTo>
                  <a:close/>
                </a:path>
              </a:pathLst>
            </a:custGeom>
            <a:solidFill>
              <a:srgbClr val="3D6079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1" name="TextBox 71"/>
            <p:cNvSpPr txBox="1"/>
            <p:nvPr/>
          </p:nvSpPr>
          <p:spPr>
            <a:xfrm>
              <a:off x="0" y="-95250"/>
              <a:ext cx="4212031" cy="2926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638"/>
                </a:lnSpc>
              </a:pPr>
              <a:endParaRPr/>
            </a:p>
          </p:txBody>
        </p:sp>
      </p:grpSp>
      <p:sp>
        <p:nvSpPr>
          <p:cNvPr id="72" name="TextBox 72"/>
          <p:cNvSpPr txBox="1"/>
          <p:nvPr/>
        </p:nvSpPr>
        <p:spPr>
          <a:xfrm>
            <a:off x="4205240" y="7924463"/>
            <a:ext cx="3558537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spc="57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$225 to $2,400 per lease</a:t>
            </a:r>
          </a:p>
        </p:txBody>
      </p:sp>
      <p:sp>
        <p:nvSpPr>
          <p:cNvPr id="73" name="TextBox 73"/>
          <p:cNvSpPr txBox="1"/>
          <p:nvPr/>
        </p:nvSpPr>
        <p:spPr>
          <a:xfrm>
            <a:off x="8874632" y="7894397"/>
            <a:ext cx="7193291" cy="3040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1607" b="1" spc="57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Same asset class. Same product. The context changes everything.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B649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414" y="865650"/>
            <a:ext cx="18691820" cy="577389"/>
            <a:chOff x="0" y="0"/>
            <a:chExt cx="73329023" cy="22651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329025" cy="2265129"/>
            </a:xfrm>
            <a:custGeom>
              <a:avLst/>
              <a:gdLst/>
              <a:ahLst/>
              <a:cxnLst/>
              <a:rect l="l" t="t" r="r" b="b"/>
              <a:pathLst>
                <a:path w="73329025" h="2265129">
                  <a:moveTo>
                    <a:pt x="0" y="0"/>
                  </a:moveTo>
                  <a:lnTo>
                    <a:pt x="73329025" y="0"/>
                  </a:lnTo>
                  <a:lnTo>
                    <a:pt x="73329025" y="2265129"/>
                  </a:lnTo>
                  <a:lnTo>
                    <a:pt x="0" y="2265129"/>
                  </a:lnTo>
                  <a:close/>
                </a:path>
              </a:pathLst>
            </a:custGeom>
            <a:solidFill>
              <a:srgbClr val="F1EEE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 flipV="1">
            <a:off x="4065707" y="9486140"/>
            <a:ext cx="10332446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448393" y="8895027"/>
            <a:ext cx="3291953" cy="1048876"/>
          </a:xfrm>
          <a:custGeom>
            <a:avLst/>
            <a:gdLst/>
            <a:ahLst/>
            <a:cxnLst/>
            <a:rect l="l" t="t" r="r" b="b"/>
            <a:pathLst>
              <a:path w="3291953" h="1048876">
                <a:moveTo>
                  <a:pt x="0" y="0"/>
                </a:moveTo>
                <a:lnTo>
                  <a:pt x="3291953" y="0"/>
                </a:lnTo>
                <a:lnTo>
                  <a:pt x="3291953" y="1048876"/>
                </a:lnTo>
                <a:lnTo>
                  <a:pt x="0" y="104887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6235433" y="2930720"/>
            <a:ext cx="5432512" cy="1438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48"/>
              </a:lnSpc>
            </a:pPr>
            <a:r>
              <a:rPr lang="en-US" sz="8534" spc="68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TOO HOT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566530" y="8954645"/>
            <a:ext cx="3416670" cy="541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40"/>
              </a:lnSpc>
            </a:pPr>
            <a:r>
              <a:rPr lang="en-US" sz="2778" spc="1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AIM 2026 | Slide 7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301632" y="9471402"/>
            <a:ext cx="2071968" cy="422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8"/>
              </a:lnSpc>
            </a:pPr>
            <a:r>
              <a:rPr lang="en-US" sz="2178" spc="78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aimconf.com</a:t>
            </a:r>
            <a:endParaRPr lang="en-US" sz="2178" spc="78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5851821" y="4931116"/>
            <a:ext cx="6199734" cy="1438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48"/>
              </a:lnSpc>
            </a:pPr>
            <a:r>
              <a:rPr lang="en-US" sz="8534" spc="68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TOO COLD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5621655" y="7083913"/>
            <a:ext cx="6660067" cy="14384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48"/>
              </a:lnSpc>
            </a:pPr>
            <a:r>
              <a:rPr lang="en-US" sz="8534" spc="682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JUST RIGHT</a:t>
            </a:r>
          </a:p>
        </p:txBody>
      </p:sp>
      <p:sp>
        <p:nvSpPr>
          <p:cNvPr id="11" name="AutoShape 11"/>
          <p:cNvSpPr/>
          <p:nvPr/>
        </p:nvSpPr>
        <p:spPr>
          <a:xfrm>
            <a:off x="0" y="2331572"/>
            <a:ext cx="18288000" cy="1905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414" y="865650"/>
            <a:ext cx="18691820" cy="577389"/>
            <a:chOff x="0" y="0"/>
            <a:chExt cx="73329023" cy="22651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329025" cy="2265129"/>
            </a:xfrm>
            <a:custGeom>
              <a:avLst/>
              <a:gdLst/>
              <a:ahLst/>
              <a:cxnLst/>
              <a:rect l="l" t="t" r="r" b="b"/>
              <a:pathLst>
                <a:path w="73329025" h="2265129">
                  <a:moveTo>
                    <a:pt x="0" y="0"/>
                  </a:moveTo>
                  <a:lnTo>
                    <a:pt x="73329025" y="0"/>
                  </a:lnTo>
                  <a:lnTo>
                    <a:pt x="73329025" y="2265129"/>
                  </a:lnTo>
                  <a:lnTo>
                    <a:pt x="0" y="2265129"/>
                  </a:lnTo>
                  <a:close/>
                </a:path>
              </a:pathLst>
            </a:custGeom>
            <a:solidFill>
              <a:srgbClr val="3D607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4247396" y="9505255"/>
            <a:ext cx="974623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28580" y="8890900"/>
            <a:ext cx="3265669" cy="1038210"/>
          </a:xfrm>
          <a:custGeom>
            <a:avLst/>
            <a:gdLst/>
            <a:ahLst/>
            <a:cxnLst/>
            <a:rect l="l" t="t" r="r" b="b"/>
            <a:pathLst>
              <a:path w="3265669" h="1038210">
                <a:moveTo>
                  <a:pt x="0" y="0"/>
                </a:moveTo>
                <a:lnTo>
                  <a:pt x="3265669" y="0"/>
                </a:lnTo>
                <a:lnTo>
                  <a:pt x="3265669" y="1038211"/>
                </a:lnTo>
                <a:lnTo>
                  <a:pt x="0" y="1038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081633" y="4453702"/>
            <a:ext cx="16177667" cy="1442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1988"/>
              </a:lnSpc>
            </a:pPr>
            <a:r>
              <a:rPr lang="en-US" sz="8563" spc="685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“JUST RIGHT” = ALIGNMENT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414516" y="8935661"/>
            <a:ext cx="3416283" cy="541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40"/>
              </a:lnSpc>
            </a:pPr>
            <a:r>
              <a:rPr lang="en-US" sz="2778" spc="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AIM 2026| Slide 8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5149618" y="9452417"/>
            <a:ext cx="2109682" cy="422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8"/>
              </a:lnSpc>
            </a:pPr>
            <a:r>
              <a:rPr lang="en-US" sz="2178" spc="7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aimconf.com</a:t>
            </a:r>
            <a:endParaRPr lang="en-US" sz="2178" spc="78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90414" y="865650"/>
            <a:ext cx="18691820" cy="577389"/>
            <a:chOff x="0" y="0"/>
            <a:chExt cx="73329023" cy="226512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73329025" cy="2265129"/>
            </a:xfrm>
            <a:custGeom>
              <a:avLst/>
              <a:gdLst/>
              <a:ahLst/>
              <a:cxnLst/>
              <a:rect l="l" t="t" r="r" b="b"/>
              <a:pathLst>
                <a:path w="73329025" h="2265129">
                  <a:moveTo>
                    <a:pt x="0" y="0"/>
                  </a:moveTo>
                  <a:lnTo>
                    <a:pt x="73329025" y="0"/>
                  </a:lnTo>
                  <a:lnTo>
                    <a:pt x="73329025" y="2265129"/>
                  </a:lnTo>
                  <a:lnTo>
                    <a:pt x="0" y="2265129"/>
                  </a:lnTo>
                  <a:close/>
                </a:path>
              </a:pathLst>
            </a:custGeom>
            <a:solidFill>
              <a:srgbClr val="3D6079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>
            <a:off x="4247396" y="9505255"/>
            <a:ext cx="974623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628580" y="8890900"/>
            <a:ext cx="3265669" cy="1038210"/>
          </a:xfrm>
          <a:custGeom>
            <a:avLst/>
            <a:gdLst/>
            <a:ahLst/>
            <a:cxnLst/>
            <a:rect l="l" t="t" r="r" b="b"/>
            <a:pathLst>
              <a:path w="3265669" h="1038210">
                <a:moveTo>
                  <a:pt x="0" y="0"/>
                </a:moveTo>
                <a:lnTo>
                  <a:pt x="3265669" y="0"/>
                </a:lnTo>
                <a:lnTo>
                  <a:pt x="3265669" y="1038211"/>
                </a:lnTo>
                <a:lnTo>
                  <a:pt x="0" y="103821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1848610" y="2126566"/>
            <a:ext cx="12145022" cy="84513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967"/>
              </a:lnSpc>
            </a:pPr>
            <a:r>
              <a:rPr lang="en-US" sz="4976" spc="398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WHAT SHOULD YOU DO NEXT?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62437" y="4031087"/>
            <a:ext cx="8579611" cy="3242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5"/>
              </a:lnSpc>
            </a:pPr>
            <a:r>
              <a:rPr lang="en-US" sz="3116" b="1" spc="112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Evaluate spend as an investment</a:t>
            </a:r>
          </a:p>
          <a:p>
            <a:pPr algn="l">
              <a:lnSpc>
                <a:spcPts val="5205"/>
              </a:lnSpc>
            </a:pPr>
            <a:r>
              <a:rPr lang="en-US" sz="3116" spc="11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Not an expense — measure impact on NOI</a:t>
            </a:r>
          </a:p>
          <a:p>
            <a:pPr algn="l">
              <a:lnSpc>
                <a:spcPts val="5205"/>
              </a:lnSpc>
            </a:pPr>
            <a:endParaRPr lang="en-US" sz="3116" spc="112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5205"/>
              </a:lnSpc>
            </a:pPr>
            <a:r>
              <a:rPr lang="en-US" sz="3116" b="1" spc="112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Focus on cost per lease</a:t>
            </a:r>
          </a:p>
          <a:p>
            <a:pPr algn="l">
              <a:lnSpc>
                <a:spcPts val="5205"/>
              </a:lnSpc>
            </a:pPr>
            <a:r>
              <a:rPr lang="en-US" sz="3116" spc="11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Not just cost per lead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414516" y="8935661"/>
            <a:ext cx="3568683" cy="541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4640"/>
              </a:lnSpc>
            </a:pPr>
            <a:r>
              <a:rPr lang="en-US" sz="2778" spc="100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AIM 2026| Slide 9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149618" y="9452417"/>
            <a:ext cx="2300182" cy="42240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3638"/>
              </a:lnSpc>
            </a:pPr>
            <a:r>
              <a:rPr lang="en-US" sz="2178" spc="78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aimconf.com</a:t>
            </a:r>
            <a:endParaRPr lang="en-US" sz="2178" spc="78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9896408" y="4031087"/>
            <a:ext cx="7762468" cy="32429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5"/>
              </a:lnSpc>
            </a:pPr>
            <a:r>
              <a:rPr lang="en-US" sz="3116" b="1" spc="112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Use all three metrics together</a:t>
            </a:r>
          </a:p>
          <a:p>
            <a:pPr algn="l">
              <a:lnSpc>
                <a:spcPts val="5205"/>
              </a:lnSpc>
            </a:pPr>
            <a:r>
              <a:rPr lang="en-US" sz="3116" spc="11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Cost per Lease | Conversion | % of EGI</a:t>
            </a:r>
          </a:p>
          <a:p>
            <a:pPr algn="l">
              <a:lnSpc>
                <a:spcPts val="5205"/>
              </a:lnSpc>
            </a:pPr>
            <a:endParaRPr lang="en-US" sz="3116" spc="112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5205"/>
              </a:lnSpc>
            </a:pPr>
            <a:r>
              <a:rPr lang="en-US" sz="3116" b="1" spc="112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Diagnose before you adjust</a:t>
            </a:r>
          </a:p>
          <a:p>
            <a:pPr algn="l">
              <a:lnSpc>
                <a:spcPts val="5205"/>
              </a:lnSpc>
            </a:pPr>
            <a:r>
              <a:rPr lang="en-US" sz="3116" spc="112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Fix the problem, not just the spend</a:t>
            </a:r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17202" b="-60575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552283" y="547449"/>
            <a:ext cx="17183434" cy="9192102"/>
            <a:chOff x="0" y="0"/>
            <a:chExt cx="54334112" cy="29065474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54334110" cy="29065475"/>
            </a:xfrm>
            <a:custGeom>
              <a:avLst/>
              <a:gdLst/>
              <a:ahLst/>
              <a:cxnLst/>
              <a:rect l="l" t="t" r="r" b="b"/>
              <a:pathLst>
                <a:path w="54334110" h="29065475">
                  <a:moveTo>
                    <a:pt x="0" y="0"/>
                  </a:moveTo>
                  <a:lnTo>
                    <a:pt x="54334110" y="0"/>
                  </a:lnTo>
                  <a:lnTo>
                    <a:pt x="54334110" y="29065475"/>
                  </a:lnTo>
                  <a:lnTo>
                    <a:pt x="0" y="29065475"/>
                  </a:lnTo>
                  <a:close/>
                </a:path>
              </a:pathLst>
            </a:custGeom>
            <a:solidFill>
              <a:srgbClr val="55575A">
                <a:alpha val="63922"/>
              </a:srgbClr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811207" y="3944518"/>
            <a:ext cx="10665585" cy="161371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195"/>
              </a:lnSpc>
            </a:pPr>
            <a:r>
              <a:rPr lang="en-US" sz="9425" spc="75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THANK YOU!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5762097" y="10153905"/>
            <a:ext cx="6038197" cy="3415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76"/>
              </a:lnSpc>
            </a:pPr>
            <a:r>
              <a:rPr lang="en-US" sz="2054" i="1" spc="143">
                <a:solidFill>
                  <a:srgbClr val="000000"/>
                </a:solidFill>
                <a:latin typeface="Libre Baskerville Italics"/>
                <a:ea typeface="Libre Baskerville Italics"/>
                <a:cs typeface="Libre Baskerville Italics"/>
                <a:sym typeface="Libre Baskerville Italics"/>
              </a:rPr>
              <a:t>www.reallygreatsite.com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14476793" y="8089270"/>
            <a:ext cx="2993237" cy="1512900"/>
            <a:chOff x="0" y="0"/>
            <a:chExt cx="3990982" cy="20172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3946751" cy="1257506"/>
            </a:xfrm>
            <a:custGeom>
              <a:avLst/>
              <a:gdLst/>
              <a:ahLst/>
              <a:cxnLst/>
              <a:rect l="l" t="t" r="r" b="b"/>
              <a:pathLst>
                <a:path w="3946751" h="1257506">
                  <a:moveTo>
                    <a:pt x="0" y="0"/>
                  </a:moveTo>
                  <a:lnTo>
                    <a:pt x="3946751" y="0"/>
                  </a:lnTo>
                  <a:lnTo>
                    <a:pt x="3946751" y="1257506"/>
                  </a:lnTo>
                  <a:lnTo>
                    <a:pt x="0" y="125750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9" name="Freeform 9"/>
            <p:cNvSpPr/>
            <p:nvPr/>
          </p:nvSpPr>
          <p:spPr>
            <a:xfrm>
              <a:off x="1957919" y="1502704"/>
              <a:ext cx="1988832" cy="514496"/>
            </a:xfrm>
            <a:custGeom>
              <a:avLst/>
              <a:gdLst/>
              <a:ahLst/>
              <a:cxnLst/>
              <a:rect l="l" t="t" r="r" b="b"/>
              <a:pathLst>
                <a:path w="1988832" h="514496">
                  <a:moveTo>
                    <a:pt x="0" y="0"/>
                  </a:moveTo>
                  <a:lnTo>
                    <a:pt x="1988832" y="0"/>
                  </a:lnTo>
                  <a:lnTo>
                    <a:pt x="1988832" y="514496"/>
                  </a:lnTo>
                  <a:lnTo>
                    <a:pt x="0" y="51449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973375" y="1224967"/>
              <a:ext cx="2017607" cy="23787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27"/>
                </a:lnSpc>
              </a:pPr>
              <a:r>
                <a:rPr lang="en-US" sz="1090" spc="33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PRESENTED BY</a:t>
              </a:r>
            </a:p>
          </p:txBody>
        </p:sp>
      </p:grp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342</Words>
  <Application>Microsoft Macintosh PowerPoint</Application>
  <PresentationFormat>Custom</PresentationFormat>
  <Paragraphs>90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Open Sans Bold</vt:lpstr>
      <vt:lpstr>Open Sans</vt:lpstr>
      <vt:lpstr>Arial</vt:lpstr>
      <vt:lpstr>Calibri</vt:lpstr>
      <vt:lpstr>Libre Baskerville Italics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AIM 2026  presentation The Goldilocks Effect</dc:title>
  <cp:lastModifiedBy>Annika Navac</cp:lastModifiedBy>
  <cp:revision>2</cp:revision>
  <dcterms:created xsi:type="dcterms:W3CDTF">2006-08-16T00:00:00Z</dcterms:created>
  <dcterms:modified xsi:type="dcterms:W3CDTF">2026-04-29T18:58:23Z</dcterms:modified>
  <dc:identifier>DAHCHu1S7P8</dc:identifier>
</cp:coreProperties>
</file>