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Inter Light"/>
      <p:regular r:id="rId14"/>
      <p:bold r:id="rId15"/>
      <p:italic r:id="rId16"/>
      <p:boldItalic r:id="rId17"/>
    </p:embeddedFont>
    <p:embeddedFont>
      <p:font typeface="Inter"/>
      <p:regular r:id="rId18"/>
      <p:bold r:id="rId19"/>
      <p:italic r:id="rId20"/>
      <p:boldItalic r:id="rId21"/>
    </p:embeddedFont>
    <p:embeddedFont>
      <p:font typeface="Montserrat"/>
      <p:regular r:id="rId22"/>
      <p:bold r:id="rId23"/>
      <p:italic r:id="rId24"/>
      <p:boldItalic r:id="rId25"/>
    </p:embeddedFont>
    <p:embeddedFont>
      <p:font typeface="Song Myung"/>
      <p:regular r:id="rId26"/>
    </p:embeddedFont>
    <p:embeddedFont>
      <p:font typeface="Work Sans SemiBold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">
          <p15:clr>
            <a:srgbClr val="747775"/>
          </p15:clr>
        </p15:guide>
        <p15:guide id="2" pos="33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" orient="horz"/>
        <p:guide pos="33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italic.fntdata"/><Relationship Id="rId22" Type="http://schemas.openxmlformats.org/officeDocument/2006/relationships/font" Target="fonts/Montserrat-regular.fntdata"/><Relationship Id="rId21" Type="http://schemas.openxmlformats.org/officeDocument/2006/relationships/font" Target="fonts/Inter-boldItalic.fntdata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ngMyung-regular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WorkSansSemiBold-bold.fntdata"/><Relationship Id="rId27" Type="http://schemas.openxmlformats.org/officeDocument/2006/relationships/font" Target="fonts/WorkSansSemiBo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WorkSansSemiBol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WorkSansSemiBold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InterLight-bold.fntdata"/><Relationship Id="rId14" Type="http://schemas.openxmlformats.org/officeDocument/2006/relationships/font" Target="fonts/InterLight-regular.fntdata"/><Relationship Id="rId17" Type="http://schemas.openxmlformats.org/officeDocument/2006/relationships/font" Target="fonts/InterLight-boldItalic.fntdata"/><Relationship Id="rId16" Type="http://schemas.openxmlformats.org/officeDocument/2006/relationships/font" Target="fonts/InterLight-italic.fntdata"/><Relationship Id="rId19" Type="http://schemas.openxmlformats.org/officeDocument/2006/relationships/font" Target="fonts/Inter-bold.fntdata"/><Relationship Id="rId18" Type="http://schemas.openxmlformats.org/officeDocument/2006/relationships/font" Target="fonts/In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d9336645e8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d9336645e8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11-11:15 AM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d9336645e8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d9336645e8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11:15 AM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d9336645e8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d9336645e8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introducing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d9336645e8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d9336645e8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When introducing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d9336645e8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d9336645e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When introducing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d9336645e8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d9336645e8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Stays up during presentation</a:t>
            </a:r>
            <a:endParaRPr i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d9336645e8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d9336645e8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d9336645e8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d9336645e8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10" Type="http://schemas.openxmlformats.org/officeDocument/2006/relationships/image" Target="../media/image5.png"/><Relationship Id="rId9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light with imag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8045225" y="4413700"/>
            <a:ext cx="884700" cy="596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5" name="Google Shape;15;p2" title="wordmark-no paddin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637" y="630565"/>
            <a:ext cx="685728" cy="31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>
            <p:ph type="ctrTitle"/>
          </p:nvPr>
        </p:nvSpPr>
        <p:spPr>
          <a:xfrm>
            <a:off x="320749" y="1332200"/>
            <a:ext cx="3871200" cy="2052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303075" y="3384800"/>
            <a:ext cx="38712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18" name="Google Shape;18;p2" title="burst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 rot="2030285">
            <a:off x="7390523" y="3539590"/>
            <a:ext cx="378527" cy="363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 title="spark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0528" y="4631506"/>
            <a:ext cx="183680" cy="224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 title="sparkle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3090" y="4446703"/>
            <a:ext cx="130360" cy="18479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/>
          <p:nvPr>
            <p:ph idx="2" type="pic"/>
          </p:nvPr>
        </p:nvSpPr>
        <p:spPr>
          <a:xfrm>
            <a:off x="4572000" y="942750"/>
            <a:ext cx="4260300" cy="32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2" name="Google Shape;22;p2" title="loop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86696" y="897142"/>
            <a:ext cx="179066" cy="207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light ">
  <p:cSld name="TITLE_3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" name="Google Shape;26;p3"/>
          <p:cNvSpPr/>
          <p:nvPr/>
        </p:nvSpPr>
        <p:spPr>
          <a:xfrm>
            <a:off x="8045225" y="4413700"/>
            <a:ext cx="884700" cy="596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7" name="Google Shape;27;p3" title="burs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030285">
            <a:off x="7390523" y="3539590"/>
            <a:ext cx="378527" cy="363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 title="loo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425" y="1299308"/>
            <a:ext cx="179066" cy="20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 title="spark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0528" y="4402906"/>
            <a:ext cx="183680" cy="224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3" title="sparkle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3090" y="4218103"/>
            <a:ext cx="130360" cy="18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3" title="wordmark-no padding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9137" y="790015"/>
            <a:ext cx="685728" cy="31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pastel purple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4" name="Google Shape;34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pastel with image">
  <p:cSld name="TITLE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5" title="wordmark-no padd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37" y="630565"/>
            <a:ext cx="685728" cy="31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5" title="Pastel Purple Background.png"/>
          <p:cNvPicPr preferRelativeResize="0"/>
          <p:nvPr/>
        </p:nvPicPr>
        <p:blipFill rotWithShape="1">
          <a:blip r:embed="rId4">
            <a:alphaModFix/>
          </a:blip>
          <a:srcRect b="0" l="85939" r="0" t="90029"/>
          <a:stretch/>
        </p:blipFill>
        <p:spPr>
          <a:xfrm>
            <a:off x="7972225" y="4630650"/>
            <a:ext cx="1171773" cy="51284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0749" y="1332200"/>
            <a:ext cx="3871200" cy="205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" name="Google Shape;39;p5"/>
          <p:cNvSpPr txBox="1"/>
          <p:nvPr>
            <p:ph idx="1" type="subTitle"/>
          </p:nvPr>
        </p:nvSpPr>
        <p:spPr>
          <a:xfrm>
            <a:off x="303075" y="3384800"/>
            <a:ext cx="38712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40" name="Google Shape;40;p5" title="burst.png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 rot="2030285">
            <a:off x="7390523" y="3539590"/>
            <a:ext cx="378527" cy="363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5" title="spark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30528" y="4631506"/>
            <a:ext cx="183680" cy="224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 title="sparkle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83090" y="4446703"/>
            <a:ext cx="130360" cy="18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5"/>
          <p:cNvSpPr/>
          <p:nvPr>
            <p:ph idx="2" type="pic"/>
          </p:nvPr>
        </p:nvSpPr>
        <p:spPr>
          <a:xfrm>
            <a:off x="4572000" y="942750"/>
            <a:ext cx="4260300" cy="32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44" name="Google Shape;44;p5" title="loop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6696" y="897142"/>
            <a:ext cx="179066" cy="2077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45;p5"/>
          <p:cNvGrpSpPr/>
          <p:nvPr/>
        </p:nvGrpSpPr>
        <p:grpSpPr>
          <a:xfrm>
            <a:off x="8079079" y="4865313"/>
            <a:ext cx="844725" cy="153903"/>
            <a:chOff x="1136774" y="3038912"/>
            <a:chExt cx="3605312" cy="656863"/>
          </a:xfrm>
        </p:grpSpPr>
        <p:pic>
          <p:nvPicPr>
            <p:cNvPr id="46" name="Google Shape;46;p5" title="Color=Dark@2x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136774" y="3038912"/>
              <a:ext cx="1264575" cy="576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47;p5" title="AIM_logo_BLK 1.png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2962250" y="3080638"/>
              <a:ext cx="1779836" cy="5765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8" name="Google Shape;48;p5"/>
            <p:cNvCxnSpPr/>
            <p:nvPr/>
          </p:nvCxnSpPr>
          <p:spPr>
            <a:xfrm>
              <a:off x="2677000" y="3042075"/>
              <a:ext cx="9600" cy="653700"/>
            </a:xfrm>
            <a:prstGeom prst="straightConnector1">
              <a:avLst/>
            </a:prstGeom>
            <a:noFill/>
            <a:ln cap="flat" cmpd="sng" w="22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dark">
  <p:cSld name="TITLE_1">
    <p:bg>
      <p:bgPr>
        <a:solidFill>
          <a:schemeClr val="accen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6"/>
          <p:cNvSpPr/>
          <p:nvPr/>
        </p:nvSpPr>
        <p:spPr>
          <a:xfrm>
            <a:off x="8045225" y="4413700"/>
            <a:ext cx="884700" cy="596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4" name="Google Shape;54;p6" title="burst.png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 rot="2030285">
            <a:off x="7390523" y="3539590"/>
            <a:ext cx="378527" cy="363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6" title="loop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887425" y="1299308"/>
            <a:ext cx="179066" cy="20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6" title="spark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0528" y="4402906"/>
            <a:ext cx="183680" cy="224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 title="sparkle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3090" y="4218103"/>
            <a:ext cx="130360" cy="18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6" title="wordmark-no padding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9137" y="790015"/>
            <a:ext cx="685728" cy="31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dark with image">
  <p:cSld name="TITLE_1_1">
    <p:bg>
      <p:bgPr>
        <a:solidFill>
          <a:schemeClr val="accen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/>
          <p:nvPr>
            <p:ph type="ctrTitle"/>
          </p:nvPr>
        </p:nvSpPr>
        <p:spPr>
          <a:xfrm>
            <a:off x="320749" y="1332200"/>
            <a:ext cx="3871200" cy="205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" name="Google Shape;61;p7"/>
          <p:cNvSpPr txBox="1"/>
          <p:nvPr>
            <p:ph idx="1" type="subTitle"/>
          </p:nvPr>
        </p:nvSpPr>
        <p:spPr>
          <a:xfrm>
            <a:off x="303075" y="3384800"/>
            <a:ext cx="38712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2" name="Google Shape;6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" name="Google Shape;63;p7"/>
          <p:cNvSpPr/>
          <p:nvPr/>
        </p:nvSpPr>
        <p:spPr>
          <a:xfrm>
            <a:off x="8045225" y="4413700"/>
            <a:ext cx="884700" cy="596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4" name="Google Shape;64;p7" title="burst.png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 rot="2030285">
            <a:off x="7390523" y="3539590"/>
            <a:ext cx="378527" cy="363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7" title="loop.png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2884275" y="892683"/>
            <a:ext cx="179066" cy="207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7" title="spark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0528" y="4631506"/>
            <a:ext cx="183680" cy="224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7" title="sparkle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3090" y="4446703"/>
            <a:ext cx="130360" cy="18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7" title="wordmark-no padding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635" y="630565"/>
            <a:ext cx="685728" cy="3121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7"/>
          <p:cNvSpPr/>
          <p:nvPr>
            <p:ph idx="2" type="pic"/>
          </p:nvPr>
        </p:nvSpPr>
        <p:spPr>
          <a:xfrm>
            <a:off x="4572000" y="942750"/>
            <a:ext cx="4260300" cy="32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 light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 txBox="1"/>
          <p:nvPr>
            <p:ph type="title"/>
          </p:nvPr>
        </p:nvSpPr>
        <p:spPr>
          <a:xfrm>
            <a:off x="663000" y="2150850"/>
            <a:ext cx="78180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2" name="Google Shape;72;p8"/>
          <p:cNvSpPr/>
          <p:nvPr/>
        </p:nvSpPr>
        <p:spPr>
          <a:xfrm>
            <a:off x="8045225" y="4413700"/>
            <a:ext cx="884700" cy="596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73" name="Google Shape;73;p8" title="wordmark-no paddin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9137" y="790015"/>
            <a:ext cx="685728" cy="31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 pastel">
  <p:cSld name="SECTION_HEADER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/>
          <p:nvPr>
            <p:ph type="title"/>
          </p:nvPr>
        </p:nvSpPr>
        <p:spPr>
          <a:xfrm>
            <a:off x="663000" y="2150850"/>
            <a:ext cx="78180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/>
        </p:txBody>
      </p:sp>
      <p:pic>
        <p:nvPicPr>
          <p:cNvPr id="76" name="Google Shape;76;p9" title="wordmark-no padd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137" y="790015"/>
            <a:ext cx="685728" cy="31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9" title="Pastel Purple Background.png"/>
          <p:cNvPicPr preferRelativeResize="0"/>
          <p:nvPr/>
        </p:nvPicPr>
        <p:blipFill rotWithShape="1">
          <a:blip r:embed="rId4">
            <a:alphaModFix/>
          </a:blip>
          <a:srcRect b="0" l="85939" r="0" t="90029"/>
          <a:stretch/>
        </p:blipFill>
        <p:spPr>
          <a:xfrm>
            <a:off x="7972225" y="4630650"/>
            <a:ext cx="1171773" cy="51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 pastel with image">
  <p:cSld name="SECTION_HEADER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/>
          <p:nvPr>
            <p:ph type="title"/>
          </p:nvPr>
        </p:nvSpPr>
        <p:spPr>
          <a:xfrm>
            <a:off x="663000" y="2150850"/>
            <a:ext cx="78180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/>
        </p:txBody>
      </p:sp>
      <p:pic>
        <p:nvPicPr>
          <p:cNvPr id="80" name="Google Shape;80;p10" title="wordmark-no padd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137" y="790015"/>
            <a:ext cx="685728" cy="31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0" title="Pastel Purple Background.png"/>
          <p:cNvPicPr preferRelativeResize="0"/>
          <p:nvPr/>
        </p:nvPicPr>
        <p:blipFill rotWithShape="1">
          <a:blip r:embed="rId4">
            <a:alphaModFix/>
          </a:blip>
          <a:srcRect b="0" l="85939" r="0" t="90029"/>
          <a:stretch/>
        </p:blipFill>
        <p:spPr>
          <a:xfrm>
            <a:off x="7972225" y="4630650"/>
            <a:ext cx="1171773" cy="51284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/>
          <p:nvPr>
            <p:ph idx="2" type="pic"/>
          </p:nvPr>
        </p:nvSpPr>
        <p:spPr>
          <a:xfrm>
            <a:off x="3660300" y="3019465"/>
            <a:ext cx="1823400" cy="1823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 light - illustration">
  <p:cSld name="SECTION_HEADER_2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/>
          <p:nvPr/>
        </p:nvSpPr>
        <p:spPr>
          <a:xfrm>
            <a:off x="8045225" y="4413700"/>
            <a:ext cx="884700" cy="596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5" name="Google Shape;85;p11"/>
          <p:cNvSpPr/>
          <p:nvPr>
            <p:ph idx="2" type="pic"/>
          </p:nvPr>
        </p:nvSpPr>
        <p:spPr>
          <a:xfrm>
            <a:off x="3660300" y="3019465"/>
            <a:ext cx="1823400" cy="1823400"/>
          </a:xfrm>
          <a:prstGeom prst="rect">
            <a:avLst/>
          </a:prstGeom>
          <a:noFill/>
          <a:ln>
            <a:noFill/>
          </a:ln>
        </p:spPr>
      </p:sp>
      <p:pic>
        <p:nvPicPr>
          <p:cNvPr id="86" name="Google Shape;86;p11" title="wordmark-no paddin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9137" y="790015"/>
            <a:ext cx="685728" cy="3121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1"/>
          <p:cNvSpPr txBox="1"/>
          <p:nvPr>
            <p:ph type="title"/>
          </p:nvPr>
        </p:nvSpPr>
        <p:spPr>
          <a:xfrm>
            <a:off x="663000" y="2150850"/>
            <a:ext cx="78180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 - dark">
  <p:cSld name="SECTION_HEADER_1">
    <p:bg>
      <p:bgPr>
        <a:solidFill>
          <a:schemeClr val="accen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" name="Google Shape;90;p12"/>
          <p:cNvSpPr/>
          <p:nvPr/>
        </p:nvSpPr>
        <p:spPr>
          <a:xfrm>
            <a:off x="8045225" y="4413700"/>
            <a:ext cx="884700" cy="596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1" name="Google Shape;91;p12" title="wordmark-no paddin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9137" y="790015"/>
            <a:ext cx="685728" cy="3121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2"/>
          <p:cNvSpPr txBox="1"/>
          <p:nvPr>
            <p:ph type="title"/>
          </p:nvPr>
        </p:nvSpPr>
        <p:spPr>
          <a:xfrm>
            <a:off x="663000" y="2150850"/>
            <a:ext cx="78180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 dark - Illustration">
  <p:cSld name="SECTION_HEADER_1_1">
    <p:bg>
      <p:bgPr>
        <a:solidFill>
          <a:schemeClr val="accen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3"/>
          <p:cNvSpPr/>
          <p:nvPr/>
        </p:nvSpPr>
        <p:spPr>
          <a:xfrm>
            <a:off x="8045225" y="4413700"/>
            <a:ext cx="884700" cy="596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6" name="Google Shape;96;p13"/>
          <p:cNvSpPr/>
          <p:nvPr>
            <p:ph idx="2" type="pic"/>
          </p:nvPr>
        </p:nvSpPr>
        <p:spPr>
          <a:xfrm>
            <a:off x="3660300" y="3019465"/>
            <a:ext cx="1823400" cy="1823400"/>
          </a:xfrm>
          <a:prstGeom prst="rect">
            <a:avLst/>
          </a:prstGeom>
          <a:noFill/>
          <a:ln>
            <a:noFill/>
          </a:ln>
        </p:spPr>
      </p:sp>
      <p:pic>
        <p:nvPicPr>
          <p:cNvPr id="97" name="Google Shape;97;p13" title="wordmark-no paddin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9137" y="790015"/>
            <a:ext cx="685728" cy="3121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>
            <p:ph type="title"/>
          </p:nvPr>
        </p:nvSpPr>
        <p:spPr>
          <a:xfrm>
            <a:off x="663000" y="2150850"/>
            <a:ext cx="78180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" type="tx">
  <p:cSld name="TITLE_AND_BOD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1" name="Google Shape;10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n" type="twoColTx">
  <p:cSld name="TITLE_AND_TWO_COLUMNS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5" name="Google Shape;105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AND_TWO_COLUMNS_1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311700" y="1152475"/>
            <a:ext cx="23937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16"/>
          <p:cNvSpPr txBox="1"/>
          <p:nvPr>
            <p:ph idx="2" type="body"/>
          </p:nvPr>
        </p:nvSpPr>
        <p:spPr>
          <a:xfrm>
            <a:off x="3017188" y="1152475"/>
            <a:ext cx="23937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0" name="Google Shape;110;p16"/>
          <p:cNvSpPr txBox="1"/>
          <p:nvPr>
            <p:ph idx="3" type="body"/>
          </p:nvPr>
        </p:nvSpPr>
        <p:spPr>
          <a:xfrm>
            <a:off x="5722665" y="1152475"/>
            <a:ext cx="23937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column">
  <p:cSld name="TITLE_AND_TWO_COLUMNS_1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311700" y="1152475"/>
            <a:ext cx="1806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4" name="Google Shape;114;p17"/>
          <p:cNvSpPr txBox="1"/>
          <p:nvPr>
            <p:ph idx="2" type="body"/>
          </p:nvPr>
        </p:nvSpPr>
        <p:spPr>
          <a:xfrm>
            <a:off x="2353625" y="1152475"/>
            <a:ext cx="1806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5" name="Google Shape;115;p17"/>
          <p:cNvSpPr txBox="1"/>
          <p:nvPr>
            <p:ph idx="3" type="body"/>
          </p:nvPr>
        </p:nvSpPr>
        <p:spPr>
          <a:xfrm>
            <a:off x="4395542" y="1152475"/>
            <a:ext cx="1806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6" name="Google Shape;116;p17"/>
          <p:cNvSpPr txBox="1"/>
          <p:nvPr>
            <p:ph idx="4" type="body"/>
          </p:nvPr>
        </p:nvSpPr>
        <p:spPr>
          <a:xfrm>
            <a:off x="6437467" y="1152475"/>
            <a:ext cx="1806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LEFT" type="titleOnly">
  <p:cSld name="TITLE_ONL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CENTER">
  <p:cSld name="TITLE_ONLY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3" name="Google Shape;123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- 2 column">
  <p:cSld name="SECTION_TITLE_AND_DESCRIPTION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9" name="Google Shape;129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0" name="Google Shape;130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131" name="Google Shape;131;p22" title="wordmark-no paddin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94247" y="4831900"/>
            <a:ext cx="338054" cy="15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with graphic">
  <p:cSld name="SECTION_TITLE_AND_DESCRIPTION_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4" name="Google Shape;134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5" name="Google Shape;135;p23"/>
          <p:cNvSpPr/>
          <p:nvPr>
            <p:ph idx="2" type="pic"/>
          </p:nvPr>
        </p:nvSpPr>
        <p:spPr>
          <a:xfrm>
            <a:off x="4572000" y="942750"/>
            <a:ext cx="4260300" cy="32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idx="1" type="body"/>
          </p:nvPr>
        </p:nvSpPr>
        <p:spPr>
          <a:xfrm>
            <a:off x="207565" y="4078240"/>
            <a:ext cx="5998800" cy="60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- 1">
  <p:cSld name="BIG_NUMBER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Font typeface="Inter"/>
              <a:buNone/>
              <a:defRPr sz="120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311700" y="2999825"/>
            <a:ext cx="8520600" cy="130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1" name="Google Shape;141;p25"/>
          <p:cNvSpPr txBox="1"/>
          <p:nvPr>
            <p:ph idx="2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- 2">
  <p:cSld name="BIG_NUMBER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hasCustomPrompt="1" type="title"/>
          </p:nvPr>
        </p:nvSpPr>
        <p:spPr>
          <a:xfrm>
            <a:off x="311700" y="1106125"/>
            <a:ext cx="3987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Font typeface="Inter"/>
              <a:buNone/>
              <a:defRPr sz="120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26"/>
          <p:cNvSpPr txBox="1"/>
          <p:nvPr>
            <p:ph idx="1" type="body"/>
          </p:nvPr>
        </p:nvSpPr>
        <p:spPr>
          <a:xfrm>
            <a:off x="311700" y="2999825"/>
            <a:ext cx="3987000" cy="1300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5" name="Google Shape;145;p26"/>
          <p:cNvSpPr txBox="1"/>
          <p:nvPr>
            <p:ph idx="2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6" name="Google Shape;146;p26"/>
          <p:cNvSpPr txBox="1"/>
          <p:nvPr>
            <p:ph hasCustomPrompt="1" idx="3" type="title"/>
          </p:nvPr>
        </p:nvSpPr>
        <p:spPr>
          <a:xfrm>
            <a:off x="4591750" y="1106125"/>
            <a:ext cx="39870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Font typeface="Inter"/>
              <a:buNone/>
              <a:defRPr sz="120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7" name="Google Shape;147;p26"/>
          <p:cNvSpPr txBox="1"/>
          <p:nvPr>
            <p:ph idx="4" type="body"/>
          </p:nvPr>
        </p:nvSpPr>
        <p:spPr>
          <a:xfrm>
            <a:off x="4591750" y="2999825"/>
            <a:ext cx="3987000" cy="1300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- 3">
  <p:cSld name="BIG_NUMBER_1_1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hasCustomPrompt="1" type="title"/>
          </p:nvPr>
        </p:nvSpPr>
        <p:spPr>
          <a:xfrm>
            <a:off x="0" y="731850"/>
            <a:ext cx="30459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0"/>
              <a:buFont typeface="Inter"/>
              <a:buNone/>
              <a:defRPr sz="84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0" name="Google Shape;150;p27"/>
          <p:cNvSpPr txBox="1"/>
          <p:nvPr>
            <p:ph idx="1" type="body"/>
          </p:nvPr>
        </p:nvSpPr>
        <p:spPr>
          <a:xfrm>
            <a:off x="0" y="2625550"/>
            <a:ext cx="3045900" cy="1300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1" name="Google Shape;151;p27"/>
          <p:cNvSpPr txBox="1"/>
          <p:nvPr>
            <p:ph idx="2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2" name="Google Shape;152;p27"/>
          <p:cNvSpPr txBox="1"/>
          <p:nvPr>
            <p:ph hasCustomPrompt="1" idx="3" type="title"/>
          </p:nvPr>
        </p:nvSpPr>
        <p:spPr>
          <a:xfrm>
            <a:off x="3049050" y="731850"/>
            <a:ext cx="30459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0"/>
              <a:buFont typeface="Inter"/>
              <a:buNone/>
              <a:defRPr sz="84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3" name="Google Shape;153;p27"/>
          <p:cNvSpPr txBox="1"/>
          <p:nvPr>
            <p:ph idx="4" type="body"/>
          </p:nvPr>
        </p:nvSpPr>
        <p:spPr>
          <a:xfrm>
            <a:off x="3049050" y="2625550"/>
            <a:ext cx="3045900" cy="1300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4" name="Google Shape;154;p27"/>
          <p:cNvSpPr txBox="1"/>
          <p:nvPr>
            <p:ph hasCustomPrompt="1" idx="5" type="title"/>
          </p:nvPr>
        </p:nvSpPr>
        <p:spPr>
          <a:xfrm>
            <a:off x="6098100" y="731850"/>
            <a:ext cx="30459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400"/>
              <a:buFont typeface="Inter"/>
              <a:buNone/>
              <a:defRPr sz="84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5" name="Google Shape;155;p27"/>
          <p:cNvSpPr txBox="1"/>
          <p:nvPr>
            <p:ph idx="6" type="body"/>
          </p:nvPr>
        </p:nvSpPr>
        <p:spPr>
          <a:xfrm>
            <a:off x="6098100" y="2625550"/>
            <a:ext cx="3045900" cy="13008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- 4">
  <p:cSld name="BIG_NUMBER_1_1_1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hasCustomPrompt="1" type="title"/>
          </p:nvPr>
        </p:nvSpPr>
        <p:spPr>
          <a:xfrm>
            <a:off x="139025" y="731850"/>
            <a:ext cx="21828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Inter"/>
              <a:buNone/>
              <a:defRPr sz="60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8" name="Google Shape;158;p28"/>
          <p:cNvSpPr txBox="1"/>
          <p:nvPr>
            <p:ph idx="1" type="body"/>
          </p:nvPr>
        </p:nvSpPr>
        <p:spPr>
          <a:xfrm>
            <a:off x="141550" y="2625550"/>
            <a:ext cx="2182800" cy="2218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59" name="Google Shape;159;p28"/>
          <p:cNvSpPr txBox="1"/>
          <p:nvPr>
            <p:ph idx="2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0" name="Google Shape;160;p28"/>
          <p:cNvSpPr txBox="1"/>
          <p:nvPr>
            <p:ph hasCustomPrompt="1" idx="3" type="title"/>
          </p:nvPr>
        </p:nvSpPr>
        <p:spPr>
          <a:xfrm>
            <a:off x="2321738" y="731850"/>
            <a:ext cx="21828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Inter"/>
              <a:buNone/>
              <a:defRPr sz="60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1" name="Google Shape;161;p28"/>
          <p:cNvSpPr txBox="1"/>
          <p:nvPr>
            <p:ph idx="4" type="body"/>
          </p:nvPr>
        </p:nvSpPr>
        <p:spPr>
          <a:xfrm>
            <a:off x="2317549" y="2625550"/>
            <a:ext cx="2182800" cy="2218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62" name="Google Shape;162;p28"/>
          <p:cNvSpPr txBox="1"/>
          <p:nvPr>
            <p:ph hasCustomPrompt="1" idx="5" type="title"/>
          </p:nvPr>
        </p:nvSpPr>
        <p:spPr>
          <a:xfrm>
            <a:off x="4506051" y="731850"/>
            <a:ext cx="21828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Inter"/>
              <a:buNone/>
              <a:defRPr sz="60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3" name="Google Shape;163;p28"/>
          <p:cNvSpPr txBox="1"/>
          <p:nvPr>
            <p:ph idx="6" type="body"/>
          </p:nvPr>
        </p:nvSpPr>
        <p:spPr>
          <a:xfrm>
            <a:off x="4498250" y="2625550"/>
            <a:ext cx="2182800" cy="2218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64" name="Google Shape;164;p28"/>
          <p:cNvSpPr txBox="1"/>
          <p:nvPr>
            <p:ph hasCustomPrompt="1" idx="7" type="title"/>
          </p:nvPr>
        </p:nvSpPr>
        <p:spPr>
          <a:xfrm>
            <a:off x="6649588" y="731850"/>
            <a:ext cx="21828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Inter"/>
              <a:buNone/>
              <a:defRPr sz="600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5" name="Google Shape;165;p28"/>
          <p:cNvSpPr txBox="1"/>
          <p:nvPr>
            <p:ph idx="8" type="body"/>
          </p:nvPr>
        </p:nvSpPr>
        <p:spPr>
          <a:xfrm>
            <a:off x="6647650" y="2626900"/>
            <a:ext cx="2182800" cy="2218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●"/>
              <a:defRPr>
                <a:solidFill>
                  <a:schemeClr val="accent2"/>
                </a:solidFill>
              </a:defRPr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IG_NUMBER_1_1_1_1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>
            <p:ph type="title"/>
          </p:nvPr>
        </p:nvSpPr>
        <p:spPr>
          <a:xfrm>
            <a:off x="776575" y="445025"/>
            <a:ext cx="64482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" name="Google Shape;168;p29"/>
          <p:cNvSpPr/>
          <p:nvPr/>
        </p:nvSpPr>
        <p:spPr>
          <a:xfrm>
            <a:off x="342188" y="294107"/>
            <a:ext cx="4905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0"/>
              <a:buFont typeface="Work Sans SemiBold"/>
              <a:buNone/>
            </a:pPr>
            <a:r>
              <a:rPr b="0" i="0" lang="en" sz="7500" u="none" cap="none" strike="noStrike">
                <a:solidFill>
                  <a:schemeClr val="accent2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“</a:t>
            </a:r>
            <a:endParaRPr b="0" i="0" sz="75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9"/>
          <p:cNvSpPr txBox="1"/>
          <p:nvPr>
            <p:ph idx="1" type="body"/>
          </p:nvPr>
        </p:nvSpPr>
        <p:spPr>
          <a:xfrm>
            <a:off x="1309635" y="3754175"/>
            <a:ext cx="6084600" cy="3873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0" name="Google Shape;170;p29"/>
          <p:cNvSpPr txBox="1"/>
          <p:nvPr/>
        </p:nvSpPr>
        <p:spPr>
          <a:xfrm>
            <a:off x="911725" y="3631088"/>
            <a:ext cx="83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__</a:t>
            </a:r>
            <a:endParaRPr sz="18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logo">
  <p:cSld name="BIG_NUMBER_1_1_1_1_1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776575" y="445025"/>
            <a:ext cx="64482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3" name="Google Shape;173;p30"/>
          <p:cNvSpPr/>
          <p:nvPr/>
        </p:nvSpPr>
        <p:spPr>
          <a:xfrm>
            <a:off x="342188" y="294107"/>
            <a:ext cx="4905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500"/>
              <a:buFont typeface="Work Sans SemiBold"/>
              <a:buNone/>
            </a:pPr>
            <a:r>
              <a:rPr b="0" i="0" lang="en" sz="7500" u="none" cap="none" strike="noStrike">
                <a:solidFill>
                  <a:schemeClr val="accent2"/>
                </a:solidFill>
                <a:latin typeface="Work Sans SemiBold"/>
                <a:ea typeface="Work Sans SemiBold"/>
                <a:cs typeface="Work Sans SemiBold"/>
                <a:sym typeface="Work Sans SemiBold"/>
              </a:rPr>
              <a:t>“</a:t>
            </a:r>
            <a:endParaRPr b="0" i="0" sz="7500" u="none" cap="none" strike="noStrik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3023282" y="3754175"/>
            <a:ext cx="6084600" cy="387300"/>
          </a:xfrm>
          <a:prstGeom prst="rect">
            <a:avLst/>
          </a:prstGeom>
        </p:spPr>
        <p:txBody>
          <a:bodyPr anchorCtr="0" anchor="ctr" bIns="91425" lIns="0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5" name="Google Shape;175;p30"/>
          <p:cNvSpPr txBox="1"/>
          <p:nvPr/>
        </p:nvSpPr>
        <p:spPr>
          <a:xfrm>
            <a:off x="2625371" y="3631088"/>
            <a:ext cx="83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__</a:t>
            </a:r>
            <a:endParaRPr sz="18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6" name="Google Shape;176;p30"/>
          <p:cNvSpPr/>
          <p:nvPr>
            <p:ph idx="2" type="pic"/>
          </p:nvPr>
        </p:nvSpPr>
        <p:spPr>
          <a:xfrm>
            <a:off x="1024275" y="3819300"/>
            <a:ext cx="1136100" cy="27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ight Background">
  <p:cSld name="TITLE_2_1_2_1_1_1_1_1">
    <p:bg>
      <p:bgPr>
        <a:solidFill>
          <a:schemeClr val="accent6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idx="1" type="subTitle"/>
          </p:nvPr>
        </p:nvSpPr>
        <p:spPr>
          <a:xfrm>
            <a:off x="528500" y="321292"/>
            <a:ext cx="7332900" cy="341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ng Myung"/>
              <a:buNone/>
              <a:defRPr sz="2400">
                <a:solidFill>
                  <a:schemeClr val="dk2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0" name="Google Shape;180;p32"/>
          <p:cNvSpPr txBox="1"/>
          <p:nvPr>
            <p:ph idx="2" type="subTitle"/>
          </p:nvPr>
        </p:nvSpPr>
        <p:spPr>
          <a:xfrm>
            <a:off x="528500" y="812229"/>
            <a:ext cx="4764600" cy="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1.xml"/><Relationship Id="rId1" Type="http://schemas.openxmlformats.org/officeDocument/2006/relationships/image" Target="../media/image9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26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5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29" Type="http://schemas.openxmlformats.org/officeDocument/2006/relationships/slideLayout" Target="../slideLayouts/slideLayout27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31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9.xml"/><Relationship Id="rId33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8.xml"/><Relationship Id="rId32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ong Myung"/>
              <a:buNone/>
              <a:defRPr sz="3200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nter"/>
              <a:buChar char="●"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nter"/>
              <a:buChar char="○"/>
              <a:defRPr sz="18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311712" y="4865324"/>
            <a:ext cx="3201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767184"/>
                </a:solidFill>
                <a:latin typeface="Inter"/>
                <a:ea typeface="Inter"/>
                <a:cs typeface="Inter"/>
                <a:sym typeface="Inter"/>
              </a:rPr>
              <a:t>Flexible Finance, Inc. © 2026 | Confidential</a:t>
            </a:r>
            <a:endParaRPr sz="900">
              <a:solidFill>
                <a:srgbClr val="CCCCC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9" name="Google Shape;9;p1"/>
          <p:cNvGrpSpPr/>
          <p:nvPr/>
        </p:nvGrpSpPr>
        <p:grpSpPr>
          <a:xfrm>
            <a:off x="8079079" y="4865313"/>
            <a:ext cx="844725" cy="153903"/>
            <a:chOff x="1136774" y="3038912"/>
            <a:chExt cx="3605312" cy="656863"/>
          </a:xfrm>
        </p:grpSpPr>
        <p:pic>
          <p:nvPicPr>
            <p:cNvPr id="10" name="Google Shape;10;p1" title="Color=Dark@2x.png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1136774" y="3038912"/>
              <a:ext cx="1264575" cy="576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1;p1" title="AIM_logo_BLK 1.png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962250" y="3080638"/>
              <a:ext cx="1779836" cy="5765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" name="Google Shape;12;p1"/>
            <p:cNvCxnSpPr/>
            <p:nvPr/>
          </p:nvCxnSpPr>
          <p:spPr>
            <a:xfrm>
              <a:off x="2677000" y="3042075"/>
              <a:ext cx="9600" cy="653700"/>
            </a:xfrm>
            <a:prstGeom prst="straightConnector1">
              <a:avLst/>
            </a:prstGeom>
            <a:noFill/>
            <a:ln cap="flat" cmpd="sng" w="2225">
              <a:solidFill>
                <a:schemeClr val="accen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  <p:sldLayoutId id="2147483672" r:id="rId27"/>
    <p:sldLayoutId id="2147483673" r:id="rId28"/>
    <p:sldLayoutId id="2147483674" r:id="rId29"/>
    <p:sldLayoutId id="2147483675" r:id="rId30"/>
    <p:sldLayoutId id="2147483676" r:id="rId31"/>
    <p:sldLayoutId id="2147483677" r:id="rId32"/>
    <p:sldLayoutId id="2147483678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jpg"/><Relationship Id="rId4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Relationship Id="rId4" Type="http://schemas.openxmlformats.org/officeDocument/2006/relationships/image" Target="../media/image16.png"/><Relationship Id="rId5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/>
        </p:nvSpPr>
        <p:spPr>
          <a:xfrm>
            <a:off x="439575" y="292325"/>
            <a:ext cx="81972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41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Welcome, and thanks for coming! </a:t>
            </a:r>
            <a:endParaRPr i="1" sz="4100">
              <a:solidFill>
                <a:schemeClr val="accent1"/>
              </a:solidFill>
              <a:latin typeface="Song Myung"/>
              <a:ea typeface="Song Myung"/>
              <a:cs typeface="Song Myung"/>
              <a:sym typeface="Song Myung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4800">
              <a:solidFill>
                <a:schemeClr val="accent1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pic>
        <p:nvPicPr>
          <p:cNvPr id="186" name="Google Shape;18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4825" y="2154000"/>
            <a:ext cx="4645801" cy="309645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3"/>
          <p:cNvSpPr txBox="1"/>
          <p:nvPr/>
        </p:nvSpPr>
        <p:spPr>
          <a:xfrm>
            <a:off x="598000" y="1429475"/>
            <a:ext cx="4338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While you wait, enter for a chance to win a MacBook Neo!</a:t>
            </a:r>
            <a:endParaRPr sz="32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88" name="Google Shape;188;p33" title="flex-hsforms-q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3850" y="1180188"/>
            <a:ext cx="2284575" cy="228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4"/>
          <p:cNvSpPr txBox="1"/>
          <p:nvPr/>
        </p:nvSpPr>
        <p:spPr>
          <a:xfrm>
            <a:off x="474025" y="1361000"/>
            <a:ext cx="8314500" cy="26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Protecting NOI </a:t>
            </a:r>
            <a:r>
              <a:rPr lang="en" sz="54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s</a:t>
            </a:r>
            <a:r>
              <a:rPr lang="en" sz="54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tarts </a:t>
            </a:r>
            <a:r>
              <a:rPr lang="en" sz="54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w</a:t>
            </a:r>
            <a:r>
              <a:rPr lang="en" sz="54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ith the resident experience</a:t>
            </a:r>
            <a:endParaRPr sz="5400">
              <a:solidFill>
                <a:schemeClr val="accent1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grpSp>
        <p:nvGrpSpPr>
          <p:cNvPr id="194" name="Google Shape;194;p34"/>
          <p:cNvGrpSpPr/>
          <p:nvPr/>
        </p:nvGrpSpPr>
        <p:grpSpPr>
          <a:xfrm>
            <a:off x="598262" y="390355"/>
            <a:ext cx="3129411" cy="702300"/>
            <a:chOff x="598262" y="390355"/>
            <a:chExt cx="3129411" cy="702300"/>
          </a:xfrm>
        </p:grpSpPr>
        <p:grpSp>
          <p:nvGrpSpPr>
            <p:cNvPr id="195" name="Google Shape;195;p34"/>
            <p:cNvGrpSpPr/>
            <p:nvPr/>
          </p:nvGrpSpPr>
          <p:grpSpPr>
            <a:xfrm>
              <a:off x="598262" y="473169"/>
              <a:ext cx="3129411" cy="536685"/>
              <a:chOff x="1136774" y="3038912"/>
              <a:chExt cx="3605312" cy="618301"/>
            </a:xfrm>
          </p:grpSpPr>
          <p:pic>
            <p:nvPicPr>
              <p:cNvPr id="196" name="Google Shape;196;p34" title="Color=Dark@2x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136774" y="3038912"/>
                <a:ext cx="1264575" cy="5765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Google Shape;197;p34" title="AIM_logo_BLK 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962250" y="3080638"/>
                <a:ext cx="1779836" cy="5765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198" name="Google Shape;198;p34"/>
            <p:cNvCxnSpPr/>
            <p:nvPr/>
          </p:nvCxnSpPr>
          <p:spPr>
            <a:xfrm>
              <a:off x="1928575" y="390355"/>
              <a:ext cx="0" cy="702300"/>
            </a:xfrm>
            <a:prstGeom prst="straightConnector1">
              <a:avLst/>
            </a:prstGeom>
            <a:noFill/>
            <a:ln cap="flat" cmpd="sng" w="9525">
              <a:solidFill>
                <a:srgbClr val="76718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5"/>
          <p:cNvSpPr txBox="1"/>
          <p:nvPr/>
        </p:nvSpPr>
        <p:spPr>
          <a:xfrm>
            <a:off x="339300" y="415850"/>
            <a:ext cx="5294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Meet </a:t>
            </a:r>
            <a:r>
              <a:rPr lang="en" sz="3200">
                <a:solidFill>
                  <a:schemeClr val="accent2"/>
                </a:solidFill>
                <a:latin typeface="Song Myung"/>
                <a:ea typeface="Song Myung"/>
                <a:cs typeface="Song Myung"/>
                <a:sym typeface="Song Myung"/>
              </a:rPr>
              <a:t>Courtney Bagwell</a:t>
            </a:r>
            <a:br>
              <a:rPr lang="en" sz="3200">
                <a:solidFill>
                  <a:schemeClr val="accent2"/>
                </a:solidFill>
                <a:latin typeface="Song Myung"/>
                <a:ea typeface="Song Myung"/>
                <a:cs typeface="Song Myung"/>
                <a:sym typeface="Song Myung"/>
              </a:rPr>
            </a:br>
            <a:r>
              <a:rPr lang="en" sz="20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rPr>
              <a:t>Ancillary Revenue Manager</a:t>
            </a:r>
            <a:endParaRPr sz="3200">
              <a:solidFill>
                <a:schemeClr val="accent2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pic>
        <p:nvPicPr>
          <p:cNvPr id="204" name="Google Shape;204;p35" title="speaker-courtney.jpg"/>
          <p:cNvPicPr preferRelativeResize="0"/>
          <p:nvPr/>
        </p:nvPicPr>
        <p:blipFill rotWithShape="1">
          <a:blip r:embed="rId3">
            <a:alphaModFix/>
          </a:blip>
          <a:srcRect b="23658" l="0" r="0" t="0"/>
          <a:stretch/>
        </p:blipFill>
        <p:spPr>
          <a:xfrm>
            <a:off x="1033475" y="1675850"/>
            <a:ext cx="2342100" cy="2680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05" name="Google Shape;20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3699" y="631363"/>
            <a:ext cx="3266975" cy="687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5"/>
          <p:cNvSpPr/>
          <p:nvPr/>
        </p:nvSpPr>
        <p:spPr>
          <a:xfrm>
            <a:off x="3696550" y="1675850"/>
            <a:ext cx="2306700" cy="2640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chemeClr val="accent6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7" name="Google Shape;207;p35"/>
          <p:cNvSpPr/>
          <p:nvPr/>
        </p:nvSpPr>
        <p:spPr>
          <a:xfrm>
            <a:off x="6097225" y="1675850"/>
            <a:ext cx="2306700" cy="2640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chemeClr val="accent6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8" name="Google Shape;208;p35"/>
          <p:cNvSpPr txBox="1"/>
          <p:nvPr/>
        </p:nvSpPr>
        <p:spPr>
          <a:xfrm>
            <a:off x="3892000" y="1850225"/>
            <a:ext cx="1915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$</a:t>
            </a:r>
            <a:r>
              <a:rPr lang="en" sz="60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6M+</a:t>
            </a:r>
            <a:endParaRPr sz="6000">
              <a:solidFill>
                <a:srgbClr val="FFFFFF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209" name="Google Shape;209;p35"/>
          <p:cNvSpPr txBox="1"/>
          <p:nvPr/>
        </p:nvSpPr>
        <p:spPr>
          <a:xfrm>
            <a:off x="6150288" y="2039975"/>
            <a:ext cx="2233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108</a:t>
            </a:r>
            <a:r>
              <a:rPr lang="en" sz="52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K+</a:t>
            </a:r>
            <a:endParaRPr sz="5200">
              <a:solidFill>
                <a:srgbClr val="FFFFFF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210" name="Google Shape;210;p35"/>
          <p:cNvSpPr txBox="1"/>
          <p:nvPr/>
        </p:nvSpPr>
        <p:spPr>
          <a:xfrm>
            <a:off x="6186025" y="2937600"/>
            <a:ext cx="2129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student housing beds owned and managed</a:t>
            </a:r>
            <a:endParaRPr sz="2000">
              <a:solidFill>
                <a:srgbClr val="FFFFFF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1" name="Google Shape;211;p35"/>
          <p:cNvSpPr txBox="1"/>
          <p:nvPr/>
        </p:nvSpPr>
        <p:spPr>
          <a:xfrm>
            <a:off x="3785350" y="2988475"/>
            <a:ext cx="2129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i</a:t>
            </a:r>
            <a:r>
              <a:rPr lang="en" sz="20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n on-time rent paid through Flex </a:t>
            </a:r>
            <a:r>
              <a:rPr i="1" lang="en" sz="20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 month</a:t>
            </a:r>
            <a:endParaRPr i="1" sz="20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/>
          <p:nvPr/>
        </p:nvSpPr>
        <p:spPr>
          <a:xfrm>
            <a:off x="339300" y="415850"/>
            <a:ext cx="5294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Meet </a:t>
            </a:r>
            <a:r>
              <a:rPr lang="en" sz="3200">
                <a:solidFill>
                  <a:schemeClr val="accent2"/>
                </a:solidFill>
                <a:latin typeface="Song Myung"/>
                <a:ea typeface="Song Myung"/>
                <a:cs typeface="Song Myung"/>
                <a:sym typeface="Song Myung"/>
              </a:rPr>
              <a:t>Ryan Raser</a:t>
            </a:r>
            <a:br>
              <a:rPr lang="en" sz="3200">
                <a:solidFill>
                  <a:schemeClr val="accent2"/>
                </a:solidFill>
                <a:latin typeface="Song Myung"/>
                <a:ea typeface="Song Myung"/>
                <a:cs typeface="Song Myung"/>
                <a:sym typeface="Song Myung"/>
              </a:rPr>
            </a:br>
            <a:r>
              <a:rPr lang="en" sz="20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rPr>
              <a:t>Director of Operations</a:t>
            </a:r>
            <a:endParaRPr sz="3200">
              <a:solidFill>
                <a:schemeClr val="accent2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pic>
        <p:nvPicPr>
          <p:cNvPr id="217" name="Google Shape;217;p36" title="speaker-ryan.jpeg"/>
          <p:cNvPicPr preferRelativeResize="0"/>
          <p:nvPr/>
        </p:nvPicPr>
        <p:blipFill rotWithShape="1">
          <a:blip r:embed="rId3">
            <a:alphaModFix/>
          </a:blip>
          <a:srcRect b="0" l="4316" r="4426" t="0"/>
          <a:stretch/>
        </p:blipFill>
        <p:spPr>
          <a:xfrm>
            <a:off x="910025" y="1675850"/>
            <a:ext cx="2409300" cy="2640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18" name="Google Shape;218;p36" title="gwr_logo_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5425" y="678848"/>
            <a:ext cx="3773575" cy="40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6"/>
          <p:cNvSpPr txBox="1"/>
          <p:nvPr/>
        </p:nvSpPr>
        <p:spPr>
          <a:xfrm>
            <a:off x="4715800" y="147545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1100"/>
          </a:p>
        </p:txBody>
      </p:sp>
      <p:sp>
        <p:nvSpPr>
          <p:cNvPr id="220" name="Google Shape;220;p36"/>
          <p:cNvSpPr/>
          <p:nvPr/>
        </p:nvSpPr>
        <p:spPr>
          <a:xfrm>
            <a:off x="3696550" y="1675850"/>
            <a:ext cx="2306700" cy="2640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chemeClr val="accent6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1" name="Google Shape;221;p36"/>
          <p:cNvSpPr/>
          <p:nvPr/>
        </p:nvSpPr>
        <p:spPr>
          <a:xfrm>
            <a:off x="6097225" y="1675850"/>
            <a:ext cx="2306700" cy="2640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chemeClr val="accent6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2" name="Google Shape;222;p36"/>
          <p:cNvSpPr txBox="1"/>
          <p:nvPr/>
        </p:nvSpPr>
        <p:spPr>
          <a:xfrm>
            <a:off x="3892000" y="1850225"/>
            <a:ext cx="1915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90%</a:t>
            </a:r>
            <a:endParaRPr sz="6000">
              <a:solidFill>
                <a:srgbClr val="FFFFFF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223" name="Google Shape;223;p36"/>
          <p:cNvSpPr txBox="1"/>
          <p:nvPr/>
        </p:nvSpPr>
        <p:spPr>
          <a:xfrm>
            <a:off x="6150288" y="2039975"/>
            <a:ext cx="2233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3rd </a:t>
            </a:r>
            <a:endParaRPr sz="5200">
              <a:solidFill>
                <a:srgbClr val="FFFFFF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224" name="Google Shape;224;p36"/>
          <p:cNvSpPr txBox="1"/>
          <p:nvPr/>
        </p:nvSpPr>
        <p:spPr>
          <a:xfrm>
            <a:off x="6186025" y="2937600"/>
            <a:ext cx="2129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e</a:t>
            </a: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ver Flex client, partnering in 2019</a:t>
            </a:r>
            <a:endParaRPr sz="1800">
              <a:solidFill>
                <a:srgbClr val="FFFFFF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25" name="Google Shape;225;p36"/>
          <p:cNvSpPr txBox="1"/>
          <p:nvPr/>
        </p:nvSpPr>
        <p:spPr>
          <a:xfrm>
            <a:off x="3795550" y="2906300"/>
            <a:ext cx="2129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r</a:t>
            </a: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eduction in </a:t>
            </a:r>
            <a:r>
              <a:rPr i="1" lang="en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delinquency</a:t>
            </a: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 since </a:t>
            </a: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pandemic</a:t>
            </a: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 peak</a:t>
            </a:r>
            <a:endParaRPr sz="1800">
              <a:solidFill>
                <a:srgbClr val="FFFFFF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7" title="speaker-kristina.jpeg"/>
          <p:cNvPicPr preferRelativeResize="0"/>
          <p:nvPr/>
        </p:nvPicPr>
        <p:blipFill rotWithShape="1">
          <a:blip r:embed="rId3">
            <a:alphaModFix/>
          </a:blip>
          <a:srcRect b="8617" l="0" r="0" t="0"/>
          <a:stretch/>
        </p:blipFill>
        <p:spPr>
          <a:xfrm>
            <a:off x="948850" y="1730025"/>
            <a:ext cx="2298300" cy="255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231" name="Google Shape;231;p37"/>
          <p:cNvGrpSpPr/>
          <p:nvPr/>
        </p:nvGrpSpPr>
        <p:grpSpPr>
          <a:xfrm>
            <a:off x="6262968" y="336356"/>
            <a:ext cx="2453427" cy="759303"/>
            <a:chOff x="747025" y="387374"/>
            <a:chExt cx="3817375" cy="1181426"/>
          </a:xfrm>
        </p:grpSpPr>
        <p:pic>
          <p:nvPicPr>
            <p:cNvPr id="232" name="Google Shape;232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7025" y="387374"/>
              <a:ext cx="3817375" cy="118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3" name="Google Shape;233;p37"/>
            <p:cNvPicPr preferRelativeResize="0"/>
            <p:nvPr/>
          </p:nvPicPr>
          <p:blipFill rotWithShape="1">
            <a:blip r:embed="rId5">
              <a:alphaModFix/>
            </a:blip>
            <a:srcRect b="0" l="26416" r="0" t="74676"/>
            <a:stretch/>
          </p:blipFill>
          <p:spPr>
            <a:xfrm>
              <a:off x="1754065" y="1269625"/>
              <a:ext cx="2808901" cy="299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4" name="Google Shape;234;p37"/>
          <p:cNvSpPr txBox="1"/>
          <p:nvPr/>
        </p:nvSpPr>
        <p:spPr>
          <a:xfrm>
            <a:off x="339300" y="415850"/>
            <a:ext cx="5753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Meet </a:t>
            </a:r>
            <a:r>
              <a:rPr lang="en" sz="3200">
                <a:solidFill>
                  <a:schemeClr val="accent2"/>
                </a:solidFill>
                <a:latin typeface="Song Myung"/>
                <a:ea typeface="Song Myung"/>
                <a:cs typeface="Song Myung"/>
                <a:sym typeface="Song Myung"/>
              </a:rPr>
              <a:t>Kristina Super</a:t>
            </a:r>
            <a:br>
              <a:rPr lang="en" sz="3200">
                <a:solidFill>
                  <a:schemeClr val="accent2"/>
                </a:solidFill>
                <a:latin typeface="Song Myung"/>
                <a:ea typeface="Song Myung"/>
                <a:cs typeface="Song Myung"/>
                <a:sym typeface="Song Myung"/>
              </a:rPr>
            </a:br>
            <a:r>
              <a:rPr lang="en" sz="20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rPr>
              <a:t>Director of Strategic Services</a:t>
            </a:r>
            <a:endParaRPr sz="3200">
              <a:solidFill>
                <a:schemeClr val="accent2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235" name="Google Shape;235;p37"/>
          <p:cNvSpPr/>
          <p:nvPr/>
        </p:nvSpPr>
        <p:spPr>
          <a:xfrm>
            <a:off x="3696550" y="1675850"/>
            <a:ext cx="2306700" cy="2640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chemeClr val="accent6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6" name="Google Shape;236;p37"/>
          <p:cNvSpPr/>
          <p:nvPr/>
        </p:nvSpPr>
        <p:spPr>
          <a:xfrm>
            <a:off x="6097225" y="1675850"/>
            <a:ext cx="2306700" cy="2640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  <a:effectLst>
            <a:outerShdw blurRad="57150" rotWithShape="0" algn="bl" dir="5400000" dist="19050">
              <a:schemeClr val="accent6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7" name="Google Shape;237;p37"/>
          <p:cNvSpPr txBox="1"/>
          <p:nvPr/>
        </p:nvSpPr>
        <p:spPr>
          <a:xfrm>
            <a:off x="3894250" y="1955925"/>
            <a:ext cx="19113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lowest</a:t>
            </a:r>
            <a:endParaRPr sz="6000">
              <a:solidFill>
                <a:srgbClr val="FFFFFF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238" name="Google Shape;238;p37"/>
          <p:cNvSpPr txBox="1"/>
          <p:nvPr/>
        </p:nvSpPr>
        <p:spPr>
          <a:xfrm>
            <a:off x="6150288" y="2039975"/>
            <a:ext cx="2233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200">
              <a:solidFill>
                <a:srgbClr val="FFFFFF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239" name="Google Shape;239;p37"/>
          <p:cNvSpPr txBox="1"/>
          <p:nvPr/>
        </p:nvSpPr>
        <p:spPr>
          <a:xfrm>
            <a:off x="6023875" y="2693575"/>
            <a:ext cx="2453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a</a:t>
            </a:r>
            <a:r>
              <a:rPr lang="en" sz="17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mount of rent collected in a month through Flex </a:t>
            </a:r>
            <a:br>
              <a:rPr lang="en" sz="17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br>
              <a:rPr lang="en" sz="17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n" sz="23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$2M+</a:t>
            </a:r>
            <a:endParaRPr sz="2300">
              <a:solidFill>
                <a:srgbClr val="FFFFFF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240" name="Google Shape;240;p37"/>
          <p:cNvSpPr txBox="1"/>
          <p:nvPr/>
        </p:nvSpPr>
        <p:spPr>
          <a:xfrm>
            <a:off x="3785350" y="2646875"/>
            <a:ext cx="2129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count of new </a:t>
            </a: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s</a:t>
            </a:r>
            <a: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ignups for Flex in April 2026 </a:t>
            </a:r>
            <a:b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br>
              <a:rPr lang="en" sz="180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r>
              <a:rPr b="1" lang="en" sz="23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64</a:t>
            </a:r>
            <a:endParaRPr b="1" sz="2300">
              <a:solidFill>
                <a:srgbClr val="FFFFFF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241" name="Google Shape;241;p37"/>
          <p:cNvSpPr txBox="1"/>
          <p:nvPr/>
        </p:nvSpPr>
        <p:spPr>
          <a:xfrm>
            <a:off x="6264300" y="1955925"/>
            <a:ext cx="2005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Song Myung"/>
                <a:ea typeface="Song Myung"/>
                <a:cs typeface="Song Myung"/>
                <a:sym typeface="Song Myung"/>
              </a:rPr>
              <a:t>highest</a:t>
            </a:r>
            <a:endParaRPr sz="6000">
              <a:solidFill>
                <a:srgbClr val="FFFFFF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p38"/>
          <p:cNvGrpSpPr/>
          <p:nvPr/>
        </p:nvGrpSpPr>
        <p:grpSpPr>
          <a:xfrm>
            <a:off x="346128" y="259619"/>
            <a:ext cx="2431552" cy="545687"/>
            <a:chOff x="598262" y="390355"/>
            <a:chExt cx="3129411" cy="702300"/>
          </a:xfrm>
        </p:grpSpPr>
        <p:grpSp>
          <p:nvGrpSpPr>
            <p:cNvPr id="247" name="Google Shape;247;p38"/>
            <p:cNvGrpSpPr/>
            <p:nvPr/>
          </p:nvGrpSpPr>
          <p:grpSpPr>
            <a:xfrm>
              <a:off x="598262" y="473169"/>
              <a:ext cx="3129411" cy="536685"/>
              <a:chOff x="1136774" y="3038912"/>
              <a:chExt cx="3605312" cy="618301"/>
            </a:xfrm>
          </p:grpSpPr>
          <p:pic>
            <p:nvPicPr>
              <p:cNvPr id="248" name="Google Shape;248;p38" title="Color=Dark@2x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136774" y="3038912"/>
                <a:ext cx="1264575" cy="5765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9" name="Google Shape;249;p38" title="AIM_logo_BLK 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962250" y="3080638"/>
                <a:ext cx="1779836" cy="5765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50" name="Google Shape;250;p38"/>
            <p:cNvCxnSpPr/>
            <p:nvPr/>
          </p:nvCxnSpPr>
          <p:spPr>
            <a:xfrm>
              <a:off x="1928575" y="390355"/>
              <a:ext cx="0" cy="702300"/>
            </a:xfrm>
            <a:prstGeom prst="straightConnector1">
              <a:avLst/>
            </a:prstGeom>
            <a:noFill/>
            <a:ln cap="flat" cmpd="sng" w="7400">
              <a:solidFill>
                <a:srgbClr val="76718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251" name="Google Shape;251;p38" title="Card-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1053" y="1195375"/>
            <a:ext cx="2132775" cy="318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8" title="Card-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40151" y="1195338"/>
            <a:ext cx="2132775" cy="3188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8" title="Card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05600" y="1195375"/>
            <a:ext cx="2132775" cy="318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9"/>
          <p:cNvSpPr txBox="1"/>
          <p:nvPr/>
        </p:nvSpPr>
        <p:spPr>
          <a:xfrm>
            <a:off x="474025" y="1361000"/>
            <a:ext cx="3695100" cy="26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Q&amp;A</a:t>
            </a:r>
            <a:endParaRPr sz="6200">
              <a:solidFill>
                <a:schemeClr val="accent1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grpSp>
        <p:nvGrpSpPr>
          <p:cNvPr id="259" name="Google Shape;259;p39"/>
          <p:cNvGrpSpPr/>
          <p:nvPr/>
        </p:nvGrpSpPr>
        <p:grpSpPr>
          <a:xfrm>
            <a:off x="598262" y="390355"/>
            <a:ext cx="3129411" cy="702300"/>
            <a:chOff x="598262" y="390355"/>
            <a:chExt cx="3129411" cy="702300"/>
          </a:xfrm>
        </p:grpSpPr>
        <p:grpSp>
          <p:nvGrpSpPr>
            <p:cNvPr id="260" name="Google Shape;260;p39"/>
            <p:cNvGrpSpPr/>
            <p:nvPr/>
          </p:nvGrpSpPr>
          <p:grpSpPr>
            <a:xfrm>
              <a:off x="598262" y="473169"/>
              <a:ext cx="3129411" cy="536685"/>
              <a:chOff x="1136774" y="3038912"/>
              <a:chExt cx="3605312" cy="618301"/>
            </a:xfrm>
          </p:grpSpPr>
          <p:pic>
            <p:nvPicPr>
              <p:cNvPr id="261" name="Google Shape;261;p39" title="Color=Dark@2x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136774" y="3038912"/>
                <a:ext cx="1264575" cy="5765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2" name="Google Shape;262;p39" title="AIM_logo_BLK 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962250" y="3080638"/>
                <a:ext cx="1779836" cy="5765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63" name="Google Shape;263;p39"/>
            <p:cNvCxnSpPr/>
            <p:nvPr/>
          </p:nvCxnSpPr>
          <p:spPr>
            <a:xfrm>
              <a:off x="1928575" y="390355"/>
              <a:ext cx="0" cy="702300"/>
            </a:xfrm>
            <a:prstGeom prst="straightConnector1">
              <a:avLst/>
            </a:prstGeom>
            <a:noFill/>
            <a:ln cap="flat" cmpd="sng" w="9525">
              <a:solidFill>
                <a:srgbClr val="76718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264" name="Google Shape;264;p39" title="Right.png"/>
          <p:cNvPicPr preferRelativeResize="0"/>
          <p:nvPr/>
        </p:nvPicPr>
        <p:blipFill rotWithShape="1">
          <a:blip r:embed="rId5">
            <a:alphaModFix/>
          </a:blip>
          <a:srcRect b="2977" l="3262" r="7364" t="4276"/>
          <a:stretch/>
        </p:blipFill>
        <p:spPr>
          <a:xfrm>
            <a:off x="4785400" y="1616775"/>
            <a:ext cx="3175000" cy="270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9" title="Left.png"/>
          <p:cNvPicPr preferRelativeResize="0"/>
          <p:nvPr/>
        </p:nvPicPr>
        <p:blipFill rotWithShape="1">
          <a:blip r:embed="rId6">
            <a:alphaModFix/>
          </a:blip>
          <a:srcRect b="60280" l="6159" r="17609" t="5526"/>
          <a:stretch/>
        </p:blipFill>
        <p:spPr>
          <a:xfrm>
            <a:off x="4850800" y="604600"/>
            <a:ext cx="2745425" cy="101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0"/>
          <p:cNvSpPr txBox="1"/>
          <p:nvPr/>
        </p:nvSpPr>
        <p:spPr>
          <a:xfrm>
            <a:off x="474025" y="1361000"/>
            <a:ext cx="8314500" cy="26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rPr>
              <a:t>Thank you!</a:t>
            </a:r>
            <a:endParaRPr sz="6200">
              <a:solidFill>
                <a:schemeClr val="accent1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grpSp>
        <p:nvGrpSpPr>
          <p:cNvPr id="271" name="Google Shape;271;p40"/>
          <p:cNvGrpSpPr/>
          <p:nvPr/>
        </p:nvGrpSpPr>
        <p:grpSpPr>
          <a:xfrm>
            <a:off x="598262" y="390355"/>
            <a:ext cx="3129411" cy="702300"/>
            <a:chOff x="598262" y="390355"/>
            <a:chExt cx="3129411" cy="702300"/>
          </a:xfrm>
        </p:grpSpPr>
        <p:grpSp>
          <p:nvGrpSpPr>
            <p:cNvPr id="272" name="Google Shape;272;p40"/>
            <p:cNvGrpSpPr/>
            <p:nvPr/>
          </p:nvGrpSpPr>
          <p:grpSpPr>
            <a:xfrm>
              <a:off x="598262" y="473169"/>
              <a:ext cx="3129411" cy="536685"/>
              <a:chOff x="1136774" y="3038912"/>
              <a:chExt cx="3605312" cy="618301"/>
            </a:xfrm>
          </p:grpSpPr>
          <p:pic>
            <p:nvPicPr>
              <p:cNvPr id="273" name="Google Shape;273;p40" title="Color=Dark@2x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136774" y="3038912"/>
                <a:ext cx="1264575" cy="5765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4" name="Google Shape;274;p40" title="AIM_logo_BLK 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962250" y="3080638"/>
                <a:ext cx="1779836" cy="5765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75" name="Google Shape;275;p40"/>
            <p:cNvCxnSpPr/>
            <p:nvPr/>
          </p:nvCxnSpPr>
          <p:spPr>
            <a:xfrm>
              <a:off x="1928575" y="390355"/>
              <a:ext cx="0" cy="702300"/>
            </a:xfrm>
            <a:prstGeom prst="straightConnector1">
              <a:avLst/>
            </a:prstGeom>
            <a:noFill/>
            <a:ln cap="flat" cmpd="sng" w="9525">
              <a:solidFill>
                <a:srgbClr val="76718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XP 2025">
  <a:themeElements>
    <a:clrScheme name="Simple Light">
      <a:dk1>
        <a:srgbClr val="2C194D"/>
      </a:dk1>
      <a:lt1>
        <a:srgbClr val="EDEBF1"/>
      </a:lt1>
      <a:dk2>
        <a:srgbClr val="1D1D1D"/>
      </a:dk2>
      <a:lt2>
        <a:srgbClr val="FFFFFF"/>
      </a:lt2>
      <a:accent1>
        <a:srgbClr val="2C194D"/>
      </a:accent1>
      <a:accent2>
        <a:srgbClr val="6A3DB8"/>
      </a:accent2>
      <a:accent3>
        <a:srgbClr val="DDC6F9"/>
      </a:accent3>
      <a:accent4>
        <a:srgbClr val="EEE2FC"/>
      </a:accent4>
      <a:accent5>
        <a:srgbClr val="EDEBF1"/>
      </a:accent5>
      <a:accent6>
        <a:srgbClr val="F7F7F7"/>
      </a:accent6>
      <a:hlink>
        <a:srgbClr val="6A3DB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