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Lst>
  <p:sldSz cy="6858000" cx="12192000"/>
  <p:notesSz cx="6858000" cy="9144000"/>
  <p:embeddedFontLst>
    <p:embeddedFont>
      <p:font typeface="Open Sans"/>
      <p:regular r:id="rId14"/>
      <p:bold r:id="rId15"/>
      <p:italic r:id="rId16"/>
      <p:boldItalic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8" roundtripDataSignature="AMtx7mjDZGSF8PsvvRKQ8kY4yKgCKIZ8c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font" Target="fonts/OpenSans-bold.fntdata"/><Relationship Id="rId14" Type="http://schemas.openxmlformats.org/officeDocument/2006/relationships/font" Target="fonts/OpenSans-regular.fntdata"/><Relationship Id="rId17" Type="http://schemas.openxmlformats.org/officeDocument/2006/relationships/font" Target="fonts/OpenSans-boldItalic.fntdata"/><Relationship Id="rId16" Type="http://schemas.openxmlformats.org/officeDocument/2006/relationships/font" Target="fonts/OpenSans-italic.fntdata"/><Relationship Id="rId5" Type="http://schemas.openxmlformats.org/officeDocument/2006/relationships/slide" Target="slides/slide1.xml"/><Relationship Id="rId6" Type="http://schemas.openxmlformats.org/officeDocument/2006/relationships/slide" Target="slides/slide2.xml"/><Relationship Id="rId18" Type="http://customschemas.google.com/relationships/presentationmetadata" Target="meta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 name="Google Shape;81;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Good morning. I'm Remen Okoruwa, Co-Founder and CEO of Propexo. We build data infrastructure helping multifamily operators deploy analytics, automation, and AI at scale. Most of my weeks are spent talking with multifamily execs about why their AI deployments aren't landing the way owners expected. There's a pattern in those conversations, and I want to start there because it should make all of us uncomfortable.</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 name="Google Shape;88;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Multifamily has been operating with a comfortable assumption: that we'd have time to figure AI out. We don't. And most of this room hasn't felt that yet.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MIT studied 300 enterprise AI deployments last year and found 95% delivered zero return. JLL found only 5% of CRE companies hit all their AI goals. Same root cause every time: fragmented data, disconnected systems. The pilots are failing, and the patience for funding more of them is running out.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This isn't really a technology story, it's a capital story. Multifamily competes for institutional capital with every other asset class. When returns lag, that capital allocates elsewhere, and the pressure on operators compounds quickly.</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6" name="Google Shape;9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Here's where we're going. First: why this moment is different. Second: what a real data strategy looks like and what it takes to build one. Third: what enterprise agentic AI actually means once you have the foundation.</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 name="Google Shape;110;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I’m excited to have three people joining me, each with a different vantage point.</a:t>
            </a:r>
            <a:endParaRPr/>
          </a:p>
          <a:p>
            <a:pPr indent="0" lvl="0" marL="0" rtl="0" algn="l">
              <a:spcBef>
                <a:spcPts val="0"/>
              </a:spcBef>
              <a:spcAft>
                <a:spcPts val="0"/>
              </a:spcAft>
              <a:buNone/>
            </a:pPr>
            <a:r>
              <a:rPr lang="en-US"/>
              <a:t>Mike Wolber, Chief Sales Officer at Apartment List. Five years at Nike on data governance before proptech. Has seen owner pressure landing on PMCs in real time.</a:t>
            </a:r>
            <a:endParaRPr/>
          </a:p>
          <a:p>
            <a:pPr indent="0" lvl="0" marL="0" rtl="0" algn="l">
              <a:spcBef>
                <a:spcPts val="0"/>
              </a:spcBef>
              <a:spcAft>
                <a:spcPts val="0"/>
              </a:spcAft>
              <a:buNone/>
            </a:pPr>
            <a:r>
              <a:rPr lang="en-US"/>
              <a:t>Zac Menzer, VP of Enterprise Initiatives at White Oak Partners. Not evaluating AI tools; building them internally and tracking cost per workflow.</a:t>
            </a:r>
            <a:endParaRPr/>
          </a:p>
          <a:p>
            <a:pPr indent="0" lvl="0" marL="0" rtl="0" algn="l">
              <a:spcBef>
                <a:spcPts val="0"/>
              </a:spcBef>
              <a:spcAft>
                <a:spcPts val="0"/>
              </a:spcAft>
              <a:buNone/>
            </a:pPr>
            <a:r>
              <a:rPr lang="en-US"/>
              <a:t>Daniel Paulino, multifamily marketing consultant. Publisher of Prompted. Bozzuto, then Reputation. Writing about enterprise agentic AI before most of multifamily was paying attention.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Q1: WHY THIS MOMENT IS DIFFERENT (Mike leads, ~9 min)</a:t>
            </a:r>
            <a:endParaRPr/>
          </a:p>
          <a:p>
            <a:pPr indent="0" lvl="0" marL="0" rtl="0" algn="l">
              <a:spcBef>
                <a:spcPts val="0"/>
              </a:spcBef>
              <a:spcAft>
                <a:spcPts val="0"/>
              </a:spcAft>
              <a:buNone/>
            </a:pPr>
            <a:r>
              <a:rPr lang="en-US"/>
              <a:t>SETUP QUESTION (say this to Mike): Mike, you've been on the operator side, the vendor side, and now at Apartment List having owner and investor conversations every week. What's the most important thing this room needs to understand about why this moment is different, and what actually happens to operators who don't move fast enough?</a:t>
            </a:r>
            <a:endParaRPr/>
          </a:p>
          <a:p>
            <a:pPr indent="0" lvl="0" marL="0" rtl="0" algn="l">
              <a:spcBef>
                <a:spcPts val="0"/>
              </a:spcBef>
              <a:spcAft>
                <a:spcPts val="0"/>
              </a:spcAft>
              <a:buNone/>
            </a:pPr>
            <a:r>
              <a:rPr lang="en-US"/>
              <a:t>REACTION PROMPT for Zac (investor flow angle): Zac, you're inside an ownership group. What does this look like from the owner side? How is investor demand from outside multifamily starting to flow downhill into operating decisions?</a:t>
            </a:r>
            <a:endParaRPr/>
          </a:p>
          <a:p>
            <a:pPr indent="0" lvl="0" marL="0" rtl="0" algn="l">
              <a:spcBef>
                <a:spcPts val="0"/>
              </a:spcBef>
              <a:spcAft>
                <a:spcPts val="0"/>
              </a:spcAft>
              <a:buNone/>
            </a:pPr>
            <a:r>
              <a:rPr lang="en-US"/>
              <a:t>REACTION PROMPT for Daniel (institutional owners going direct): Daniel, you spent time at Reputation working with institutional ownership groups. Are they actually going around their PMCs to get data? What does that look like in practice?</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 name="Google Shape;13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So we've established why this matters. Now let's get specific about what "data strategy" actually means, because the term gets thrown around loosely. Most operators assume their PMS integrations are their data strategy. They aren’t.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Data ownership comes down to four things: where your data is stored, how it's structured, who can access it, and whether it survives a vendor switch. In most multifamily portfolios today, the vendor controls all four.</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 name="Google Shape;152;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So if owning those four dimensions is the strategy, here's what the architecture looks like. A warehouse you own at the foundation. Automated pipelines that normalize data across vendors. And on top, an intelligence layer where enterprise-wide AI agents and your BI team both work from one source of truth. This isn't a chatbot bolted onto leasing; it's AI that can orchestrate work across functions because the data layer finally supports it.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platform matters less than the principle: your data needs a home that belongs to you. And the normalization layer is what makes it work.</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Let me make this concrete. An inspection at one of your properties flags an issue. Today, it enters a maintenance queue and dies there, rarely surfacing to legal, asset management, or compliance, even when the finding has serious financial or regulatory weight.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With a unified data layer, the same flag gets evaluated across multiple risk dimensions, routed automatically to the right stakeholders, and modeled financially against the asset's investment horizon out to year six. Passive reporting becomes active intelligence.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This is the conversation most of multifamily isn't having yet. The industry is fixated on point solutions: which chatbot, which voice AI, which leasing assistant. That's the dinosaur opportunity. The real prize is enterprise agentic AI: agents working across operations from one source of truth, automating workflows that today require handoffs across three different systems. The OpEx implications are an order of magnitude bigger. None of it works without the data layer underneath.</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SETUP QUESTION (say this to Zac): Zac, you're inside White Oak building this stuff. You're not just running queries against vendor reports; you're building agents internally and tracking cost per workflow. Take this room through both sides: what did you actually build, and what's it unlocking that you couldn't do before? I want the room to leave understanding both the architecture and the rationale.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REACTION PROMPT for Daniel (Bozzuto identity resolution): Daniel, when you were at Bozzuto you funded a customer data platform to solve an identity resolution problem in marketing: a single prospect appearing as three separate leads in three different tools. Walk us through what the payoff actually looked like on the other side of that work, and what you wish you'd known going in.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REACTION PROMPT for Mike (data cleanliness as AI prerequisite): Mike, from where you sit at Apartment List, you're watching operators try to deploy AI on top of dirty data. What does that actually look like in practice, and what does this room need to clean up before they spend another dollar on AI tools?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Q3: ENTERPRISE AGENTIC AI (Daniel leads, ~9 min)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SETUP QUESTION (say this to Daniel): Daniel, you've been writing about this in Prompted for over a year. We walked through one concrete example earlier, the inspection orchestration. Take that and broaden it: what does enterprise agentic AI actually look like across the rest of an operator's stack? And tie it back to the data foundation we covered: why is that foundation the precondition for any of this to work?</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REACTION PROMPT for Mike (OpEx scale): Mike, you've talked about how much payroll OpEx enterprises are leaving on the table by sticking with point solutions. Help this room scale that intuition. For an operator running, say, 30,000 units, what does the prize actually look like in dollars, and what's blocking them from capturing it?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REACTION PROMPT for Zac (building it in practice): Zac, you're already building agents internally and tracking cost per workflow. For someone in this room sitting at zero today, what does "starting on enterprise agentic AI" actually look like in practice? Where do you begin without spinning your wheels?</a:t>
            </a:r>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chemeClr val="dk1"/>
              </a:buClr>
              <a:buSzPts val="1200"/>
              <a:buFont typeface="Calibri"/>
              <a:buNone/>
            </a:pPr>
            <a:r>
              <a:rPr lang="en-US"/>
              <a:t>SETUP (say this to all three): Last question, and this one's for all three of you. I want each of you to give this room one specific, prescriptive thing to do when they get back to the office on Monday. Not a philosophy. An action. Daniel, you go first. Zac, then you. Mike, you bring it home.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2" name="Google Shape;202;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If no hands go up immediately, use one of these planted questions: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"While we wait, one thing we didn't get to. How do you think about data ownership when your vendor contract is up for renewal? Is anyone in the room negotiating data portability clauses?"</a:t>
            </a:r>
            <a:endParaRPr/>
          </a:p>
          <a:p>
            <a:pPr indent="0" lvl="0" marL="0" rtl="0" algn="l">
              <a:spcBef>
                <a:spcPts val="0"/>
              </a:spcBef>
              <a:spcAft>
                <a:spcPts val="0"/>
              </a:spcAft>
              <a:buNone/>
            </a:pPr>
            <a:r>
              <a:rPr lang="en-US"/>
              <a:t>"Should operators build internal data teams or outsource this to specialists? What's the panel's take?"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7" name="Google Shape;207;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Thank you to Mike, Zac, and Daniel. We started this session by saying the bubble has popped and capital is becoming consequential. I hope you're leaving with three things: a clearer picture of what data ownership actually means, an architecture you can explain to your team on Monday, and three concrete actions you can take this week. The operators who do this work are going to pull ahead. The ones who don't are going to lose their AI pilots, their marketing budgets, and eventually their owners. The choice is yours. Enjoy the rest of AIM.</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9.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9.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15" name="Shape 15"/>
        <p:cNvGrpSpPr/>
        <p:nvPr/>
      </p:nvGrpSpPr>
      <p:grpSpPr>
        <a:xfrm>
          <a:off x="0" y="0"/>
          <a:ext cx="0" cy="0"/>
          <a:chOff x="0" y="0"/>
          <a:chExt cx="0" cy="0"/>
        </a:xfrm>
      </p:grpSpPr>
      <p:sp>
        <p:nvSpPr>
          <p:cNvPr id="16" name="Google Shape;16;p11"/>
          <p:cNvSpPr txBox="1"/>
          <p:nvPr>
            <p:ph type="ctrTitle"/>
          </p:nvPr>
        </p:nvSpPr>
        <p:spPr>
          <a:xfrm>
            <a:off x="1455234" y="2814641"/>
            <a:ext cx="9482254" cy="1500187"/>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4400"/>
              <a:buFont typeface="Open Sans"/>
              <a:buNone/>
              <a:defRPr sz="4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1"/>
          <p:cNvSpPr txBox="1"/>
          <p:nvPr>
            <p:ph idx="1" type="subTitle"/>
          </p:nvPr>
        </p:nvSpPr>
        <p:spPr>
          <a:xfrm>
            <a:off x="1624361" y="4371980"/>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2" type="obj">
  <p:cSld name="OBJECT">
    <p:bg>
      <p:bgPr>
        <a:blipFill>
          <a:blip r:embed="rId2">
            <a:alphaModFix/>
          </a:blip>
          <a:stretch>
            <a:fillRect/>
          </a:stretch>
        </a:blipFill>
      </p:bgPr>
    </p:bg>
    <p:spTree>
      <p:nvGrpSpPr>
        <p:cNvPr id="18" name="Shape 18"/>
        <p:cNvGrpSpPr/>
        <p:nvPr/>
      </p:nvGrpSpPr>
      <p:grpSpPr>
        <a:xfrm>
          <a:off x="0" y="0"/>
          <a:ext cx="0" cy="0"/>
          <a:chOff x="0" y="0"/>
          <a:chExt cx="0" cy="0"/>
        </a:xfrm>
      </p:grpSpPr>
      <p:sp>
        <p:nvSpPr>
          <p:cNvPr id="19" name="Google Shape;19;p12"/>
          <p:cNvSpPr txBox="1"/>
          <p:nvPr>
            <p:ph type="title"/>
          </p:nvPr>
        </p:nvSpPr>
        <p:spPr>
          <a:xfrm>
            <a:off x="838200" y="833471"/>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Open Sans"/>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 name="Google Shape;20;p12"/>
          <p:cNvSpPr txBox="1"/>
          <p:nvPr>
            <p:ph idx="1" type="body"/>
          </p:nvPr>
        </p:nvSpPr>
        <p:spPr>
          <a:xfrm>
            <a:off x="838200" y="2030336"/>
            <a:ext cx="10515600" cy="3701391"/>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lt1"/>
              </a:buClr>
              <a:buSzPts val="2800"/>
              <a:buChar char="•"/>
              <a:defRPr>
                <a:solidFill>
                  <a:schemeClr val="lt1"/>
                </a:solidFill>
              </a:defRPr>
            </a:lvl1pPr>
            <a:lvl2pPr indent="-381000" lvl="1" marL="914400" algn="l">
              <a:lnSpc>
                <a:spcPct val="90000"/>
              </a:lnSpc>
              <a:spcBef>
                <a:spcPts val="500"/>
              </a:spcBef>
              <a:spcAft>
                <a:spcPts val="0"/>
              </a:spcAft>
              <a:buClr>
                <a:schemeClr val="lt1"/>
              </a:buClr>
              <a:buSzPts val="2400"/>
              <a:buChar char="•"/>
              <a:defRPr>
                <a:solidFill>
                  <a:schemeClr val="lt1"/>
                </a:solidFill>
              </a:defRPr>
            </a:lvl2pPr>
            <a:lvl3pPr indent="-355600" lvl="2" marL="1371600" algn="l">
              <a:lnSpc>
                <a:spcPct val="90000"/>
              </a:lnSpc>
              <a:spcBef>
                <a:spcPts val="500"/>
              </a:spcBef>
              <a:spcAft>
                <a:spcPts val="0"/>
              </a:spcAft>
              <a:buClr>
                <a:schemeClr val="lt1"/>
              </a:buClr>
              <a:buSzPts val="2000"/>
              <a:buChar char="•"/>
              <a:defRPr>
                <a:solidFill>
                  <a:schemeClr val="lt1"/>
                </a:solidFill>
              </a:defRPr>
            </a:lvl3pPr>
            <a:lvl4pPr indent="-342900" lvl="3" marL="1828800" algn="l">
              <a:lnSpc>
                <a:spcPct val="90000"/>
              </a:lnSpc>
              <a:spcBef>
                <a:spcPts val="500"/>
              </a:spcBef>
              <a:spcAft>
                <a:spcPts val="0"/>
              </a:spcAft>
              <a:buClr>
                <a:schemeClr val="lt1"/>
              </a:buClr>
              <a:buSzPts val="1800"/>
              <a:buChar char="•"/>
              <a:defRPr>
                <a:solidFill>
                  <a:schemeClr val="lt1"/>
                </a:solidFill>
              </a:defRPr>
            </a:lvl4pPr>
            <a:lvl5pPr indent="-342900" lvl="4" marL="2286000" algn="l">
              <a:lnSpc>
                <a:spcPct val="90000"/>
              </a:lnSpc>
              <a:spcBef>
                <a:spcPts val="500"/>
              </a:spcBef>
              <a:spcAft>
                <a:spcPts val="0"/>
              </a:spcAft>
              <a:buClr>
                <a:schemeClr val="lt1"/>
              </a:buClr>
              <a:buSzPts val="1800"/>
              <a:buChar char="•"/>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 name="Google Shape;21;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12"/>
          <p:cNvSpPr txBox="1"/>
          <p:nvPr>
            <p:ph idx="12" type="sldNum"/>
          </p:nvPr>
        </p:nvSpPr>
        <p:spPr>
          <a:xfrm>
            <a:off x="8710961" y="6035984"/>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600" u="none" cap="none" strike="noStrike">
                <a:solidFill>
                  <a:schemeClr val="lt1"/>
                </a:solidFill>
                <a:latin typeface="Open Sans"/>
                <a:ea typeface="Open Sans"/>
                <a:cs typeface="Open Sans"/>
                <a:sym typeface="Open Sans"/>
              </a:defRPr>
            </a:lvl1pPr>
            <a:lvl2pPr indent="0" lvl="1" marL="0" algn="r">
              <a:spcBef>
                <a:spcPts val="0"/>
              </a:spcBef>
              <a:buNone/>
              <a:defRPr b="0" i="0" sz="1600" u="none" cap="none" strike="noStrike">
                <a:solidFill>
                  <a:schemeClr val="lt1"/>
                </a:solidFill>
                <a:latin typeface="Open Sans"/>
                <a:ea typeface="Open Sans"/>
                <a:cs typeface="Open Sans"/>
                <a:sym typeface="Open Sans"/>
              </a:defRPr>
            </a:lvl2pPr>
            <a:lvl3pPr indent="0" lvl="2" marL="0" algn="r">
              <a:spcBef>
                <a:spcPts val="0"/>
              </a:spcBef>
              <a:buNone/>
              <a:defRPr b="0" i="0" sz="1600" u="none" cap="none" strike="noStrike">
                <a:solidFill>
                  <a:schemeClr val="lt1"/>
                </a:solidFill>
                <a:latin typeface="Open Sans"/>
                <a:ea typeface="Open Sans"/>
                <a:cs typeface="Open Sans"/>
                <a:sym typeface="Open Sans"/>
              </a:defRPr>
            </a:lvl3pPr>
            <a:lvl4pPr indent="0" lvl="3" marL="0" algn="r">
              <a:spcBef>
                <a:spcPts val="0"/>
              </a:spcBef>
              <a:buNone/>
              <a:defRPr b="0" i="0" sz="1600" u="none" cap="none" strike="noStrike">
                <a:solidFill>
                  <a:schemeClr val="lt1"/>
                </a:solidFill>
                <a:latin typeface="Open Sans"/>
                <a:ea typeface="Open Sans"/>
                <a:cs typeface="Open Sans"/>
                <a:sym typeface="Open Sans"/>
              </a:defRPr>
            </a:lvl4pPr>
            <a:lvl5pPr indent="0" lvl="4" marL="0" algn="r">
              <a:spcBef>
                <a:spcPts val="0"/>
              </a:spcBef>
              <a:buNone/>
              <a:defRPr b="0" i="0" sz="1600" u="none" cap="none" strike="noStrike">
                <a:solidFill>
                  <a:schemeClr val="lt1"/>
                </a:solidFill>
                <a:latin typeface="Open Sans"/>
                <a:ea typeface="Open Sans"/>
                <a:cs typeface="Open Sans"/>
                <a:sym typeface="Open Sans"/>
              </a:defRPr>
            </a:lvl5pPr>
            <a:lvl6pPr indent="0" lvl="5" marL="0" algn="r">
              <a:spcBef>
                <a:spcPts val="0"/>
              </a:spcBef>
              <a:buNone/>
              <a:defRPr b="0" i="0" sz="1600" u="none" cap="none" strike="noStrike">
                <a:solidFill>
                  <a:schemeClr val="lt1"/>
                </a:solidFill>
                <a:latin typeface="Open Sans"/>
                <a:ea typeface="Open Sans"/>
                <a:cs typeface="Open Sans"/>
                <a:sym typeface="Open Sans"/>
              </a:defRPr>
            </a:lvl6pPr>
            <a:lvl7pPr indent="0" lvl="6" marL="0" algn="r">
              <a:spcBef>
                <a:spcPts val="0"/>
              </a:spcBef>
              <a:buNone/>
              <a:defRPr b="0" i="0" sz="1600" u="none" cap="none" strike="noStrike">
                <a:solidFill>
                  <a:schemeClr val="lt1"/>
                </a:solidFill>
                <a:latin typeface="Open Sans"/>
                <a:ea typeface="Open Sans"/>
                <a:cs typeface="Open Sans"/>
                <a:sym typeface="Open Sans"/>
              </a:defRPr>
            </a:lvl7pPr>
            <a:lvl8pPr indent="0" lvl="7" marL="0" algn="r">
              <a:spcBef>
                <a:spcPts val="0"/>
              </a:spcBef>
              <a:buNone/>
              <a:defRPr b="0" i="0" sz="1600" u="none" cap="none" strike="noStrike">
                <a:solidFill>
                  <a:schemeClr val="lt1"/>
                </a:solidFill>
                <a:latin typeface="Open Sans"/>
                <a:ea typeface="Open Sans"/>
                <a:cs typeface="Open Sans"/>
                <a:sym typeface="Open Sans"/>
              </a:defRPr>
            </a:lvl8pPr>
            <a:lvl9pPr indent="0" lvl="8" marL="0" algn="r">
              <a:spcBef>
                <a:spcPts val="0"/>
              </a:spcBef>
              <a:buNone/>
              <a:defRPr b="0" i="0" sz="1600" u="none" cap="none" strike="noStrike">
                <a:solidFill>
                  <a:schemeClr val="lt1"/>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1">
  <p:cSld name="Body 1">
    <p:bg>
      <p:bgPr>
        <a:blipFill>
          <a:blip r:embed="rId2">
            <a:alphaModFix/>
          </a:blip>
          <a:stretch>
            <a:fillRect/>
          </a:stretch>
        </a:blipFill>
      </p:bgPr>
    </p:bg>
    <p:spTree>
      <p:nvGrpSpPr>
        <p:cNvPr id="24" name="Shape 24"/>
        <p:cNvGrpSpPr/>
        <p:nvPr/>
      </p:nvGrpSpPr>
      <p:grpSpPr>
        <a:xfrm>
          <a:off x="0" y="0"/>
          <a:ext cx="0" cy="0"/>
          <a:chOff x="0" y="0"/>
          <a:chExt cx="0" cy="0"/>
        </a:xfrm>
      </p:grpSpPr>
      <p:sp>
        <p:nvSpPr>
          <p:cNvPr id="25" name="Google Shape;25;p13"/>
          <p:cNvSpPr txBox="1"/>
          <p:nvPr>
            <p:ph type="title"/>
          </p:nvPr>
        </p:nvSpPr>
        <p:spPr>
          <a:xfrm>
            <a:off x="838200" y="833471"/>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13"/>
          <p:cNvSpPr txBox="1"/>
          <p:nvPr>
            <p:ph idx="1" type="body"/>
          </p:nvPr>
        </p:nvSpPr>
        <p:spPr>
          <a:xfrm>
            <a:off x="838200" y="2008033"/>
            <a:ext cx="10515600" cy="370139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 name="Google Shape;27;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13"/>
          <p:cNvSpPr txBox="1"/>
          <p:nvPr>
            <p:ph idx="12" type="sldNum"/>
          </p:nvPr>
        </p:nvSpPr>
        <p:spPr>
          <a:xfrm>
            <a:off x="8610600" y="6013527"/>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600">
                <a:solidFill>
                  <a:schemeClr val="dk1"/>
                </a:solidFill>
                <a:latin typeface="Open Sans"/>
                <a:ea typeface="Open Sans"/>
                <a:cs typeface="Open Sans"/>
                <a:sym typeface="Open Sans"/>
              </a:defRPr>
            </a:lvl1pPr>
            <a:lvl2pPr indent="0" lvl="1" marL="0" algn="r">
              <a:spcBef>
                <a:spcPts val="0"/>
              </a:spcBef>
              <a:buNone/>
              <a:defRPr sz="1600">
                <a:solidFill>
                  <a:schemeClr val="dk1"/>
                </a:solidFill>
                <a:latin typeface="Open Sans"/>
                <a:ea typeface="Open Sans"/>
                <a:cs typeface="Open Sans"/>
                <a:sym typeface="Open Sans"/>
              </a:defRPr>
            </a:lvl2pPr>
            <a:lvl3pPr indent="0" lvl="2" marL="0" algn="r">
              <a:spcBef>
                <a:spcPts val="0"/>
              </a:spcBef>
              <a:buNone/>
              <a:defRPr sz="1600">
                <a:solidFill>
                  <a:schemeClr val="dk1"/>
                </a:solidFill>
                <a:latin typeface="Open Sans"/>
                <a:ea typeface="Open Sans"/>
                <a:cs typeface="Open Sans"/>
                <a:sym typeface="Open Sans"/>
              </a:defRPr>
            </a:lvl3pPr>
            <a:lvl4pPr indent="0" lvl="3" marL="0" algn="r">
              <a:spcBef>
                <a:spcPts val="0"/>
              </a:spcBef>
              <a:buNone/>
              <a:defRPr sz="1600">
                <a:solidFill>
                  <a:schemeClr val="dk1"/>
                </a:solidFill>
                <a:latin typeface="Open Sans"/>
                <a:ea typeface="Open Sans"/>
                <a:cs typeface="Open Sans"/>
                <a:sym typeface="Open Sans"/>
              </a:defRPr>
            </a:lvl4pPr>
            <a:lvl5pPr indent="0" lvl="4" marL="0" algn="r">
              <a:spcBef>
                <a:spcPts val="0"/>
              </a:spcBef>
              <a:buNone/>
              <a:defRPr sz="1600">
                <a:solidFill>
                  <a:schemeClr val="dk1"/>
                </a:solidFill>
                <a:latin typeface="Open Sans"/>
                <a:ea typeface="Open Sans"/>
                <a:cs typeface="Open Sans"/>
                <a:sym typeface="Open Sans"/>
              </a:defRPr>
            </a:lvl5pPr>
            <a:lvl6pPr indent="0" lvl="5" marL="0" algn="r">
              <a:spcBef>
                <a:spcPts val="0"/>
              </a:spcBef>
              <a:buNone/>
              <a:defRPr sz="1600">
                <a:solidFill>
                  <a:schemeClr val="dk1"/>
                </a:solidFill>
                <a:latin typeface="Open Sans"/>
                <a:ea typeface="Open Sans"/>
                <a:cs typeface="Open Sans"/>
                <a:sym typeface="Open Sans"/>
              </a:defRPr>
            </a:lvl6pPr>
            <a:lvl7pPr indent="0" lvl="6" marL="0" algn="r">
              <a:spcBef>
                <a:spcPts val="0"/>
              </a:spcBef>
              <a:buNone/>
              <a:defRPr sz="1600">
                <a:solidFill>
                  <a:schemeClr val="dk1"/>
                </a:solidFill>
                <a:latin typeface="Open Sans"/>
                <a:ea typeface="Open Sans"/>
                <a:cs typeface="Open Sans"/>
                <a:sym typeface="Open Sans"/>
              </a:defRPr>
            </a:lvl7pPr>
            <a:lvl8pPr indent="0" lvl="7" marL="0" algn="r">
              <a:spcBef>
                <a:spcPts val="0"/>
              </a:spcBef>
              <a:buNone/>
              <a:defRPr sz="1600">
                <a:solidFill>
                  <a:schemeClr val="dk1"/>
                </a:solidFill>
                <a:latin typeface="Open Sans"/>
                <a:ea typeface="Open Sans"/>
                <a:cs typeface="Open Sans"/>
                <a:sym typeface="Open Sans"/>
              </a:defRPr>
            </a:lvl8pPr>
            <a:lvl9pPr indent="0" lvl="8" marL="0" algn="r">
              <a:spcBef>
                <a:spcPts val="0"/>
              </a:spcBef>
              <a:buNone/>
              <a:defRPr sz="1600">
                <a:solidFill>
                  <a:schemeClr val="dk1"/>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peakers">
  <p:cSld name="Two Speakers">
    <p:bg>
      <p:bgPr>
        <a:blipFill>
          <a:blip r:embed="rId2">
            <a:alphaModFix/>
          </a:blip>
          <a:stretch>
            <a:fillRect/>
          </a:stretch>
        </a:blipFill>
      </p:bgPr>
    </p:bg>
    <p:spTree>
      <p:nvGrpSpPr>
        <p:cNvPr id="30" name="Shape 30"/>
        <p:cNvGrpSpPr/>
        <p:nvPr/>
      </p:nvGrpSpPr>
      <p:grpSpPr>
        <a:xfrm>
          <a:off x="0" y="0"/>
          <a:ext cx="0" cy="0"/>
          <a:chOff x="0" y="0"/>
          <a:chExt cx="0" cy="0"/>
        </a:xfrm>
      </p:grpSpPr>
      <p:sp>
        <p:nvSpPr>
          <p:cNvPr id="31" name="Google Shape;31;p14"/>
          <p:cNvSpPr/>
          <p:nvPr/>
        </p:nvSpPr>
        <p:spPr>
          <a:xfrm>
            <a:off x="2877015" y="2074127"/>
            <a:ext cx="2798955" cy="2798955"/>
          </a:xfrm>
          <a:prstGeom prst="ellipse">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 name="Google Shape;32;p14"/>
          <p:cNvSpPr/>
          <p:nvPr/>
        </p:nvSpPr>
        <p:spPr>
          <a:xfrm>
            <a:off x="6547625" y="2029521"/>
            <a:ext cx="2843561" cy="2843561"/>
          </a:xfrm>
          <a:prstGeom prst="ellipse">
            <a:avLst/>
          </a:prstGeom>
          <a:blipFill rotWithShape="1">
            <a:blip r:embed="rId4">
              <a:alphaModFix/>
            </a:blip>
            <a:stretch>
              <a:fillRect b="0" l="0" r="0" t="0"/>
            </a:stretch>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 name="Google Shape;33;p14"/>
          <p:cNvSpPr txBox="1"/>
          <p:nvPr/>
        </p:nvSpPr>
        <p:spPr>
          <a:xfrm>
            <a:off x="2576395" y="4939837"/>
            <a:ext cx="3400194"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600">
                <a:solidFill>
                  <a:schemeClr val="lt1"/>
                </a:solidFill>
                <a:latin typeface="Open Sans"/>
                <a:ea typeface="Open Sans"/>
                <a:cs typeface="Open Sans"/>
                <a:sym typeface="Open Sans"/>
              </a:rPr>
              <a:t>Speaker Name </a:t>
            </a:r>
            <a:endParaRPr sz="1600">
              <a:solidFill>
                <a:schemeClr val="lt1"/>
              </a:solidFill>
              <a:latin typeface="Open Sans"/>
              <a:ea typeface="Open Sans"/>
              <a:cs typeface="Open Sans"/>
              <a:sym typeface="Open Sans"/>
            </a:endParaRPr>
          </a:p>
          <a:p>
            <a:pPr indent="0" lvl="0" marL="0" marR="0" rtl="0" algn="ctr">
              <a:spcBef>
                <a:spcPts val="0"/>
              </a:spcBef>
              <a:spcAft>
                <a:spcPts val="0"/>
              </a:spcAft>
              <a:buNone/>
            </a:pPr>
            <a:r>
              <a:rPr b="0" i="0" lang="en-US" sz="1600">
                <a:solidFill>
                  <a:schemeClr val="lt1"/>
                </a:solidFill>
                <a:latin typeface="Open Sans"/>
                <a:ea typeface="Open Sans"/>
                <a:cs typeface="Open Sans"/>
                <a:sym typeface="Open Sans"/>
              </a:rPr>
              <a:t>Speaker Title | Company</a:t>
            </a:r>
            <a:endParaRPr sz="1600">
              <a:solidFill>
                <a:schemeClr val="lt1"/>
              </a:solidFill>
              <a:latin typeface="Open Sans"/>
              <a:ea typeface="Open Sans"/>
              <a:cs typeface="Open Sans"/>
              <a:sym typeface="Open Sans"/>
            </a:endParaRPr>
          </a:p>
          <a:p>
            <a:pPr indent="0" lvl="0" marL="0" marR="0" rtl="0" algn="ctr">
              <a:spcBef>
                <a:spcPts val="0"/>
              </a:spcBef>
              <a:spcAft>
                <a:spcPts val="0"/>
              </a:spcAft>
              <a:buNone/>
            </a:pPr>
            <a:r>
              <a:t/>
            </a:r>
            <a:endParaRPr sz="1600">
              <a:solidFill>
                <a:schemeClr val="dk1"/>
              </a:solidFill>
              <a:latin typeface="Calibri"/>
              <a:ea typeface="Calibri"/>
              <a:cs typeface="Calibri"/>
              <a:sym typeface="Calibri"/>
            </a:endParaRPr>
          </a:p>
        </p:txBody>
      </p:sp>
      <p:sp>
        <p:nvSpPr>
          <p:cNvPr id="34" name="Google Shape;34;p14"/>
          <p:cNvSpPr txBox="1"/>
          <p:nvPr/>
        </p:nvSpPr>
        <p:spPr>
          <a:xfrm>
            <a:off x="6269308" y="4939837"/>
            <a:ext cx="3400194"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600">
                <a:solidFill>
                  <a:schemeClr val="lt1"/>
                </a:solidFill>
                <a:latin typeface="Open Sans"/>
                <a:ea typeface="Open Sans"/>
                <a:cs typeface="Open Sans"/>
                <a:sym typeface="Open Sans"/>
              </a:rPr>
              <a:t>Speaker Name </a:t>
            </a:r>
            <a:endParaRPr sz="1600">
              <a:solidFill>
                <a:schemeClr val="lt1"/>
              </a:solidFill>
              <a:latin typeface="Open Sans"/>
              <a:ea typeface="Open Sans"/>
              <a:cs typeface="Open Sans"/>
              <a:sym typeface="Open Sans"/>
            </a:endParaRPr>
          </a:p>
          <a:p>
            <a:pPr indent="0" lvl="0" marL="0" marR="0" rtl="0" algn="ctr">
              <a:spcBef>
                <a:spcPts val="0"/>
              </a:spcBef>
              <a:spcAft>
                <a:spcPts val="0"/>
              </a:spcAft>
              <a:buNone/>
            </a:pPr>
            <a:r>
              <a:rPr b="0" i="0" lang="en-US" sz="1600">
                <a:solidFill>
                  <a:schemeClr val="lt1"/>
                </a:solidFill>
                <a:latin typeface="Open Sans"/>
                <a:ea typeface="Open Sans"/>
                <a:cs typeface="Open Sans"/>
                <a:sym typeface="Open Sans"/>
              </a:rPr>
              <a:t>Speaker Title | Company</a:t>
            </a:r>
            <a:endParaRPr sz="1600">
              <a:solidFill>
                <a:schemeClr val="lt1"/>
              </a:solidFill>
              <a:latin typeface="Open Sans"/>
              <a:ea typeface="Open Sans"/>
              <a:cs typeface="Open Sans"/>
              <a:sym typeface="Open Sans"/>
            </a:endParaRPr>
          </a:p>
          <a:p>
            <a:pPr indent="0" lvl="0" marL="0" marR="0" rtl="0" algn="ctr">
              <a:spcBef>
                <a:spcPts val="0"/>
              </a:spcBef>
              <a:spcAft>
                <a:spcPts val="0"/>
              </a:spcAft>
              <a:buNone/>
            </a:pPr>
            <a:r>
              <a:t/>
            </a:r>
            <a:endParaRPr sz="1600">
              <a:solidFill>
                <a:schemeClr val="dk1"/>
              </a:solidFill>
              <a:latin typeface="Calibri"/>
              <a:ea typeface="Calibri"/>
              <a:cs typeface="Calibri"/>
              <a:sym typeface="Calibri"/>
            </a:endParaRPr>
          </a:p>
        </p:txBody>
      </p:sp>
      <p:sp>
        <p:nvSpPr>
          <p:cNvPr id="35" name="Google Shape;35;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14"/>
          <p:cNvSpPr txBox="1"/>
          <p:nvPr>
            <p:ph idx="12" type="sldNum"/>
          </p:nvPr>
        </p:nvSpPr>
        <p:spPr>
          <a:xfrm>
            <a:off x="9391186" y="6481879"/>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Open Sans"/>
                <a:ea typeface="Open Sans"/>
                <a:cs typeface="Open Sans"/>
                <a:sym typeface="Open Sans"/>
              </a:defRPr>
            </a:lvl1pPr>
            <a:lvl2pPr indent="0" lvl="1" marL="0" algn="r">
              <a:spcBef>
                <a:spcPts val="0"/>
              </a:spcBef>
              <a:buNone/>
              <a:defRPr sz="1200">
                <a:solidFill>
                  <a:schemeClr val="lt1"/>
                </a:solidFill>
                <a:latin typeface="Open Sans"/>
                <a:ea typeface="Open Sans"/>
                <a:cs typeface="Open Sans"/>
                <a:sym typeface="Open Sans"/>
              </a:defRPr>
            </a:lvl2pPr>
            <a:lvl3pPr indent="0" lvl="2" marL="0" algn="r">
              <a:spcBef>
                <a:spcPts val="0"/>
              </a:spcBef>
              <a:buNone/>
              <a:defRPr sz="1200">
                <a:solidFill>
                  <a:schemeClr val="lt1"/>
                </a:solidFill>
                <a:latin typeface="Open Sans"/>
                <a:ea typeface="Open Sans"/>
                <a:cs typeface="Open Sans"/>
                <a:sym typeface="Open Sans"/>
              </a:defRPr>
            </a:lvl3pPr>
            <a:lvl4pPr indent="0" lvl="3" marL="0" algn="r">
              <a:spcBef>
                <a:spcPts val="0"/>
              </a:spcBef>
              <a:buNone/>
              <a:defRPr sz="1200">
                <a:solidFill>
                  <a:schemeClr val="lt1"/>
                </a:solidFill>
                <a:latin typeface="Open Sans"/>
                <a:ea typeface="Open Sans"/>
                <a:cs typeface="Open Sans"/>
                <a:sym typeface="Open Sans"/>
              </a:defRPr>
            </a:lvl4pPr>
            <a:lvl5pPr indent="0" lvl="4" marL="0" algn="r">
              <a:spcBef>
                <a:spcPts val="0"/>
              </a:spcBef>
              <a:buNone/>
              <a:defRPr sz="1200">
                <a:solidFill>
                  <a:schemeClr val="lt1"/>
                </a:solidFill>
                <a:latin typeface="Open Sans"/>
                <a:ea typeface="Open Sans"/>
                <a:cs typeface="Open Sans"/>
                <a:sym typeface="Open Sans"/>
              </a:defRPr>
            </a:lvl5pPr>
            <a:lvl6pPr indent="0" lvl="5" marL="0" algn="r">
              <a:spcBef>
                <a:spcPts val="0"/>
              </a:spcBef>
              <a:buNone/>
              <a:defRPr sz="1200">
                <a:solidFill>
                  <a:schemeClr val="lt1"/>
                </a:solidFill>
                <a:latin typeface="Open Sans"/>
                <a:ea typeface="Open Sans"/>
                <a:cs typeface="Open Sans"/>
                <a:sym typeface="Open Sans"/>
              </a:defRPr>
            </a:lvl6pPr>
            <a:lvl7pPr indent="0" lvl="6" marL="0" algn="r">
              <a:spcBef>
                <a:spcPts val="0"/>
              </a:spcBef>
              <a:buNone/>
              <a:defRPr sz="1200">
                <a:solidFill>
                  <a:schemeClr val="lt1"/>
                </a:solidFill>
                <a:latin typeface="Open Sans"/>
                <a:ea typeface="Open Sans"/>
                <a:cs typeface="Open Sans"/>
                <a:sym typeface="Open Sans"/>
              </a:defRPr>
            </a:lvl7pPr>
            <a:lvl8pPr indent="0" lvl="7" marL="0" algn="r">
              <a:spcBef>
                <a:spcPts val="0"/>
              </a:spcBef>
              <a:buNone/>
              <a:defRPr sz="1200">
                <a:solidFill>
                  <a:schemeClr val="lt1"/>
                </a:solidFill>
                <a:latin typeface="Open Sans"/>
                <a:ea typeface="Open Sans"/>
                <a:cs typeface="Open Sans"/>
                <a:sym typeface="Open Sans"/>
              </a:defRPr>
            </a:lvl8pPr>
            <a:lvl9pPr indent="0" lvl="8" marL="0" algn="r">
              <a:spcBef>
                <a:spcPts val="0"/>
              </a:spcBef>
              <a:buNone/>
              <a:defRPr sz="1200">
                <a:solidFill>
                  <a:schemeClr val="lt1"/>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peakers">
  <p:cSld name="Three Speakers">
    <p:bg>
      <p:bgPr>
        <a:blipFill>
          <a:blip r:embed="rId2">
            <a:alphaModFix/>
          </a:blip>
          <a:stretch>
            <a:fillRect/>
          </a:stretch>
        </a:blipFill>
      </p:bgPr>
    </p:bg>
    <p:spTree>
      <p:nvGrpSpPr>
        <p:cNvPr id="38" name="Shape 38"/>
        <p:cNvGrpSpPr/>
        <p:nvPr/>
      </p:nvGrpSpPr>
      <p:grpSpPr>
        <a:xfrm>
          <a:off x="0" y="0"/>
          <a:ext cx="0" cy="0"/>
          <a:chOff x="0" y="0"/>
          <a:chExt cx="0" cy="0"/>
        </a:xfrm>
      </p:grpSpPr>
      <p:sp>
        <p:nvSpPr>
          <p:cNvPr id="39" name="Google Shape;39;p15"/>
          <p:cNvSpPr/>
          <p:nvPr/>
        </p:nvSpPr>
        <p:spPr>
          <a:xfrm>
            <a:off x="4535754" y="1773042"/>
            <a:ext cx="2798955" cy="2798955"/>
          </a:xfrm>
          <a:prstGeom prst="ellipse">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 name="Google Shape;40;p15"/>
          <p:cNvSpPr/>
          <p:nvPr/>
        </p:nvSpPr>
        <p:spPr>
          <a:xfrm>
            <a:off x="7780994" y="1773042"/>
            <a:ext cx="2843561" cy="2843561"/>
          </a:xfrm>
          <a:prstGeom prst="ellipse">
            <a:avLst/>
          </a:prstGeom>
          <a:blipFill rotWithShape="1">
            <a:blip r:embed="rId4">
              <a:alphaModFix/>
            </a:blip>
            <a:stretch>
              <a:fillRect b="0" l="0" r="0" t="0"/>
            </a:stretch>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 name="Google Shape;41;p15"/>
          <p:cNvSpPr txBox="1"/>
          <p:nvPr/>
        </p:nvSpPr>
        <p:spPr>
          <a:xfrm>
            <a:off x="4235134" y="4716502"/>
            <a:ext cx="3400194"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600">
                <a:solidFill>
                  <a:schemeClr val="lt1"/>
                </a:solidFill>
                <a:latin typeface="Open Sans"/>
                <a:ea typeface="Open Sans"/>
                <a:cs typeface="Open Sans"/>
                <a:sym typeface="Open Sans"/>
              </a:rPr>
              <a:t>Speaker Name </a:t>
            </a:r>
            <a:endParaRPr sz="1600">
              <a:solidFill>
                <a:schemeClr val="lt1"/>
              </a:solidFill>
              <a:latin typeface="Open Sans"/>
              <a:ea typeface="Open Sans"/>
              <a:cs typeface="Open Sans"/>
              <a:sym typeface="Open Sans"/>
            </a:endParaRPr>
          </a:p>
          <a:p>
            <a:pPr indent="0" lvl="0" marL="0" marR="0" rtl="0" algn="ctr">
              <a:spcBef>
                <a:spcPts val="0"/>
              </a:spcBef>
              <a:spcAft>
                <a:spcPts val="0"/>
              </a:spcAft>
              <a:buNone/>
            </a:pPr>
            <a:r>
              <a:rPr b="0" i="0" lang="en-US" sz="1600">
                <a:solidFill>
                  <a:schemeClr val="lt1"/>
                </a:solidFill>
                <a:latin typeface="Open Sans"/>
                <a:ea typeface="Open Sans"/>
                <a:cs typeface="Open Sans"/>
                <a:sym typeface="Open Sans"/>
              </a:rPr>
              <a:t>Speaker Title | Company</a:t>
            </a:r>
            <a:endParaRPr sz="1600">
              <a:solidFill>
                <a:schemeClr val="lt1"/>
              </a:solidFill>
              <a:latin typeface="Open Sans"/>
              <a:ea typeface="Open Sans"/>
              <a:cs typeface="Open Sans"/>
              <a:sym typeface="Open Sans"/>
            </a:endParaRPr>
          </a:p>
          <a:p>
            <a:pPr indent="0" lvl="0" marL="0" marR="0" rtl="0" algn="ctr">
              <a:spcBef>
                <a:spcPts val="0"/>
              </a:spcBef>
              <a:spcAft>
                <a:spcPts val="0"/>
              </a:spcAft>
              <a:buNone/>
            </a:pPr>
            <a:r>
              <a:t/>
            </a:r>
            <a:endParaRPr sz="1600">
              <a:solidFill>
                <a:schemeClr val="dk1"/>
              </a:solidFill>
              <a:latin typeface="Calibri"/>
              <a:ea typeface="Calibri"/>
              <a:cs typeface="Calibri"/>
              <a:sym typeface="Calibri"/>
            </a:endParaRPr>
          </a:p>
        </p:txBody>
      </p:sp>
      <p:sp>
        <p:nvSpPr>
          <p:cNvPr id="42" name="Google Shape;42;p15"/>
          <p:cNvSpPr txBox="1"/>
          <p:nvPr/>
        </p:nvSpPr>
        <p:spPr>
          <a:xfrm>
            <a:off x="7502677" y="4683358"/>
            <a:ext cx="3400194"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600">
                <a:solidFill>
                  <a:schemeClr val="lt1"/>
                </a:solidFill>
                <a:latin typeface="Open Sans"/>
                <a:ea typeface="Open Sans"/>
                <a:cs typeface="Open Sans"/>
                <a:sym typeface="Open Sans"/>
              </a:rPr>
              <a:t>Speaker Name </a:t>
            </a:r>
            <a:endParaRPr sz="1600">
              <a:solidFill>
                <a:schemeClr val="lt1"/>
              </a:solidFill>
              <a:latin typeface="Open Sans"/>
              <a:ea typeface="Open Sans"/>
              <a:cs typeface="Open Sans"/>
              <a:sym typeface="Open Sans"/>
            </a:endParaRPr>
          </a:p>
          <a:p>
            <a:pPr indent="0" lvl="0" marL="0" marR="0" rtl="0" algn="ctr">
              <a:spcBef>
                <a:spcPts val="0"/>
              </a:spcBef>
              <a:spcAft>
                <a:spcPts val="0"/>
              </a:spcAft>
              <a:buNone/>
            </a:pPr>
            <a:r>
              <a:rPr b="0" i="0" lang="en-US" sz="1600">
                <a:solidFill>
                  <a:schemeClr val="lt1"/>
                </a:solidFill>
                <a:latin typeface="Open Sans"/>
                <a:ea typeface="Open Sans"/>
                <a:cs typeface="Open Sans"/>
                <a:sym typeface="Open Sans"/>
              </a:rPr>
              <a:t>Speaker Title | Company</a:t>
            </a:r>
            <a:endParaRPr sz="1600">
              <a:solidFill>
                <a:schemeClr val="lt1"/>
              </a:solidFill>
              <a:latin typeface="Open Sans"/>
              <a:ea typeface="Open Sans"/>
              <a:cs typeface="Open Sans"/>
              <a:sym typeface="Open Sans"/>
            </a:endParaRPr>
          </a:p>
          <a:p>
            <a:pPr indent="0" lvl="0" marL="0" marR="0" rtl="0" algn="ctr">
              <a:spcBef>
                <a:spcPts val="0"/>
              </a:spcBef>
              <a:spcAft>
                <a:spcPts val="0"/>
              </a:spcAft>
              <a:buNone/>
            </a:pPr>
            <a:r>
              <a:t/>
            </a:r>
            <a:endParaRPr sz="1600">
              <a:solidFill>
                <a:schemeClr val="dk1"/>
              </a:solidFill>
              <a:latin typeface="Calibri"/>
              <a:ea typeface="Calibri"/>
              <a:cs typeface="Calibri"/>
              <a:sym typeface="Calibri"/>
            </a:endParaRPr>
          </a:p>
        </p:txBody>
      </p:sp>
      <p:sp>
        <p:nvSpPr>
          <p:cNvPr id="43" name="Google Shape;43;p15"/>
          <p:cNvSpPr/>
          <p:nvPr/>
        </p:nvSpPr>
        <p:spPr>
          <a:xfrm>
            <a:off x="1338248" y="1817648"/>
            <a:ext cx="2798955" cy="2798955"/>
          </a:xfrm>
          <a:prstGeom prst="ellipse">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 name="Google Shape;44;p15"/>
          <p:cNvSpPr txBox="1"/>
          <p:nvPr/>
        </p:nvSpPr>
        <p:spPr>
          <a:xfrm>
            <a:off x="1037628" y="4683358"/>
            <a:ext cx="3400194"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600">
                <a:solidFill>
                  <a:schemeClr val="lt1"/>
                </a:solidFill>
                <a:latin typeface="Open Sans"/>
                <a:ea typeface="Open Sans"/>
                <a:cs typeface="Open Sans"/>
                <a:sym typeface="Open Sans"/>
              </a:rPr>
              <a:t>Speaker Name </a:t>
            </a:r>
            <a:endParaRPr sz="1600">
              <a:solidFill>
                <a:schemeClr val="lt1"/>
              </a:solidFill>
              <a:latin typeface="Open Sans"/>
              <a:ea typeface="Open Sans"/>
              <a:cs typeface="Open Sans"/>
              <a:sym typeface="Open Sans"/>
            </a:endParaRPr>
          </a:p>
          <a:p>
            <a:pPr indent="0" lvl="0" marL="0" marR="0" rtl="0" algn="ctr">
              <a:spcBef>
                <a:spcPts val="0"/>
              </a:spcBef>
              <a:spcAft>
                <a:spcPts val="0"/>
              </a:spcAft>
              <a:buNone/>
            </a:pPr>
            <a:r>
              <a:rPr b="0" i="0" lang="en-US" sz="1600">
                <a:solidFill>
                  <a:schemeClr val="lt1"/>
                </a:solidFill>
                <a:latin typeface="Open Sans"/>
                <a:ea typeface="Open Sans"/>
                <a:cs typeface="Open Sans"/>
                <a:sym typeface="Open Sans"/>
              </a:rPr>
              <a:t>Speaker Title | Company</a:t>
            </a:r>
            <a:endParaRPr sz="1600">
              <a:solidFill>
                <a:schemeClr val="lt1"/>
              </a:solidFill>
              <a:latin typeface="Open Sans"/>
              <a:ea typeface="Open Sans"/>
              <a:cs typeface="Open Sans"/>
              <a:sym typeface="Open Sans"/>
            </a:endParaRPr>
          </a:p>
          <a:p>
            <a:pPr indent="0" lvl="0" marL="0" marR="0" rtl="0" algn="ctr">
              <a:spcBef>
                <a:spcPts val="0"/>
              </a:spcBef>
              <a:spcAft>
                <a:spcPts val="0"/>
              </a:spcAft>
              <a:buNone/>
            </a:pPr>
            <a:r>
              <a:t/>
            </a:r>
            <a:endParaRPr sz="1600">
              <a:solidFill>
                <a:schemeClr val="dk1"/>
              </a:solidFill>
              <a:latin typeface="Calibri"/>
              <a:ea typeface="Calibri"/>
              <a:cs typeface="Calibri"/>
              <a:sym typeface="Calibri"/>
            </a:endParaRPr>
          </a:p>
        </p:txBody>
      </p:sp>
      <p:sp>
        <p:nvSpPr>
          <p:cNvPr id="45" name="Google Shape;45;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5"/>
          <p:cNvSpPr txBox="1"/>
          <p:nvPr>
            <p:ph idx="12" type="sldNum"/>
          </p:nvPr>
        </p:nvSpPr>
        <p:spPr>
          <a:xfrm>
            <a:off x="9448800" y="6490165"/>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Open Sans"/>
                <a:ea typeface="Open Sans"/>
                <a:cs typeface="Open Sans"/>
                <a:sym typeface="Open Sans"/>
              </a:defRPr>
            </a:lvl1pPr>
            <a:lvl2pPr indent="0" lvl="1" marL="0" algn="r">
              <a:spcBef>
                <a:spcPts val="0"/>
              </a:spcBef>
              <a:buNone/>
              <a:defRPr sz="1200">
                <a:solidFill>
                  <a:schemeClr val="lt1"/>
                </a:solidFill>
                <a:latin typeface="Open Sans"/>
                <a:ea typeface="Open Sans"/>
                <a:cs typeface="Open Sans"/>
                <a:sym typeface="Open Sans"/>
              </a:defRPr>
            </a:lvl2pPr>
            <a:lvl3pPr indent="0" lvl="2" marL="0" algn="r">
              <a:spcBef>
                <a:spcPts val="0"/>
              </a:spcBef>
              <a:buNone/>
              <a:defRPr sz="1200">
                <a:solidFill>
                  <a:schemeClr val="lt1"/>
                </a:solidFill>
                <a:latin typeface="Open Sans"/>
                <a:ea typeface="Open Sans"/>
                <a:cs typeface="Open Sans"/>
                <a:sym typeface="Open Sans"/>
              </a:defRPr>
            </a:lvl3pPr>
            <a:lvl4pPr indent="0" lvl="3" marL="0" algn="r">
              <a:spcBef>
                <a:spcPts val="0"/>
              </a:spcBef>
              <a:buNone/>
              <a:defRPr sz="1200">
                <a:solidFill>
                  <a:schemeClr val="lt1"/>
                </a:solidFill>
                <a:latin typeface="Open Sans"/>
                <a:ea typeface="Open Sans"/>
                <a:cs typeface="Open Sans"/>
                <a:sym typeface="Open Sans"/>
              </a:defRPr>
            </a:lvl4pPr>
            <a:lvl5pPr indent="0" lvl="4" marL="0" algn="r">
              <a:spcBef>
                <a:spcPts val="0"/>
              </a:spcBef>
              <a:buNone/>
              <a:defRPr sz="1200">
                <a:solidFill>
                  <a:schemeClr val="lt1"/>
                </a:solidFill>
                <a:latin typeface="Open Sans"/>
                <a:ea typeface="Open Sans"/>
                <a:cs typeface="Open Sans"/>
                <a:sym typeface="Open Sans"/>
              </a:defRPr>
            </a:lvl5pPr>
            <a:lvl6pPr indent="0" lvl="5" marL="0" algn="r">
              <a:spcBef>
                <a:spcPts val="0"/>
              </a:spcBef>
              <a:buNone/>
              <a:defRPr sz="1200">
                <a:solidFill>
                  <a:schemeClr val="lt1"/>
                </a:solidFill>
                <a:latin typeface="Open Sans"/>
                <a:ea typeface="Open Sans"/>
                <a:cs typeface="Open Sans"/>
                <a:sym typeface="Open Sans"/>
              </a:defRPr>
            </a:lvl6pPr>
            <a:lvl7pPr indent="0" lvl="6" marL="0" algn="r">
              <a:spcBef>
                <a:spcPts val="0"/>
              </a:spcBef>
              <a:buNone/>
              <a:defRPr sz="1200">
                <a:solidFill>
                  <a:schemeClr val="lt1"/>
                </a:solidFill>
                <a:latin typeface="Open Sans"/>
                <a:ea typeface="Open Sans"/>
                <a:cs typeface="Open Sans"/>
                <a:sym typeface="Open Sans"/>
              </a:defRPr>
            </a:lvl7pPr>
            <a:lvl8pPr indent="0" lvl="7" marL="0" algn="r">
              <a:spcBef>
                <a:spcPts val="0"/>
              </a:spcBef>
              <a:buNone/>
              <a:defRPr sz="1200">
                <a:solidFill>
                  <a:schemeClr val="lt1"/>
                </a:solidFill>
                <a:latin typeface="Open Sans"/>
                <a:ea typeface="Open Sans"/>
                <a:cs typeface="Open Sans"/>
                <a:sym typeface="Open Sans"/>
              </a:defRPr>
            </a:lvl8pPr>
            <a:lvl9pPr indent="0" lvl="8" marL="0" algn="r">
              <a:spcBef>
                <a:spcPts val="0"/>
              </a:spcBef>
              <a:buNone/>
              <a:defRPr sz="1200">
                <a:solidFill>
                  <a:schemeClr val="lt1"/>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Speakers">
  <p:cSld name="Four Speakers">
    <p:bg>
      <p:bgPr>
        <a:blipFill>
          <a:blip r:embed="rId2">
            <a:alphaModFix/>
          </a:blip>
          <a:stretch>
            <a:fillRect/>
          </a:stretch>
        </a:blipFill>
      </p:bgPr>
    </p:bg>
    <p:spTree>
      <p:nvGrpSpPr>
        <p:cNvPr id="48" name="Shape 48"/>
        <p:cNvGrpSpPr/>
        <p:nvPr/>
      </p:nvGrpSpPr>
      <p:grpSpPr>
        <a:xfrm>
          <a:off x="0" y="0"/>
          <a:ext cx="0" cy="0"/>
          <a:chOff x="0" y="0"/>
          <a:chExt cx="0" cy="0"/>
        </a:xfrm>
      </p:grpSpPr>
      <p:sp>
        <p:nvSpPr>
          <p:cNvPr id="49" name="Google Shape;49;p16"/>
          <p:cNvSpPr/>
          <p:nvPr/>
        </p:nvSpPr>
        <p:spPr>
          <a:xfrm>
            <a:off x="6246457" y="2096429"/>
            <a:ext cx="2304236" cy="2304236"/>
          </a:xfrm>
          <a:prstGeom prst="ellipse">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 name="Google Shape;50;p16"/>
          <p:cNvSpPr/>
          <p:nvPr/>
        </p:nvSpPr>
        <p:spPr>
          <a:xfrm>
            <a:off x="907192" y="2096429"/>
            <a:ext cx="2286001" cy="2286001"/>
          </a:xfrm>
          <a:prstGeom prst="ellipse">
            <a:avLst/>
          </a:prstGeom>
          <a:blipFill rotWithShape="1">
            <a:blip r:embed="rId4">
              <a:alphaModFix/>
            </a:blip>
            <a:stretch>
              <a:fillRect b="0" l="0" r="0" t="0"/>
            </a:stretch>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 name="Google Shape;51;p16"/>
          <p:cNvSpPr txBox="1"/>
          <p:nvPr/>
        </p:nvSpPr>
        <p:spPr>
          <a:xfrm>
            <a:off x="782881" y="4493788"/>
            <a:ext cx="2534622"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400">
                <a:solidFill>
                  <a:schemeClr val="lt1"/>
                </a:solidFill>
                <a:latin typeface="Open Sans"/>
                <a:ea typeface="Open Sans"/>
                <a:cs typeface="Open Sans"/>
                <a:sym typeface="Open Sans"/>
              </a:rPr>
              <a:t>Speaker Name </a:t>
            </a:r>
            <a:endParaRPr sz="1400">
              <a:solidFill>
                <a:schemeClr val="lt1"/>
              </a:solidFill>
              <a:latin typeface="Open Sans"/>
              <a:ea typeface="Open Sans"/>
              <a:cs typeface="Open Sans"/>
              <a:sym typeface="Open Sans"/>
            </a:endParaRPr>
          </a:p>
          <a:p>
            <a:pPr indent="0" lvl="0" marL="0" marR="0" rtl="0" algn="ctr">
              <a:spcBef>
                <a:spcPts val="0"/>
              </a:spcBef>
              <a:spcAft>
                <a:spcPts val="0"/>
              </a:spcAft>
              <a:buNone/>
            </a:pPr>
            <a:r>
              <a:rPr b="0" i="0" lang="en-US" sz="1400">
                <a:solidFill>
                  <a:schemeClr val="lt1"/>
                </a:solidFill>
                <a:latin typeface="Open Sans"/>
                <a:ea typeface="Open Sans"/>
                <a:cs typeface="Open Sans"/>
                <a:sym typeface="Open Sans"/>
              </a:rPr>
              <a:t>Speaker Title | Company</a:t>
            </a:r>
            <a:endParaRPr sz="1400">
              <a:solidFill>
                <a:schemeClr val="lt1"/>
              </a:solidFill>
              <a:latin typeface="Open Sans"/>
              <a:ea typeface="Open Sans"/>
              <a:cs typeface="Open Sans"/>
              <a:sym typeface="Open Sans"/>
            </a:endParaRPr>
          </a:p>
          <a:p>
            <a:pPr indent="0" lvl="0" marL="0" marR="0" rtl="0" algn="ctr">
              <a:spcBef>
                <a:spcPts val="0"/>
              </a:spcBef>
              <a:spcAft>
                <a:spcPts val="0"/>
              </a:spcAft>
              <a:buNone/>
            </a:pPr>
            <a:r>
              <a:t/>
            </a:r>
            <a:endParaRPr sz="1600">
              <a:solidFill>
                <a:schemeClr val="dk1"/>
              </a:solidFill>
              <a:latin typeface="Calibri"/>
              <a:ea typeface="Calibri"/>
              <a:cs typeface="Calibri"/>
              <a:sym typeface="Calibri"/>
            </a:endParaRPr>
          </a:p>
        </p:txBody>
      </p:sp>
      <p:sp>
        <p:nvSpPr>
          <p:cNvPr id="52" name="Google Shape;52;p16"/>
          <p:cNvSpPr/>
          <p:nvPr/>
        </p:nvSpPr>
        <p:spPr>
          <a:xfrm>
            <a:off x="3572250" y="2105546"/>
            <a:ext cx="2286001" cy="2286001"/>
          </a:xfrm>
          <a:prstGeom prst="ellipse">
            <a:avLst/>
          </a:prstGeom>
          <a:blipFill rotWithShape="1">
            <a:blip r:embed="rId4">
              <a:alphaModFix/>
            </a:blip>
            <a:stretch>
              <a:fillRect b="0" l="0" r="0" t="0"/>
            </a:stretch>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 name="Google Shape;53;p16"/>
          <p:cNvSpPr/>
          <p:nvPr/>
        </p:nvSpPr>
        <p:spPr>
          <a:xfrm>
            <a:off x="8929750" y="2096429"/>
            <a:ext cx="2304236" cy="2304236"/>
          </a:xfrm>
          <a:prstGeom prst="ellipse">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 name="Google Shape;54;p16"/>
          <p:cNvSpPr txBox="1"/>
          <p:nvPr/>
        </p:nvSpPr>
        <p:spPr>
          <a:xfrm>
            <a:off x="3323629" y="4493788"/>
            <a:ext cx="2534622"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400">
                <a:solidFill>
                  <a:schemeClr val="lt1"/>
                </a:solidFill>
                <a:latin typeface="Open Sans"/>
                <a:ea typeface="Open Sans"/>
                <a:cs typeface="Open Sans"/>
                <a:sym typeface="Open Sans"/>
              </a:rPr>
              <a:t>Speaker Name </a:t>
            </a:r>
            <a:endParaRPr sz="1400">
              <a:solidFill>
                <a:schemeClr val="lt1"/>
              </a:solidFill>
              <a:latin typeface="Open Sans"/>
              <a:ea typeface="Open Sans"/>
              <a:cs typeface="Open Sans"/>
              <a:sym typeface="Open Sans"/>
            </a:endParaRPr>
          </a:p>
          <a:p>
            <a:pPr indent="0" lvl="0" marL="0" marR="0" rtl="0" algn="ctr">
              <a:spcBef>
                <a:spcPts val="0"/>
              </a:spcBef>
              <a:spcAft>
                <a:spcPts val="0"/>
              </a:spcAft>
              <a:buNone/>
            </a:pPr>
            <a:r>
              <a:rPr b="0" i="0" lang="en-US" sz="1400">
                <a:solidFill>
                  <a:schemeClr val="lt1"/>
                </a:solidFill>
                <a:latin typeface="Open Sans"/>
                <a:ea typeface="Open Sans"/>
                <a:cs typeface="Open Sans"/>
                <a:sym typeface="Open Sans"/>
              </a:rPr>
              <a:t>Speaker Title | Company</a:t>
            </a:r>
            <a:endParaRPr sz="1400">
              <a:solidFill>
                <a:schemeClr val="lt1"/>
              </a:solidFill>
              <a:latin typeface="Open Sans"/>
              <a:ea typeface="Open Sans"/>
              <a:cs typeface="Open Sans"/>
              <a:sym typeface="Open Sans"/>
            </a:endParaRPr>
          </a:p>
          <a:p>
            <a:pPr indent="0" lvl="0" marL="0" marR="0" rtl="0" algn="ctr">
              <a:spcBef>
                <a:spcPts val="0"/>
              </a:spcBef>
              <a:spcAft>
                <a:spcPts val="0"/>
              </a:spcAft>
              <a:buNone/>
            </a:pPr>
            <a:r>
              <a:t/>
            </a:r>
            <a:endParaRPr sz="1600">
              <a:solidFill>
                <a:schemeClr val="dk1"/>
              </a:solidFill>
              <a:latin typeface="Calibri"/>
              <a:ea typeface="Calibri"/>
              <a:cs typeface="Calibri"/>
              <a:sym typeface="Calibri"/>
            </a:endParaRPr>
          </a:p>
        </p:txBody>
      </p:sp>
      <p:sp>
        <p:nvSpPr>
          <p:cNvPr id="55" name="Google Shape;55;p16"/>
          <p:cNvSpPr txBox="1"/>
          <p:nvPr/>
        </p:nvSpPr>
        <p:spPr>
          <a:xfrm>
            <a:off x="6131264" y="4493788"/>
            <a:ext cx="2534622"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400">
                <a:solidFill>
                  <a:schemeClr val="lt1"/>
                </a:solidFill>
                <a:latin typeface="Open Sans"/>
                <a:ea typeface="Open Sans"/>
                <a:cs typeface="Open Sans"/>
                <a:sym typeface="Open Sans"/>
              </a:rPr>
              <a:t>Speaker Name </a:t>
            </a:r>
            <a:endParaRPr sz="1400">
              <a:solidFill>
                <a:schemeClr val="lt1"/>
              </a:solidFill>
              <a:latin typeface="Open Sans"/>
              <a:ea typeface="Open Sans"/>
              <a:cs typeface="Open Sans"/>
              <a:sym typeface="Open Sans"/>
            </a:endParaRPr>
          </a:p>
          <a:p>
            <a:pPr indent="0" lvl="0" marL="0" marR="0" rtl="0" algn="ctr">
              <a:spcBef>
                <a:spcPts val="0"/>
              </a:spcBef>
              <a:spcAft>
                <a:spcPts val="0"/>
              </a:spcAft>
              <a:buNone/>
            </a:pPr>
            <a:r>
              <a:rPr b="0" i="0" lang="en-US" sz="1400">
                <a:solidFill>
                  <a:schemeClr val="lt1"/>
                </a:solidFill>
                <a:latin typeface="Open Sans"/>
                <a:ea typeface="Open Sans"/>
                <a:cs typeface="Open Sans"/>
                <a:sym typeface="Open Sans"/>
              </a:rPr>
              <a:t>Speaker Title | Company</a:t>
            </a:r>
            <a:endParaRPr sz="1400">
              <a:solidFill>
                <a:schemeClr val="lt1"/>
              </a:solidFill>
              <a:latin typeface="Open Sans"/>
              <a:ea typeface="Open Sans"/>
              <a:cs typeface="Open Sans"/>
              <a:sym typeface="Open Sans"/>
            </a:endParaRPr>
          </a:p>
          <a:p>
            <a:pPr indent="0" lvl="0" marL="0" marR="0" rtl="0" algn="ctr">
              <a:spcBef>
                <a:spcPts val="0"/>
              </a:spcBef>
              <a:spcAft>
                <a:spcPts val="0"/>
              </a:spcAft>
              <a:buNone/>
            </a:pPr>
            <a:r>
              <a:t/>
            </a:r>
            <a:endParaRPr sz="1600">
              <a:solidFill>
                <a:schemeClr val="dk1"/>
              </a:solidFill>
              <a:latin typeface="Calibri"/>
              <a:ea typeface="Calibri"/>
              <a:cs typeface="Calibri"/>
              <a:sym typeface="Calibri"/>
            </a:endParaRPr>
          </a:p>
        </p:txBody>
      </p:sp>
      <p:sp>
        <p:nvSpPr>
          <p:cNvPr id="56" name="Google Shape;56;p16"/>
          <p:cNvSpPr txBox="1"/>
          <p:nvPr/>
        </p:nvSpPr>
        <p:spPr>
          <a:xfrm>
            <a:off x="8819178" y="4475171"/>
            <a:ext cx="2534622"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400">
                <a:solidFill>
                  <a:schemeClr val="lt1"/>
                </a:solidFill>
                <a:latin typeface="Open Sans"/>
                <a:ea typeface="Open Sans"/>
                <a:cs typeface="Open Sans"/>
                <a:sym typeface="Open Sans"/>
              </a:rPr>
              <a:t>Speaker Name </a:t>
            </a:r>
            <a:endParaRPr sz="1400">
              <a:solidFill>
                <a:schemeClr val="lt1"/>
              </a:solidFill>
              <a:latin typeface="Open Sans"/>
              <a:ea typeface="Open Sans"/>
              <a:cs typeface="Open Sans"/>
              <a:sym typeface="Open Sans"/>
            </a:endParaRPr>
          </a:p>
          <a:p>
            <a:pPr indent="0" lvl="0" marL="0" marR="0" rtl="0" algn="ctr">
              <a:spcBef>
                <a:spcPts val="0"/>
              </a:spcBef>
              <a:spcAft>
                <a:spcPts val="0"/>
              </a:spcAft>
              <a:buNone/>
            </a:pPr>
            <a:r>
              <a:rPr b="0" i="0" lang="en-US" sz="1400">
                <a:solidFill>
                  <a:schemeClr val="lt1"/>
                </a:solidFill>
                <a:latin typeface="Open Sans"/>
                <a:ea typeface="Open Sans"/>
                <a:cs typeface="Open Sans"/>
                <a:sym typeface="Open Sans"/>
              </a:rPr>
              <a:t>Speaker Title | Company</a:t>
            </a:r>
            <a:endParaRPr sz="1400">
              <a:solidFill>
                <a:schemeClr val="lt1"/>
              </a:solidFill>
              <a:latin typeface="Open Sans"/>
              <a:ea typeface="Open Sans"/>
              <a:cs typeface="Open Sans"/>
              <a:sym typeface="Open Sans"/>
            </a:endParaRPr>
          </a:p>
          <a:p>
            <a:pPr indent="0" lvl="0" marL="0" marR="0" rtl="0" algn="ctr">
              <a:spcBef>
                <a:spcPts val="0"/>
              </a:spcBef>
              <a:spcAft>
                <a:spcPts val="0"/>
              </a:spcAft>
              <a:buNone/>
            </a:pPr>
            <a:r>
              <a:t/>
            </a:r>
            <a:endParaRPr sz="1600">
              <a:solidFill>
                <a:schemeClr val="dk1"/>
              </a:solidFill>
              <a:latin typeface="Calibri"/>
              <a:ea typeface="Calibri"/>
              <a:cs typeface="Calibri"/>
              <a:sym typeface="Calibri"/>
            </a:endParaRPr>
          </a:p>
        </p:txBody>
      </p:sp>
      <p:sp>
        <p:nvSpPr>
          <p:cNvPr id="57" name="Google Shape;57;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6"/>
          <p:cNvSpPr txBox="1"/>
          <p:nvPr>
            <p:ph idx="12" type="sldNum"/>
          </p:nvPr>
        </p:nvSpPr>
        <p:spPr>
          <a:xfrm>
            <a:off x="9448800" y="6479167"/>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Open Sans"/>
                <a:ea typeface="Open Sans"/>
                <a:cs typeface="Open Sans"/>
                <a:sym typeface="Open Sans"/>
              </a:defRPr>
            </a:lvl1pPr>
            <a:lvl2pPr indent="0" lvl="1" marL="0" algn="r">
              <a:spcBef>
                <a:spcPts val="0"/>
              </a:spcBef>
              <a:buNone/>
              <a:defRPr sz="1200">
                <a:solidFill>
                  <a:schemeClr val="lt1"/>
                </a:solidFill>
                <a:latin typeface="Open Sans"/>
                <a:ea typeface="Open Sans"/>
                <a:cs typeface="Open Sans"/>
                <a:sym typeface="Open Sans"/>
              </a:defRPr>
            </a:lvl2pPr>
            <a:lvl3pPr indent="0" lvl="2" marL="0" algn="r">
              <a:spcBef>
                <a:spcPts val="0"/>
              </a:spcBef>
              <a:buNone/>
              <a:defRPr sz="1200">
                <a:solidFill>
                  <a:schemeClr val="lt1"/>
                </a:solidFill>
                <a:latin typeface="Open Sans"/>
                <a:ea typeface="Open Sans"/>
                <a:cs typeface="Open Sans"/>
                <a:sym typeface="Open Sans"/>
              </a:defRPr>
            </a:lvl3pPr>
            <a:lvl4pPr indent="0" lvl="3" marL="0" algn="r">
              <a:spcBef>
                <a:spcPts val="0"/>
              </a:spcBef>
              <a:buNone/>
              <a:defRPr sz="1200">
                <a:solidFill>
                  <a:schemeClr val="lt1"/>
                </a:solidFill>
                <a:latin typeface="Open Sans"/>
                <a:ea typeface="Open Sans"/>
                <a:cs typeface="Open Sans"/>
                <a:sym typeface="Open Sans"/>
              </a:defRPr>
            </a:lvl4pPr>
            <a:lvl5pPr indent="0" lvl="4" marL="0" algn="r">
              <a:spcBef>
                <a:spcPts val="0"/>
              </a:spcBef>
              <a:buNone/>
              <a:defRPr sz="1200">
                <a:solidFill>
                  <a:schemeClr val="lt1"/>
                </a:solidFill>
                <a:latin typeface="Open Sans"/>
                <a:ea typeface="Open Sans"/>
                <a:cs typeface="Open Sans"/>
                <a:sym typeface="Open Sans"/>
              </a:defRPr>
            </a:lvl5pPr>
            <a:lvl6pPr indent="0" lvl="5" marL="0" algn="r">
              <a:spcBef>
                <a:spcPts val="0"/>
              </a:spcBef>
              <a:buNone/>
              <a:defRPr sz="1200">
                <a:solidFill>
                  <a:schemeClr val="lt1"/>
                </a:solidFill>
                <a:latin typeface="Open Sans"/>
                <a:ea typeface="Open Sans"/>
                <a:cs typeface="Open Sans"/>
                <a:sym typeface="Open Sans"/>
              </a:defRPr>
            </a:lvl6pPr>
            <a:lvl7pPr indent="0" lvl="6" marL="0" algn="r">
              <a:spcBef>
                <a:spcPts val="0"/>
              </a:spcBef>
              <a:buNone/>
              <a:defRPr sz="1200">
                <a:solidFill>
                  <a:schemeClr val="lt1"/>
                </a:solidFill>
                <a:latin typeface="Open Sans"/>
                <a:ea typeface="Open Sans"/>
                <a:cs typeface="Open Sans"/>
                <a:sym typeface="Open Sans"/>
              </a:defRPr>
            </a:lvl7pPr>
            <a:lvl8pPr indent="0" lvl="7" marL="0" algn="r">
              <a:spcBef>
                <a:spcPts val="0"/>
              </a:spcBef>
              <a:buNone/>
              <a:defRPr sz="1200">
                <a:solidFill>
                  <a:schemeClr val="lt1"/>
                </a:solidFill>
                <a:latin typeface="Open Sans"/>
                <a:ea typeface="Open Sans"/>
                <a:cs typeface="Open Sans"/>
                <a:sym typeface="Open Sans"/>
              </a:defRPr>
            </a:lvl8pPr>
            <a:lvl9pPr indent="0" lvl="8" marL="0" algn="r">
              <a:spcBef>
                <a:spcPts val="0"/>
              </a:spcBef>
              <a:buNone/>
              <a:defRPr sz="1200">
                <a:solidFill>
                  <a:schemeClr val="lt1"/>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ve Speakers ">
  <p:cSld name="Five Speakers ">
    <p:bg>
      <p:bgPr>
        <a:blipFill>
          <a:blip r:embed="rId2">
            <a:alphaModFix/>
          </a:blip>
          <a:stretch>
            <a:fillRect/>
          </a:stretch>
        </a:blipFill>
      </p:bgPr>
    </p:bg>
    <p:spTree>
      <p:nvGrpSpPr>
        <p:cNvPr id="60" name="Shape 60"/>
        <p:cNvGrpSpPr/>
        <p:nvPr/>
      </p:nvGrpSpPr>
      <p:grpSpPr>
        <a:xfrm>
          <a:off x="0" y="0"/>
          <a:ext cx="0" cy="0"/>
          <a:chOff x="0" y="0"/>
          <a:chExt cx="0" cy="0"/>
        </a:xfrm>
      </p:grpSpPr>
      <p:sp>
        <p:nvSpPr>
          <p:cNvPr id="61" name="Google Shape;61;p17"/>
          <p:cNvSpPr/>
          <p:nvPr/>
        </p:nvSpPr>
        <p:spPr>
          <a:xfrm>
            <a:off x="3581400" y="3517398"/>
            <a:ext cx="2061117" cy="2061117"/>
          </a:xfrm>
          <a:prstGeom prst="ellipse">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 name="Google Shape;62;p17"/>
          <p:cNvSpPr/>
          <p:nvPr/>
        </p:nvSpPr>
        <p:spPr>
          <a:xfrm>
            <a:off x="2197540" y="642624"/>
            <a:ext cx="2180453" cy="2180453"/>
          </a:xfrm>
          <a:prstGeom prst="ellipse">
            <a:avLst/>
          </a:prstGeom>
          <a:blipFill rotWithShape="1">
            <a:blip r:embed="rId4">
              <a:alphaModFix/>
            </a:blip>
            <a:stretch>
              <a:fillRect b="0" l="0" r="0" t="0"/>
            </a:stretch>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3" name="Google Shape;63;p17"/>
          <p:cNvSpPr txBox="1"/>
          <p:nvPr/>
        </p:nvSpPr>
        <p:spPr>
          <a:xfrm>
            <a:off x="2116909" y="2861839"/>
            <a:ext cx="2286001"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400">
                <a:solidFill>
                  <a:schemeClr val="lt1"/>
                </a:solidFill>
                <a:latin typeface="Open Sans"/>
                <a:ea typeface="Open Sans"/>
                <a:cs typeface="Open Sans"/>
                <a:sym typeface="Open Sans"/>
              </a:rPr>
              <a:t>Speaker Name </a:t>
            </a:r>
            <a:endParaRPr sz="1400">
              <a:solidFill>
                <a:schemeClr val="lt1"/>
              </a:solidFill>
              <a:latin typeface="Open Sans"/>
              <a:ea typeface="Open Sans"/>
              <a:cs typeface="Open Sans"/>
              <a:sym typeface="Open Sans"/>
            </a:endParaRPr>
          </a:p>
          <a:p>
            <a:pPr indent="0" lvl="0" marL="0" marR="0" rtl="0" algn="ctr">
              <a:spcBef>
                <a:spcPts val="0"/>
              </a:spcBef>
              <a:spcAft>
                <a:spcPts val="0"/>
              </a:spcAft>
              <a:buNone/>
            </a:pPr>
            <a:r>
              <a:rPr b="0" i="0" lang="en-US" sz="1400">
                <a:solidFill>
                  <a:schemeClr val="lt1"/>
                </a:solidFill>
                <a:latin typeface="Open Sans"/>
                <a:ea typeface="Open Sans"/>
                <a:cs typeface="Open Sans"/>
                <a:sym typeface="Open Sans"/>
              </a:rPr>
              <a:t>Speaker Title | Company</a:t>
            </a:r>
            <a:endParaRPr sz="1400">
              <a:solidFill>
                <a:schemeClr val="lt1"/>
              </a:solidFill>
              <a:latin typeface="Open Sans"/>
              <a:ea typeface="Open Sans"/>
              <a:cs typeface="Open Sans"/>
              <a:sym typeface="Open Sans"/>
            </a:endParaRPr>
          </a:p>
          <a:p>
            <a:pPr indent="0" lvl="0" marL="0" marR="0" rtl="0" algn="ctr">
              <a:spcBef>
                <a:spcPts val="0"/>
              </a:spcBef>
              <a:spcAft>
                <a:spcPts val="0"/>
              </a:spcAft>
              <a:buNone/>
            </a:pPr>
            <a:r>
              <a:t/>
            </a:r>
            <a:endParaRPr sz="1600">
              <a:solidFill>
                <a:schemeClr val="dk1"/>
              </a:solidFill>
              <a:latin typeface="Calibri"/>
              <a:ea typeface="Calibri"/>
              <a:cs typeface="Calibri"/>
              <a:sym typeface="Calibri"/>
            </a:endParaRPr>
          </a:p>
        </p:txBody>
      </p:sp>
      <p:sp>
        <p:nvSpPr>
          <p:cNvPr id="64" name="Google Shape;64;p17"/>
          <p:cNvSpPr/>
          <p:nvPr/>
        </p:nvSpPr>
        <p:spPr>
          <a:xfrm>
            <a:off x="4925791" y="617271"/>
            <a:ext cx="2194978" cy="2194978"/>
          </a:xfrm>
          <a:prstGeom prst="ellipse">
            <a:avLst/>
          </a:prstGeom>
          <a:blipFill rotWithShape="1">
            <a:blip r:embed="rId4">
              <a:alphaModFix/>
            </a:blip>
            <a:stretch>
              <a:fillRect b="0" l="0" r="0" t="0"/>
            </a:stretch>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 name="Google Shape;65;p17"/>
          <p:cNvSpPr/>
          <p:nvPr/>
        </p:nvSpPr>
        <p:spPr>
          <a:xfrm>
            <a:off x="6467837" y="3473605"/>
            <a:ext cx="2103918" cy="2103918"/>
          </a:xfrm>
          <a:prstGeom prst="ellipse">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6" name="Google Shape;66;p17"/>
          <p:cNvSpPr txBox="1"/>
          <p:nvPr/>
        </p:nvSpPr>
        <p:spPr>
          <a:xfrm>
            <a:off x="4822135" y="2843938"/>
            <a:ext cx="2445706"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400">
                <a:solidFill>
                  <a:schemeClr val="lt1"/>
                </a:solidFill>
                <a:latin typeface="Open Sans"/>
                <a:ea typeface="Open Sans"/>
                <a:cs typeface="Open Sans"/>
                <a:sym typeface="Open Sans"/>
              </a:rPr>
              <a:t>Speaker Name </a:t>
            </a:r>
            <a:endParaRPr sz="1400">
              <a:solidFill>
                <a:schemeClr val="lt1"/>
              </a:solidFill>
              <a:latin typeface="Open Sans"/>
              <a:ea typeface="Open Sans"/>
              <a:cs typeface="Open Sans"/>
              <a:sym typeface="Open Sans"/>
            </a:endParaRPr>
          </a:p>
          <a:p>
            <a:pPr indent="0" lvl="0" marL="0" marR="0" rtl="0" algn="ctr">
              <a:spcBef>
                <a:spcPts val="0"/>
              </a:spcBef>
              <a:spcAft>
                <a:spcPts val="0"/>
              </a:spcAft>
              <a:buNone/>
            </a:pPr>
            <a:r>
              <a:rPr b="0" i="0" lang="en-US" sz="1400">
                <a:solidFill>
                  <a:schemeClr val="lt1"/>
                </a:solidFill>
                <a:latin typeface="Open Sans"/>
                <a:ea typeface="Open Sans"/>
                <a:cs typeface="Open Sans"/>
                <a:sym typeface="Open Sans"/>
              </a:rPr>
              <a:t>Speaker Title | Company</a:t>
            </a:r>
            <a:endParaRPr sz="1400">
              <a:solidFill>
                <a:schemeClr val="lt1"/>
              </a:solidFill>
              <a:latin typeface="Open Sans"/>
              <a:ea typeface="Open Sans"/>
              <a:cs typeface="Open Sans"/>
              <a:sym typeface="Open Sans"/>
            </a:endParaRPr>
          </a:p>
          <a:p>
            <a:pPr indent="0" lvl="0" marL="0" marR="0" rtl="0" algn="ctr">
              <a:spcBef>
                <a:spcPts val="0"/>
              </a:spcBef>
              <a:spcAft>
                <a:spcPts val="0"/>
              </a:spcAft>
              <a:buNone/>
            </a:pPr>
            <a:r>
              <a:t/>
            </a:r>
            <a:endParaRPr sz="1600">
              <a:solidFill>
                <a:schemeClr val="dk1"/>
              </a:solidFill>
              <a:latin typeface="Calibri"/>
              <a:ea typeface="Calibri"/>
              <a:cs typeface="Calibri"/>
              <a:sym typeface="Calibri"/>
            </a:endParaRPr>
          </a:p>
        </p:txBody>
      </p:sp>
      <p:sp>
        <p:nvSpPr>
          <p:cNvPr id="67" name="Google Shape;67;p17"/>
          <p:cNvSpPr txBox="1"/>
          <p:nvPr/>
        </p:nvSpPr>
        <p:spPr>
          <a:xfrm>
            <a:off x="3489455" y="5656435"/>
            <a:ext cx="2268436"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400">
                <a:solidFill>
                  <a:schemeClr val="lt1"/>
                </a:solidFill>
                <a:latin typeface="Open Sans"/>
                <a:ea typeface="Open Sans"/>
                <a:cs typeface="Open Sans"/>
                <a:sym typeface="Open Sans"/>
              </a:rPr>
              <a:t>Speaker Name </a:t>
            </a:r>
            <a:endParaRPr sz="1400">
              <a:solidFill>
                <a:schemeClr val="lt1"/>
              </a:solidFill>
              <a:latin typeface="Open Sans"/>
              <a:ea typeface="Open Sans"/>
              <a:cs typeface="Open Sans"/>
              <a:sym typeface="Open Sans"/>
            </a:endParaRPr>
          </a:p>
          <a:p>
            <a:pPr indent="0" lvl="0" marL="0" marR="0" rtl="0" algn="ctr">
              <a:spcBef>
                <a:spcPts val="0"/>
              </a:spcBef>
              <a:spcAft>
                <a:spcPts val="0"/>
              </a:spcAft>
              <a:buNone/>
            </a:pPr>
            <a:r>
              <a:rPr b="0" i="0" lang="en-US" sz="1400">
                <a:solidFill>
                  <a:schemeClr val="lt1"/>
                </a:solidFill>
                <a:latin typeface="Open Sans"/>
                <a:ea typeface="Open Sans"/>
                <a:cs typeface="Open Sans"/>
                <a:sym typeface="Open Sans"/>
              </a:rPr>
              <a:t>Speaker Title | Company</a:t>
            </a:r>
            <a:endParaRPr sz="1400">
              <a:solidFill>
                <a:schemeClr val="lt1"/>
              </a:solidFill>
              <a:latin typeface="Open Sans"/>
              <a:ea typeface="Open Sans"/>
              <a:cs typeface="Open Sans"/>
              <a:sym typeface="Open Sans"/>
            </a:endParaRPr>
          </a:p>
          <a:p>
            <a:pPr indent="0" lvl="0" marL="0" marR="0" rtl="0" algn="ctr">
              <a:spcBef>
                <a:spcPts val="0"/>
              </a:spcBef>
              <a:spcAft>
                <a:spcPts val="0"/>
              </a:spcAft>
              <a:buNone/>
            </a:pPr>
            <a:r>
              <a:t/>
            </a:r>
            <a:endParaRPr sz="1600">
              <a:solidFill>
                <a:schemeClr val="dk1"/>
              </a:solidFill>
              <a:latin typeface="Calibri"/>
              <a:ea typeface="Calibri"/>
              <a:cs typeface="Calibri"/>
              <a:sym typeface="Calibri"/>
            </a:endParaRPr>
          </a:p>
        </p:txBody>
      </p:sp>
      <p:sp>
        <p:nvSpPr>
          <p:cNvPr id="68" name="Google Shape;68;p17"/>
          <p:cNvSpPr txBox="1"/>
          <p:nvPr/>
        </p:nvSpPr>
        <p:spPr>
          <a:xfrm>
            <a:off x="6399611" y="5666731"/>
            <a:ext cx="2237256"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400">
                <a:solidFill>
                  <a:schemeClr val="lt1"/>
                </a:solidFill>
                <a:latin typeface="Open Sans"/>
                <a:ea typeface="Open Sans"/>
                <a:cs typeface="Open Sans"/>
                <a:sym typeface="Open Sans"/>
              </a:rPr>
              <a:t>Speaker Name </a:t>
            </a:r>
            <a:endParaRPr sz="1400">
              <a:solidFill>
                <a:schemeClr val="lt1"/>
              </a:solidFill>
              <a:latin typeface="Open Sans"/>
              <a:ea typeface="Open Sans"/>
              <a:cs typeface="Open Sans"/>
              <a:sym typeface="Open Sans"/>
            </a:endParaRPr>
          </a:p>
          <a:p>
            <a:pPr indent="0" lvl="0" marL="0" marR="0" rtl="0" algn="ctr">
              <a:spcBef>
                <a:spcPts val="0"/>
              </a:spcBef>
              <a:spcAft>
                <a:spcPts val="0"/>
              </a:spcAft>
              <a:buNone/>
            </a:pPr>
            <a:r>
              <a:rPr b="0" i="0" lang="en-US" sz="1400">
                <a:solidFill>
                  <a:schemeClr val="lt1"/>
                </a:solidFill>
                <a:latin typeface="Open Sans"/>
                <a:ea typeface="Open Sans"/>
                <a:cs typeface="Open Sans"/>
                <a:sym typeface="Open Sans"/>
              </a:rPr>
              <a:t>Speaker Title | Company</a:t>
            </a:r>
            <a:endParaRPr sz="1400">
              <a:solidFill>
                <a:schemeClr val="lt1"/>
              </a:solidFill>
              <a:latin typeface="Open Sans"/>
              <a:ea typeface="Open Sans"/>
              <a:cs typeface="Open Sans"/>
              <a:sym typeface="Open Sans"/>
            </a:endParaRPr>
          </a:p>
          <a:p>
            <a:pPr indent="0" lvl="0" marL="0" marR="0" rtl="0" algn="ctr">
              <a:spcBef>
                <a:spcPts val="0"/>
              </a:spcBef>
              <a:spcAft>
                <a:spcPts val="0"/>
              </a:spcAft>
              <a:buNone/>
            </a:pPr>
            <a:r>
              <a:t/>
            </a:r>
            <a:endParaRPr sz="1600">
              <a:solidFill>
                <a:schemeClr val="dk1"/>
              </a:solidFill>
              <a:latin typeface="Calibri"/>
              <a:ea typeface="Calibri"/>
              <a:cs typeface="Calibri"/>
              <a:sym typeface="Calibri"/>
            </a:endParaRPr>
          </a:p>
        </p:txBody>
      </p:sp>
      <p:sp>
        <p:nvSpPr>
          <p:cNvPr id="69" name="Google Shape;69;p17"/>
          <p:cNvSpPr/>
          <p:nvPr/>
        </p:nvSpPr>
        <p:spPr>
          <a:xfrm>
            <a:off x="7689436" y="604688"/>
            <a:ext cx="2219464" cy="2219464"/>
          </a:xfrm>
          <a:prstGeom prst="ellipse">
            <a:avLst/>
          </a:prstGeom>
          <a:blipFill rotWithShape="1">
            <a:blip r:embed="rId4">
              <a:alphaModFix/>
            </a:blip>
            <a:stretch>
              <a:fillRect b="0" l="0" r="0" t="0"/>
            </a:stretch>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0" name="Google Shape;70;p17"/>
          <p:cNvSpPr txBox="1"/>
          <p:nvPr/>
        </p:nvSpPr>
        <p:spPr>
          <a:xfrm>
            <a:off x="7603939" y="2823077"/>
            <a:ext cx="2468086"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400">
                <a:solidFill>
                  <a:schemeClr val="lt1"/>
                </a:solidFill>
                <a:latin typeface="Open Sans"/>
                <a:ea typeface="Open Sans"/>
                <a:cs typeface="Open Sans"/>
                <a:sym typeface="Open Sans"/>
              </a:rPr>
              <a:t>Speaker Name </a:t>
            </a:r>
            <a:endParaRPr sz="1400">
              <a:solidFill>
                <a:schemeClr val="lt1"/>
              </a:solidFill>
              <a:latin typeface="Open Sans"/>
              <a:ea typeface="Open Sans"/>
              <a:cs typeface="Open Sans"/>
              <a:sym typeface="Open Sans"/>
            </a:endParaRPr>
          </a:p>
          <a:p>
            <a:pPr indent="0" lvl="0" marL="0" marR="0" rtl="0" algn="ctr">
              <a:spcBef>
                <a:spcPts val="0"/>
              </a:spcBef>
              <a:spcAft>
                <a:spcPts val="0"/>
              </a:spcAft>
              <a:buNone/>
            </a:pPr>
            <a:r>
              <a:rPr b="0" i="0" lang="en-US" sz="1400">
                <a:solidFill>
                  <a:schemeClr val="lt1"/>
                </a:solidFill>
                <a:latin typeface="Open Sans"/>
                <a:ea typeface="Open Sans"/>
                <a:cs typeface="Open Sans"/>
                <a:sym typeface="Open Sans"/>
              </a:rPr>
              <a:t>Speaker Title | Company</a:t>
            </a:r>
            <a:endParaRPr sz="1400">
              <a:solidFill>
                <a:schemeClr val="lt1"/>
              </a:solidFill>
              <a:latin typeface="Open Sans"/>
              <a:ea typeface="Open Sans"/>
              <a:cs typeface="Open Sans"/>
              <a:sym typeface="Open Sans"/>
            </a:endParaRPr>
          </a:p>
          <a:p>
            <a:pPr indent="0" lvl="0" marL="0" marR="0" rtl="0" algn="ctr">
              <a:spcBef>
                <a:spcPts val="0"/>
              </a:spcBef>
              <a:spcAft>
                <a:spcPts val="0"/>
              </a:spcAft>
              <a:buNone/>
            </a:pPr>
            <a:r>
              <a:t/>
            </a:r>
            <a:endParaRPr sz="1600">
              <a:solidFill>
                <a:schemeClr val="dk1"/>
              </a:solidFill>
              <a:latin typeface="Calibri"/>
              <a:ea typeface="Calibri"/>
              <a:cs typeface="Calibri"/>
              <a:sym typeface="Calibri"/>
            </a:endParaRPr>
          </a:p>
        </p:txBody>
      </p:sp>
      <p:sp>
        <p:nvSpPr>
          <p:cNvPr id="71" name="Google Shape;71;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7"/>
          <p:cNvSpPr txBox="1"/>
          <p:nvPr>
            <p:ph idx="12" type="sldNum"/>
          </p:nvPr>
        </p:nvSpPr>
        <p:spPr>
          <a:xfrm>
            <a:off x="9448800" y="6481879"/>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Open Sans"/>
                <a:ea typeface="Open Sans"/>
                <a:cs typeface="Open Sans"/>
                <a:sym typeface="Open Sans"/>
              </a:defRPr>
            </a:lvl1pPr>
            <a:lvl2pPr indent="0" lvl="1" marL="0" algn="r">
              <a:spcBef>
                <a:spcPts val="0"/>
              </a:spcBef>
              <a:buNone/>
              <a:defRPr sz="1200">
                <a:solidFill>
                  <a:schemeClr val="lt1"/>
                </a:solidFill>
                <a:latin typeface="Open Sans"/>
                <a:ea typeface="Open Sans"/>
                <a:cs typeface="Open Sans"/>
                <a:sym typeface="Open Sans"/>
              </a:defRPr>
            </a:lvl2pPr>
            <a:lvl3pPr indent="0" lvl="2" marL="0" algn="r">
              <a:spcBef>
                <a:spcPts val="0"/>
              </a:spcBef>
              <a:buNone/>
              <a:defRPr sz="1200">
                <a:solidFill>
                  <a:schemeClr val="lt1"/>
                </a:solidFill>
                <a:latin typeface="Open Sans"/>
                <a:ea typeface="Open Sans"/>
                <a:cs typeface="Open Sans"/>
                <a:sym typeface="Open Sans"/>
              </a:defRPr>
            </a:lvl3pPr>
            <a:lvl4pPr indent="0" lvl="3" marL="0" algn="r">
              <a:spcBef>
                <a:spcPts val="0"/>
              </a:spcBef>
              <a:buNone/>
              <a:defRPr sz="1200">
                <a:solidFill>
                  <a:schemeClr val="lt1"/>
                </a:solidFill>
                <a:latin typeface="Open Sans"/>
                <a:ea typeface="Open Sans"/>
                <a:cs typeface="Open Sans"/>
                <a:sym typeface="Open Sans"/>
              </a:defRPr>
            </a:lvl4pPr>
            <a:lvl5pPr indent="0" lvl="4" marL="0" algn="r">
              <a:spcBef>
                <a:spcPts val="0"/>
              </a:spcBef>
              <a:buNone/>
              <a:defRPr sz="1200">
                <a:solidFill>
                  <a:schemeClr val="lt1"/>
                </a:solidFill>
                <a:latin typeface="Open Sans"/>
                <a:ea typeface="Open Sans"/>
                <a:cs typeface="Open Sans"/>
                <a:sym typeface="Open Sans"/>
              </a:defRPr>
            </a:lvl5pPr>
            <a:lvl6pPr indent="0" lvl="5" marL="0" algn="r">
              <a:spcBef>
                <a:spcPts val="0"/>
              </a:spcBef>
              <a:buNone/>
              <a:defRPr sz="1200">
                <a:solidFill>
                  <a:schemeClr val="lt1"/>
                </a:solidFill>
                <a:latin typeface="Open Sans"/>
                <a:ea typeface="Open Sans"/>
                <a:cs typeface="Open Sans"/>
                <a:sym typeface="Open Sans"/>
              </a:defRPr>
            </a:lvl6pPr>
            <a:lvl7pPr indent="0" lvl="6" marL="0" algn="r">
              <a:spcBef>
                <a:spcPts val="0"/>
              </a:spcBef>
              <a:buNone/>
              <a:defRPr sz="1200">
                <a:solidFill>
                  <a:schemeClr val="lt1"/>
                </a:solidFill>
                <a:latin typeface="Open Sans"/>
                <a:ea typeface="Open Sans"/>
                <a:cs typeface="Open Sans"/>
                <a:sym typeface="Open Sans"/>
              </a:defRPr>
            </a:lvl7pPr>
            <a:lvl8pPr indent="0" lvl="7" marL="0" algn="r">
              <a:spcBef>
                <a:spcPts val="0"/>
              </a:spcBef>
              <a:buNone/>
              <a:defRPr sz="1200">
                <a:solidFill>
                  <a:schemeClr val="lt1"/>
                </a:solidFill>
                <a:latin typeface="Open Sans"/>
                <a:ea typeface="Open Sans"/>
                <a:cs typeface="Open Sans"/>
                <a:sym typeface="Open Sans"/>
              </a:defRPr>
            </a:lvl8pPr>
            <a:lvl9pPr indent="0" lvl="8" marL="0" algn="r">
              <a:spcBef>
                <a:spcPts val="0"/>
              </a:spcBef>
              <a:buNone/>
              <a:defRPr sz="1200">
                <a:solidFill>
                  <a:schemeClr val="lt1"/>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p:cSld name="End Slide">
    <p:bg>
      <p:bgPr>
        <a:blipFill>
          <a:blip r:embed="rId2">
            <a:alphaModFix/>
          </a:blip>
          <a:stretch>
            <a:fillRect/>
          </a:stretch>
        </a:blipFill>
      </p:bgPr>
    </p:bg>
    <p:spTree>
      <p:nvGrpSpPr>
        <p:cNvPr id="74" name="Shape 74"/>
        <p:cNvGrpSpPr/>
        <p:nvPr/>
      </p:nvGrpSpPr>
      <p:grpSpPr>
        <a:xfrm>
          <a:off x="0" y="0"/>
          <a:ext cx="0" cy="0"/>
          <a:chOff x="0" y="0"/>
          <a:chExt cx="0" cy="0"/>
        </a:xfrm>
      </p:grpSpPr>
      <p:sp>
        <p:nvSpPr>
          <p:cNvPr id="75" name="Google Shape;75;p18"/>
          <p:cNvSpPr txBox="1"/>
          <p:nvPr>
            <p:ph type="ctrTitle"/>
          </p:nvPr>
        </p:nvSpPr>
        <p:spPr>
          <a:xfrm>
            <a:off x="2696736" y="1654717"/>
            <a:ext cx="6798527"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4400"/>
              <a:buFont typeface="Open Sans"/>
              <a:buNone/>
              <a:defRPr sz="4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8"/>
          <p:cNvSpPr txBox="1"/>
          <p:nvPr>
            <p:ph idx="12" type="sldNum"/>
          </p:nvPr>
        </p:nvSpPr>
        <p:spPr>
          <a:xfrm>
            <a:off x="9446941" y="6479011"/>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Open Sans"/>
                <a:ea typeface="Open Sans"/>
                <a:cs typeface="Open Sans"/>
                <a:sym typeface="Open Sans"/>
              </a:defRPr>
            </a:lvl1pPr>
            <a:lvl2pPr indent="0" lvl="1" marL="0" algn="r">
              <a:spcBef>
                <a:spcPts val="0"/>
              </a:spcBef>
              <a:buNone/>
              <a:defRPr sz="1200">
                <a:solidFill>
                  <a:schemeClr val="lt1"/>
                </a:solidFill>
                <a:latin typeface="Open Sans"/>
                <a:ea typeface="Open Sans"/>
                <a:cs typeface="Open Sans"/>
                <a:sym typeface="Open Sans"/>
              </a:defRPr>
            </a:lvl2pPr>
            <a:lvl3pPr indent="0" lvl="2" marL="0" algn="r">
              <a:spcBef>
                <a:spcPts val="0"/>
              </a:spcBef>
              <a:buNone/>
              <a:defRPr sz="1200">
                <a:solidFill>
                  <a:schemeClr val="lt1"/>
                </a:solidFill>
                <a:latin typeface="Open Sans"/>
                <a:ea typeface="Open Sans"/>
                <a:cs typeface="Open Sans"/>
                <a:sym typeface="Open Sans"/>
              </a:defRPr>
            </a:lvl3pPr>
            <a:lvl4pPr indent="0" lvl="3" marL="0" algn="r">
              <a:spcBef>
                <a:spcPts val="0"/>
              </a:spcBef>
              <a:buNone/>
              <a:defRPr sz="1200">
                <a:solidFill>
                  <a:schemeClr val="lt1"/>
                </a:solidFill>
                <a:latin typeface="Open Sans"/>
                <a:ea typeface="Open Sans"/>
                <a:cs typeface="Open Sans"/>
                <a:sym typeface="Open Sans"/>
              </a:defRPr>
            </a:lvl4pPr>
            <a:lvl5pPr indent="0" lvl="4" marL="0" algn="r">
              <a:spcBef>
                <a:spcPts val="0"/>
              </a:spcBef>
              <a:buNone/>
              <a:defRPr sz="1200">
                <a:solidFill>
                  <a:schemeClr val="lt1"/>
                </a:solidFill>
                <a:latin typeface="Open Sans"/>
                <a:ea typeface="Open Sans"/>
                <a:cs typeface="Open Sans"/>
                <a:sym typeface="Open Sans"/>
              </a:defRPr>
            </a:lvl5pPr>
            <a:lvl6pPr indent="0" lvl="5" marL="0" algn="r">
              <a:spcBef>
                <a:spcPts val="0"/>
              </a:spcBef>
              <a:buNone/>
              <a:defRPr sz="1200">
                <a:solidFill>
                  <a:schemeClr val="lt1"/>
                </a:solidFill>
                <a:latin typeface="Open Sans"/>
                <a:ea typeface="Open Sans"/>
                <a:cs typeface="Open Sans"/>
                <a:sym typeface="Open Sans"/>
              </a:defRPr>
            </a:lvl6pPr>
            <a:lvl7pPr indent="0" lvl="6" marL="0" algn="r">
              <a:spcBef>
                <a:spcPts val="0"/>
              </a:spcBef>
              <a:buNone/>
              <a:defRPr sz="1200">
                <a:solidFill>
                  <a:schemeClr val="lt1"/>
                </a:solidFill>
                <a:latin typeface="Open Sans"/>
                <a:ea typeface="Open Sans"/>
                <a:cs typeface="Open Sans"/>
                <a:sym typeface="Open Sans"/>
              </a:defRPr>
            </a:lvl7pPr>
            <a:lvl8pPr indent="0" lvl="7" marL="0" algn="r">
              <a:spcBef>
                <a:spcPts val="0"/>
              </a:spcBef>
              <a:buNone/>
              <a:defRPr sz="1200">
                <a:solidFill>
                  <a:schemeClr val="lt1"/>
                </a:solidFill>
                <a:latin typeface="Open Sans"/>
                <a:ea typeface="Open Sans"/>
                <a:cs typeface="Open Sans"/>
                <a:sym typeface="Open Sans"/>
              </a:defRPr>
            </a:lvl8pPr>
            <a:lvl9pPr indent="0" lvl="8" marL="0" algn="r">
              <a:spcBef>
                <a:spcPts val="0"/>
              </a:spcBef>
              <a:buNone/>
              <a:defRPr sz="1200">
                <a:solidFill>
                  <a:schemeClr val="lt1"/>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Open Sans"/>
              <a:buNone/>
              <a:defRPr b="0" i="0" sz="4400" u="none" cap="none" strike="noStrike">
                <a:solidFill>
                  <a:schemeClr val="dk1"/>
                </a:solidFill>
                <a:latin typeface="Open Sans"/>
                <a:ea typeface="Open Sans"/>
                <a:cs typeface="Open Sans"/>
                <a:sym typeface="Open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Open Sans"/>
                <a:ea typeface="Open Sans"/>
                <a:cs typeface="Open Sans"/>
                <a:sym typeface="Open Sans"/>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Open Sans"/>
                <a:ea typeface="Open Sans"/>
                <a:cs typeface="Open Sans"/>
                <a:sym typeface="Open Sans"/>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Open Sans"/>
                <a:ea typeface="Open Sans"/>
                <a:cs typeface="Open Sans"/>
                <a:sym typeface="Open Sans"/>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Open Sans"/>
                <a:ea typeface="Open Sans"/>
                <a:cs typeface="Open Sans"/>
                <a:sym typeface="Open Sans"/>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Open Sans"/>
                <a:ea typeface="Open Sans"/>
                <a:cs typeface="Open Sans"/>
                <a:sym typeface="Open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dk1"/>
                </a:solidFill>
                <a:latin typeface="Open Sans"/>
                <a:ea typeface="Open Sans"/>
                <a:cs typeface="Open Sans"/>
                <a:sym typeface="Open Sans"/>
              </a:defRPr>
            </a:lvl1pPr>
            <a:lvl2pPr indent="0" lvl="1" marL="0" marR="0" rtl="0" algn="r">
              <a:spcBef>
                <a:spcPts val="0"/>
              </a:spcBef>
              <a:buNone/>
              <a:defRPr b="0" i="0" sz="1200" u="none" cap="none" strike="noStrike">
                <a:solidFill>
                  <a:schemeClr val="dk1"/>
                </a:solidFill>
                <a:latin typeface="Open Sans"/>
                <a:ea typeface="Open Sans"/>
                <a:cs typeface="Open Sans"/>
                <a:sym typeface="Open Sans"/>
              </a:defRPr>
            </a:lvl2pPr>
            <a:lvl3pPr indent="0" lvl="2" marL="0" marR="0" rtl="0" algn="r">
              <a:spcBef>
                <a:spcPts val="0"/>
              </a:spcBef>
              <a:buNone/>
              <a:defRPr b="0" i="0" sz="1200" u="none" cap="none" strike="noStrike">
                <a:solidFill>
                  <a:schemeClr val="dk1"/>
                </a:solidFill>
                <a:latin typeface="Open Sans"/>
                <a:ea typeface="Open Sans"/>
                <a:cs typeface="Open Sans"/>
                <a:sym typeface="Open Sans"/>
              </a:defRPr>
            </a:lvl3pPr>
            <a:lvl4pPr indent="0" lvl="3" marL="0" marR="0" rtl="0" algn="r">
              <a:spcBef>
                <a:spcPts val="0"/>
              </a:spcBef>
              <a:buNone/>
              <a:defRPr b="0" i="0" sz="1200" u="none" cap="none" strike="noStrike">
                <a:solidFill>
                  <a:schemeClr val="dk1"/>
                </a:solidFill>
                <a:latin typeface="Open Sans"/>
                <a:ea typeface="Open Sans"/>
                <a:cs typeface="Open Sans"/>
                <a:sym typeface="Open Sans"/>
              </a:defRPr>
            </a:lvl4pPr>
            <a:lvl5pPr indent="0" lvl="4" marL="0" marR="0" rtl="0" algn="r">
              <a:spcBef>
                <a:spcPts val="0"/>
              </a:spcBef>
              <a:buNone/>
              <a:defRPr b="0" i="0" sz="1200" u="none" cap="none" strike="noStrike">
                <a:solidFill>
                  <a:schemeClr val="dk1"/>
                </a:solidFill>
                <a:latin typeface="Open Sans"/>
                <a:ea typeface="Open Sans"/>
                <a:cs typeface="Open Sans"/>
                <a:sym typeface="Open Sans"/>
              </a:defRPr>
            </a:lvl5pPr>
            <a:lvl6pPr indent="0" lvl="5" marL="0" marR="0" rtl="0" algn="r">
              <a:spcBef>
                <a:spcPts val="0"/>
              </a:spcBef>
              <a:buNone/>
              <a:defRPr b="0" i="0" sz="1200" u="none" cap="none" strike="noStrike">
                <a:solidFill>
                  <a:schemeClr val="dk1"/>
                </a:solidFill>
                <a:latin typeface="Open Sans"/>
                <a:ea typeface="Open Sans"/>
                <a:cs typeface="Open Sans"/>
                <a:sym typeface="Open Sans"/>
              </a:defRPr>
            </a:lvl6pPr>
            <a:lvl7pPr indent="0" lvl="6" marL="0" marR="0" rtl="0" algn="r">
              <a:spcBef>
                <a:spcPts val="0"/>
              </a:spcBef>
              <a:buNone/>
              <a:defRPr b="0" i="0" sz="1200" u="none" cap="none" strike="noStrike">
                <a:solidFill>
                  <a:schemeClr val="dk1"/>
                </a:solidFill>
                <a:latin typeface="Open Sans"/>
                <a:ea typeface="Open Sans"/>
                <a:cs typeface="Open Sans"/>
                <a:sym typeface="Open Sans"/>
              </a:defRPr>
            </a:lvl7pPr>
            <a:lvl8pPr indent="0" lvl="7" marL="0" marR="0" rtl="0" algn="r">
              <a:spcBef>
                <a:spcPts val="0"/>
              </a:spcBef>
              <a:buNone/>
              <a:defRPr b="0" i="0" sz="1200" u="none" cap="none" strike="noStrike">
                <a:solidFill>
                  <a:schemeClr val="dk1"/>
                </a:solidFill>
                <a:latin typeface="Open Sans"/>
                <a:ea typeface="Open Sans"/>
                <a:cs typeface="Open Sans"/>
                <a:sym typeface="Open Sans"/>
              </a:defRPr>
            </a:lvl8pPr>
            <a:lvl9pPr indent="0" lvl="8" marL="0" marR="0" rtl="0" algn="r">
              <a:spcBef>
                <a:spcPts val="0"/>
              </a:spcBef>
              <a:buNone/>
              <a:defRPr b="0" i="0" sz="1200" u="none" cap="none" strike="noStrike">
                <a:solidFill>
                  <a:schemeClr val="dk1"/>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11.png"/><Relationship Id="rId5" Type="http://schemas.openxmlformats.org/officeDocument/2006/relationships/image" Target="../media/image5.png"/><Relationship Id="rId6"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
          <p:cNvSpPr txBox="1"/>
          <p:nvPr>
            <p:ph type="ctrTitle"/>
          </p:nvPr>
        </p:nvSpPr>
        <p:spPr>
          <a:xfrm>
            <a:off x="1455234" y="2400000"/>
            <a:ext cx="9282254" cy="12000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rgbClr val="FFFFFF"/>
              </a:buClr>
              <a:buSzPct val="100000"/>
              <a:buFont typeface="Open Sans"/>
              <a:buNone/>
            </a:pPr>
            <a:r>
              <a:rPr b="1" lang="en-US" sz="6000">
                <a:solidFill>
                  <a:srgbClr val="FFFFFF"/>
                </a:solidFill>
              </a:rPr>
              <a:t>Unlocking the Data Vault</a:t>
            </a:r>
            <a:endParaRPr/>
          </a:p>
        </p:txBody>
      </p:sp>
      <p:sp>
        <p:nvSpPr>
          <p:cNvPr id="84" name="Google Shape;84;p1"/>
          <p:cNvSpPr txBox="1"/>
          <p:nvPr>
            <p:ph idx="1" type="subTitle"/>
          </p:nvPr>
        </p:nvSpPr>
        <p:spPr>
          <a:xfrm>
            <a:off x="374072" y="3680000"/>
            <a:ext cx="11443855" cy="962338"/>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rgbClr val="FFFFFF"/>
              </a:buClr>
              <a:buSzPts val="2800"/>
              <a:buNone/>
            </a:pPr>
            <a:r>
              <a:rPr b="0" i="0" lang="en-US" sz="2800" u="none" cap="none" strike="noStrike">
                <a:solidFill>
                  <a:srgbClr val="FFFFFF"/>
                </a:solidFill>
                <a:latin typeface="Open Sans"/>
                <a:ea typeface="Open Sans"/>
                <a:cs typeface="Open Sans"/>
                <a:sym typeface="Open Sans"/>
              </a:rPr>
              <a:t>Real Strategies for Liberating Your Property Data and Powering AI</a:t>
            </a:r>
            <a:endParaRPr/>
          </a:p>
        </p:txBody>
      </p:sp>
      <p:sp>
        <p:nvSpPr>
          <p:cNvPr id="85" name="Google Shape;85;p1"/>
          <p:cNvSpPr/>
          <p:nvPr/>
        </p:nvSpPr>
        <p:spPr>
          <a:xfrm>
            <a:off x="797367" y="4642338"/>
            <a:ext cx="10797988" cy="1900000"/>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rgbClr val="FFFFFF"/>
              </a:buClr>
              <a:buSzPts val="2590"/>
              <a:buFont typeface="Open Sans"/>
              <a:buNone/>
            </a:pPr>
            <a:r>
              <a:rPr b="1" i="0" lang="en-US" sz="2590" u="none" cap="none" strike="noStrike">
                <a:solidFill>
                  <a:srgbClr val="FFFFFF"/>
                </a:solidFill>
                <a:latin typeface="Open Sans"/>
                <a:ea typeface="Open Sans"/>
                <a:cs typeface="Open Sans"/>
                <a:sym typeface="Open Sans"/>
              </a:rPr>
              <a:t>Remen Okoruwa</a:t>
            </a:r>
            <a:r>
              <a:rPr b="0" i="0" lang="en-US" sz="2590" u="none" cap="none" strike="noStrike">
                <a:solidFill>
                  <a:srgbClr val="FFFFFF"/>
                </a:solidFill>
                <a:latin typeface="Open Sans"/>
                <a:ea typeface="Open Sans"/>
                <a:cs typeface="Open Sans"/>
                <a:sym typeface="Open Sans"/>
              </a:rPr>
              <a:t>  |  Co-Founder &amp; CEO, Propexo  (Moderator)</a:t>
            </a:r>
            <a:endParaRPr/>
          </a:p>
          <a:p>
            <a:pPr indent="0" lvl="0" marL="0" marR="0" rtl="0" algn="ctr">
              <a:spcBef>
                <a:spcPts val="0"/>
              </a:spcBef>
              <a:spcAft>
                <a:spcPts val="0"/>
              </a:spcAft>
              <a:buClr>
                <a:srgbClr val="FFFFFF"/>
              </a:buClr>
              <a:buSzPts val="2590"/>
              <a:buFont typeface="Open Sans"/>
              <a:buNone/>
            </a:pPr>
            <a:r>
              <a:rPr b="1" i="0" lang="en-US" sz="2590" u="none" cap="none" strike="noStrike">
                <a:solidFill>
                  <a:srgbClr val="FFFFFF"/>
                </a:solidFill>
                <a:latin typeface="Open Sans"/>
                <a:ea typeface="Open Sans"/>
                <a:cs typeface="Open Sans"/>
                <a:sym typeface="Open Sans"/>
              </a:rPr>
              <a:t>Zachary Menzer</a:t>
            </a:r>
            <a:r>
              <a:rPr b="0" i="0" lang="en-US" sz="2590" u="none" cap="none" strike="noStrike">
                <a:solidFill>
                  <a:srgbClr val="FFFFFF"/>
                </a:solidFill>
                <a:latin typeface="Open Sans"/>
                <a:ea typeface="Open Sans"/>
                <a:cs typeface="Open Sans"/>
                <a:sym typeface="Open Sans"/>
              </a:rPr>
              <a:t>  |  VP of Enterprise Initiatives, White Oak Partners</a:t>
            </a:r>
            <a:endParaRPr/>
          </a:p>
          <a:p>
            <a:pPr indent="0" lvl="0" marL="0" marR="0" rtl="0" algn="ctr">
              <a:spcBef>
                <a:spcPts val="0"/>
              </a:spcBef>
              <a:spcAft>
                <a:spcPts val="0"/>
              </a:spcAft>
              <a:buClr>
                <a:srgbClr val="FFFFFF"/>
              </a:buClr>
              <a:buSzPts val="2590"/>
              <a:buFont typeface="Open Sans"/>
              <a:buNone/>
            </a:pPr>
            <a:r>
              <a:rPr b="1" i="0" lang="en-US" sz="2590" u="none" cap="none" strike="noStrike">
                <a:solidFill>
                  <a:srgbClr val="FFFFFF"/>
                </a:solidFill>
                <a:latin typeface="Open Sans"/>
                <a:ea typeface="Open Sans"/>
                <a:cs typeface="Open Sans"/>
                <a:sym typeface="Open Sans"/>
              </a:rPr>
              <a:t>Mike Wolber</a:t>
            </a:r>
            <a:r>
              <a:rPr b="0" i="0" lang="en-US" sz="2590" u="none" cap="none" strike="noStrike">
                <a:solidFill>
                  <a:srgbClr val="FFFFFF"/>
                </a:solidFill>
                <a:latin typeface="Open Sans"/>
                <a:ea typeface="Open Sans"/>
                <a:cs typeface="Open Sans"/>
                <a:sym typeface="Open Sans"/>
              </a:rPr>
              <a:t>  |  Chief Sales Officer, Apartment List</a:t>
            </a:r>
            <a:endParaRPr/>
          </a:p>
          <a:p>
            <a:pPr indent="0" lvl="0" marL="0" marR="0" rtl="0" algn="ctr">
              <a:spcBef>
                <a:spcPts val="0"/>
              </a:spcBef>
              <a:spcAft>
                <a:spcPts val="0"/>
              </a:spcAft>
              <a:buClr>
                <a:srgbClr val="FFFFFF"/>
              </a:buClr>
              <a:buSzPts val="2590"/>
              <a:buFont typeface="Open Sans"/>
              <a:buNone/>
            </a:pPr>
            <a:r>
              <a:rPr b="1" i="0" lang="en-US" sz="2590" u="none" cap="none" strike="noStrike">
                <a:solidFill>
                  <a:srgbClr val="FFFFFF"/>
                </a:solidFill>
                <a:latin typeface="Open Sans"/>
                <a:ea typeface="Open Sans"/>
                <a:cs typeface="Open Sans"/>
                <a:sym typeface="Open Sans"/>
              </a:rPr>
              <a:t>Daniel Paulino</a:t>
            </a:r>
            <a:r>
              <a:rPr b="0" i="0" lang="en-US" sz="2590" u="none" cap="none" strike="noStrike">
                <a:solidFill>
                  <a:srgbClr val="FFFFFF"/>
                </a:solidFill>
                <a:latin typeface="Open Sans"/>
                <a:ea typeface="Open Sans"/>
                <a:cs typeface="Open Sans"/>
                <a:sym typeface="Open Sans"/>
              </a:rPr>
              <a:t>  |  Multifamily </a:t>
            </a:r>
            <a:r>
              <a:rPr lang="en-US" sz="2590">
                <a:solidFill>
                  <a:srgbClr val="FFFFFF"/>
                </a:solidFill>
                <a:latin typeface="Open Sans"/>
                <a:ea typeface="Open Sans"/>
                <a:cs typeface="Open Sans"/>
                <a:sym typeface="Open Sans"/>
              </a:rPr>
              <a:t>Marketing Consultant</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2"/>
          <p:cNvSpPr txBox="1"/>
          <p:nvPr>
            <p:ph type="title"/>
          </p:nvPr>
        </p:nvSpPr>
        <p:spPr>
          <a:xfrm>
            <a:off x="838200" y="1041145"/>
            <a:ext cx="10515600" cy="9000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5400"/>
              <a:buFont typeface="Open Sans"/>
              <a:buNone/>
            </a:pPr>
            <a:r>
              <a:rPr b="1" lang="en-US" sz="5400">
                <a:solidFill>
                  <a:srgbClr val="FFFFFF"/>
                </a:solidFill>
                <a:latin typeface="Open Sans"/>
                <a:ea typeface="Open Sans"/>
                <a:cs typeface="Open Sans"/>
                <a:sym typeface="Open Sans"/>
              </a:rPr>
              <a:t>The Threat</a:t>
            </a:r>
            <a:endParaRPr/>
          </a:p>
        </p:txBody>
      </p:sp>
      <p:sp>
        <p:nvSpPr>
          <p:cNvPr id="91" name="Google Shape;91;p2"/>
          <p:cNvSpPr/>
          <p:nvPr/>
        </p:nvSpPr>
        <p:spPr>
          <a:xfrm>
            <a:off x="700000" y="1941146"/>
            <a:ext cx="5200000" cy="2776324"/>
          </a:xfrm>
          <a:prstGeom prst="rect">
            <a:avLst/>
          </a:prstGeom>
          <a:solidFill>
            <a:srgbClr val="FFFFFF">
              <a:alpha val="10196"/>
            </a:srgbClr>
          </a:solidFill>
          <a:ln>
            <a:noFill/>
          </a:ln>
        </p:spPr>
        <p:txBody>
          <a:bodyPr anchorCtr="0" anchor="t" bIns="45700" lIns="91425" spcFirstLastPara="1" rIns="91425" wrap="square" tIns="45700">
            <a:normAutofit/>
          </a:bodyPr>
          <a:lstStyle/>
          <a:p>
            <a:pPr indent="0" lvl="0" marL="0" marR="0" rtl="0" algn="ctr">
              <a:lnSpc>
                <a:spcPct val="90000"/>
              </a:lnSpc>
              <a:spcBef>
                <a:spcPts val="0"/>
              </a:spcBef>
              <a:spcAft>
                <a:spcPts val="0"/>
              </a:spcAft>
              <a:buClr>
                <a:srgbClr val="F5A623"/>
              </a:buClr>
              <a:buSzPts val="14245"/>
              <a:buFont typeface="Open Sans"/>
              <a:buNone/>
            </a:pPr>
            <a:r>
              <a:rPr b="1" i="0" lang="en-US" sz="14245" u="none" cap="none" strike="noStrike">
                <a:solidFill>
                  <a:srgbClr val="F5A623"/>
                </a:solidFill>
                <a:latin typeface="Open Sans"/>
                <a:ea typeface="Open Sans"/>
                <a:cs typeface="Open Sans"/>
                <a:sym typeface="Open Sans"/>
              </a:rPr>
              <a:t>95%</a:t>
            </a:r>
            <a:endParaRPr/>
          </a:p>
          <a:p>
            <a:pPr indent="0" lvl="0" marL="0" marR="0" rtl="0" algn="ctr">
              <a:lnSpc>
                <a:spcPct val="90000"/>
              </a:lnSpc>
              <a:spcBef>
                <a:spcPts val="0"/>
              </a:spcBef>
              <a:spcAft>
                <a:spcPts val="0"/>
              </a:spcAft>
              <a:buClr>
                <a:srgbClr val="FFFFFF"/>
              </a:buClr>
              <a:buSzPts val="1850"/>
              <a:buFont typeface="Open Sans"/>
              <a:buNone/>
            </a:pPr>
            <a:r>
              <a:rPr b="0" i="0" lang="en-US" sz="1850" u="none" cap="none" strike="noStrike">
                <a:solidFill>
                  <a:srgbClr val="FFFFFF"/>
                </a:solidFill>
                <a:latin typeface="Open Sans"/>
                <a:ea typeface="Open Sans"/>
                <a:cs typeface="Open Sans"/>
                <a:sym typeface="Open Sans"/>
              </a:rPr>
              <a:t>of enterprise AI pilots deliver</a:t>
            </a:r>
            <a:endParaRPr/>
          </a:p>
          <a:p>
            <a:pPr indent="0" lvl="0" marL="0" marR="0" rtl="0" algn="ctr">
              <a:lnSpc>
                <a:spcPct val="90000"/>
              </a:lnSpc>
              <a:spcBef>
                <a:spcPts val="0"/>
              </a:spcBef>
              <a:spcAft>
                <a:spcPts val="0"/>
              </a:spcAft>
              <a:buClr>
                <a:srgbClr val="FFFFFF"/>
              </a:buClr>
              <a:buSzPts val="1850"/>
              <a:buFont typeface="Open Sans"/>
              <a:buNone/>
            </a:pPr>
            <a:r>
              <a:rPr b="1" i="0" lang="en-US" sz="1850" u="none" cap="none" strike="noStrike">
                <a:solidFill>
                  <a:srgbClr val="FFFFFF"/>
                </a:solidFill>
                <a:latin typeface="Open Sans"/>
                <a:ea typeface="Open Sans"/>
                <a:cs typeface="Open Sans"/>
                <a:sym typeface="Open Sans"/>
              </a:rPr>
              <a:t>zero measurable return</a:t>
            </a:r>
            <a:endParaRPr/>
          </a:p>
          <a:p>
            <a:pPr indent="0" lvl="0" marL="0" marR="0" rtl="0" algn="ctr">
              <a:lnSpc>
                <a:spcPct val="90000"/>
              </a:lnSpc>
              <a:spcBef>
                <a:spcPts val="0"/>
              </a:spcBef>
              <a:spcAft>
                <a:spcPts val="0"/>
              </a:spcAft>
              <a:buClr>
                <a:srgbClr val="AAAAAA"/>
              </a:buClr>
              <a:buSzPts val="1295"/>
              <a:buFont typeface="Open Sans"/>
              <a:buNone/>
            </a:pPr>
            <a:r>
              <a:rPr b="0" i="1" lang="en-US" sz="1295" u="none" cap="none" strike="noStrike">
                <a:solidFill>
                  <a:srgbClr val="AAAAAA"/>
                </a:solidFill>
                <a:latin typeface="Open Sans"/>
                <a:ea typeface="Open Sans"/>
                <a:cs typeface="Open Sans"/>
                <a:sym typeface="Open Sans"/>
              </a:rPr>
              <a:t>MIT / MLQ State of AI in Business 2025</a:t>
            </a:r>
            <a:endParaRPr/>
          </a:p>
        </p:txBody>
      </p:sp>
      <p:sp>
        <p:nvSpPr>
          <p:cNvPr id="92" name="Google Shape;92;p2"/>
          <p:cNvSpPr/>
          <p:nvPr/>
        </p:nvSpPr>
        <p:spPr>
          <a:xfrm>
            <a:off x="6292000" y="1941146"/>
            <a:ext cx="5200000" cy="2776324"/>
          </a:xfrm>
          <a:prstGeom prst="rect">
            <a:avLst/>
          </a:prstGeom>
          <a:solidFill>
            <a:srgbClr val="FFFFFF">
              <a:alpha val="10196"/>
            </a:srgbClr>
          </a:solidFill>
          <a:ln>
            <a:noFill/>
          </a:ln>
        </p:spPr>
        <p:txBody>
          <a:bodyPr anchorCtr="0" anchor="t" bIns="45700" lIns="91425" spcFirstLastPara="1" rIns="91425" wrap="square" tIns="45700">
            <a:normAutofit/>
          </a:bodyPr>
          <a:lstStyle/>
          <a:p>
            <a:pPr indent="0" lvl="0" marL="0" marR="0" rtl="0" algn="ctr">
              <a:lnSpc>
                <a:spcPct val="90000"/>
              </a:lnSpc>
              <a:spcBef>
                <a:spcPts val="0"/>
              </a:spcBef>
              <a:spcAft>
                <a:spcPts val="0"/>
              </a:spcAft>
              <a:buClr>
                <a:srgbClr val="F5A623"/>
              </a:buClr>
              <a:buSzPts val="14245"/>
              <a:buFont typeface="Open Sans"/>
              <a:buNone/>
            </a:pPr>
            <a:r>
              <a:rPr b="1" i="0" lang="en-US" sz="14245" u="none" cap="none" strike="noStrike">
                <a:solidFill>
                  <a:srgbClr val="F5A623"/>
                </a:solidFill>
                <a:latin typeface="Open Sans"/>
                <a:ea typeface="Open Sans"/>
                <a:cs typeface="Open Sans"/>
                <a:sym typeface="Open Sans"/>
              </a:rPr>
              <a:t>5%</a:t>
            </a:r>
            <a:endParaRPr/>
          </a:p>
          <a:p>
            <a:pPr indent="0" lvl="0" marL="0" marR="0" rtl="0" algn="ctr">
              <a:lnSpc>
                <a:spcPct val="90000"/>
              </a:lnSpc>
              <a:spcBef>
                <a:spcPts val="0"/>
              </a:spcBef>
              <a:spcAft>
                <a:spcPts val="0"/>
              </a:spcAft>
              <a:buClr>
                <a:srgbClr val="FFFFFF"/>
              </a:buClr>
              <a:buSzPts val="1850"/>
              <a:buFont typeface="Open Sans"/>
              <a:buNone/>
            </a:pPr>
            <a:r>
              <a:rPr b="0" i="0" lang="en-US" sz="1850" u="none" cap="none" strike="noStrike">
                <a:solidFill>
                  <a:srgbClr val="FFFFFF"/>
                </a:solidFill>
                <a:latin typeface="Open Sans"/>
                <a:ea typeface="Open Sans"/>
                <a:cs typeface="Open Sans"/>
                <a:sym typeface="Open Sans"/>
              </a:rPr>
              <a:t>of CRE companies have achieved</a:t>
            </a:r>
            <a:endParaRPr/>
          </a:p>
          <a:p>
            <a:pPr indent="0" lvl="0" marL="0" marR="0" rtl="0" algn="ctr">
              <a:lnSpc>
                <a:spcPct val="90000"/>
              </a:lnSpc>
              <a:spcBef>
                <a:spcPts val="0"/>
              </a:spcBef>
              <a:spcAft>
                <a:spcPts val="0"/>
              </a:spcAft>
              <a:buClr>
                <a:srgbClr val="FFFFFF"/>
              </a:buClr>
              <a:buSzPts val="1850"/>
              <a:buFont typeface="Open Sans"/>
              <a:buNone/>
            </a:pPr>
            <a:r>
              <a:rPr b="1" i="0" lang="en-US" sz="1850" u="none" cap="none" strike="noStrike">
                <a:solidFill>
                  <a:srgbClr val="FFFFFF"/>
                </a:solidFill>
                <a:latin typeface="Open Sans"/>
                <a:ea typeface="Open Sans"/>
                <a:cs typeface="Open Sans"/>
                <a:sym typeface="Open Sans"/>
              </a:rPr>
              <a:t>all of their AI program goals</a:t>
            </a:r>
            <a:endParaRPr/>
          </a:p>
          <a:p>
            <a:pPr indent="0" lvl="0" marL="0" marR="0" rtl="0" algn="ctr">
              <a:lnSpc>
                <a:spcPct val="90000"/>
              </a:lnSpc>
              <a:spcBef>
                <a:spcPts val="0"/>
              </a:spcBef>
              <a:spcAft>
                <a:spcPts val="0"/>
              </a:spcAft>
              <a:buClr>
                <a:srgbClr val="AAAAAA"/>
              </a:buClr>
              <a:buSzPts val="1295"/>
              <a:buFont typeface="Open Sans"/>
              <a:buNone/>
            </a:pPr>
            <a:r>
              <a:rPr b="0" i="1" lang="en-US" sz="1295" u="none" cap="none" strike="noStrike">
                <a:solidFill>
                  <a:srgbClr val="AAAAAA"/>
                </a:solidFill>
                <a:latin typeface="Open Sans"/>
                <a:ea typeface="Open Sans"/>
                <a:cs typeface="Open Sans"/>
                <a:sym typeface="Open Sans"/>
              </a:rPr>
              <a:t>JLL 2025 Global Real Estate Technology Survey</a:t>
            </a:r>
            <a:endParaRPr/>
          </a:p>
        </p:txBody>
      </p:sp>
      <p:sp>
        <p:nvSpPr>
          <p:cNvPr id="93" name="Google Shape;93;p2"/>
          <p:cNvSpPr/>
          <p:nvPr/>
        </p:nvSpPr>
        <p:spPr>
          <a:xfrm>
            <a:off x="700000" y="4916856"/>
            <a:ext cx="10792000" cy="531966"/>
          </a:xfrm>
          <a:prstGeom prst="rect">
            <a:avLst/>
          </a:prstGeom>
          <a:solidFill>
            <a:srgbClr val="2D5F7C"/>
          </a:solidFill>
          <a:ln>
            <a:noFill/>
          </a:ln>
        </p:spPr>
        <p:txBody>
          <a:bodyPr anchorCtr="0" anchor="ctr" bIns="45700" lIns="91425" spcFirstLastPara="1" rIns="91425" wrap="square" tIns="45700">
            <a:normAutofit/>
          </a:bodyPr>
          <a:lstStyle/>
          <a:p>
            <a:pPr indent="0" lvl="0" marL="0" marR="0" rtl="0" algn="ctr">
              <a:spcBef>
                <a:spcPts val="0"/>
              </a:spcBef>
              <a:spcAft>
                <a:spcPts val="0"/>
              </a:spcAft>
              <a:buClr>
                <a:srgbClr val="FFFFFF"/>
              </a:buClr>
              <a:buSzPts val="2800"/>
              <a:buFont typeface="Open Sans"/>
              <a:buNone/>
            </a:pPr>
            <a:r>
              <a:rPr b="1" i="0" lang="en-US" sz="2800" u="none" cap="none" strike="noStrike">
                <a:solidFill>
                  <a:srgbClr val="FFFFFF"/>
                </a:solidFill>
                <a:latin typeface="Open Sans"/>
                <a:ea typeface="Open Sans"/>
                <a:cs typeface="Open Sans"/>
                <a:sym typeface="Open Sans"/>
              </a:rPr>
              <a:t>Fragmented data. Disconnected systems.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3"/>
          <p:cNvSpPr txBox="1"/>
          <p:nvPr>
            <p:ph type="title"/>
          </p:nvPr>
        </p:nvSpPr>
        <p:spPr>
          <a:xfrm>
            <a:off x="838200" y="1022174"/>
            <a:ext cx="10515600" cy="9000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3600"/>
              <a:buFont typeface="Open Sans"/>
              <a:buNone/>
            </a:pPr>
            <a:r>
              <a:rPr b="1" lang="en-US" sz="3600">
                <a:solidFill>
                  <a:srgbClr val="FFFFFF"/>
                </a:solidFill>
              </a:rPr>
              <a:t>Today’s Discussion Topics</a:t>
            </a:r>
            <a:endParaRPr/>
          </a:p>
        </p:txBody>
      </p:sp>
      <p:sp>
        <p:nvSpPr>
          <p:cNvPr id="99" name="Google Shape;99;p3"/>
          <p:cNvSpPr/>
          <p:nvPr/>
        </p:nvSpPr>
        <p:spPr>
          <a:xfrm>
            <a:off x="838200" y="1922174"/>
            <a:ext cx="10515600" cy="45078"/>
          </a:xfrm>
          <a:prstGeom prst="rect">
            <a:avLst/>
          </a:prstGeom>
          <a:solidFill>
            <a:srgbClr val="F5A62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Open Sans"/>
              <a:ea typeface="Open Sans"/>
              <a:cs typeface="Open Sans"/>
              <a:sym typeface="Open Sans"/>
            </a:endParaRPr>
          </a:p>
        </p:txBody>
      </p:sp>
      <p:sp>
        <p:nvSpPr>
          <p:cNvPr id="100" name="Google Shape;100;p3"/>
          <p:cNvSpPr/>
          <p:nvPr/>
        </p:nvSpPr>
        <p:spPr>
          <a:xfrm>
            <a:off x="700000" y="2019644"/>
            <a:ext cx="1200000" cy="1100000"/>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F5A623"/>
              </a:buClr>
              <a:buSzPts val="7200"/>
              <a:buFont typeface="Open Sans"/>
              <a:buNone/>
            </a:pPr>
            <a:r>
              <a:rPr b="1" lang="en-US" sz="7200">
                <a:solidFill>
                  <a:srgbClr val="F5A623"/>
                </a:solidFill>
                <a:latin typeface="Open Sans"/>
                <a:ea typeface="Open Sans"/>
                <a:cs typeface="Open Sans"/>
                <a:sym typeface="Open Sans"/>
              </a:rPr>
              <a:t>1</a:t>
            </a:r>
            <a:endParaRPr/>
          </a:p>
        </p:txBody>
      </p:sp>
      <p:sp>
        <p:nvSpPr>
          <p:cNvPr id="101" name="Google Shape;101;p3"/>
          <p:cNvSpPr/>
          <p:nvPr/>
        </p:nvSpPr>
        <p:spPr>
          <a:xfrm>
            <a:off x="2100000" y="2019644"/>
            <a:ext cx="9253800" cy="1100000"/>
          </a:xfrm>
          <a:prstGeom prst="rect">
            <a:avLst/>
          </a:prstGeom>
          <a:noFill/>
          <a:ln>
            <a:noFill/>
          </a:ln>
        </p:spPr>
        <p:txBody>
          <a:bodyPr anchorCtr="0" anchor="ctr" bIns="45700" lIns="91425" spcFirstLastPara="1" rIns="91425" wrap="square" tIns="45700">
            <a:normAutofit/>
          </a:bodyPr>
          <a:lstStyle/>
          <a:p>
            <a:pPr indent="0" lvl="0" marL="0" marR="0" rtl="0" algn="l">
              <a:spcBef>
                <a:spcPts val="0"/>
              </a:spcBef>
              <a:spcAft>
                <a:spcPts val="0"/>
              </a:spcAft>
              <a:buClr>
                <a:srgbClr val="FFFFFF"/>
              </a:buClr>
              <a:buSzPts val="3200"/>
              <a:buFont typeface="Open Sans"/>
              <a:buNone/>
            </a:pPr>
            <a:r>
              <a:rPr b="1" lang="en-US" sz="3200">
                <a:solidFill>
                  <a:srgbClr val="FFFFFF"/>
                </a:solidFill>
                <a:latin typeface="Open Sans"/>
                <a:ea typeface="Open Sans"/>
                <a:cs typeface="Open Sans"/>
                <a:sym typeface="Open Sans"/>
              </a:rPr>
              <a:t>Why is this moment different?</a:t>
            </a:r>
            <a:endParaRPr b="0" sz="3200">
              <a:solidFill>
                <a:srgbClr val="AAAAAA"/>
              </a:solidFill>
              <a:latin typeface="Open Sans"/>
              <a:ea typeface="Open Sans"/>
              <a:cs typeface="Open Sans"/>
              <a:sym typeface="Open Sans"/>
            </a:endParaRPr>
          </a:p>
        </p:txBody>
      </p:sp>
      <p:sp>
        <p:nvSpPr>
          <p:cNvPr id="102" name="Google Shape;102;p3"/>
          <p:cNvSpPr/>
          <p:nvPr/>
        </p:nvSpPr>
        <p:spPr>
          <a:xfrm>
            <a:off x="700000" y="3159644"/>
            <a:ext cx="10653800" cy="40000"/>
          </a:xfrm>
          <a:prstGeom prst="rect">
            <a:avLst/>
          </a:prstGeom>
          <a:solidFill>
            <a:srgbClr val="FFFFFF">
              <a:alpha val="14901"/>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Open Sans"/>
              <a:ea typeface="Open Sans"/>
              <a:cs typeface="Open Sans"/>
              <a:sym typeface="Open Sans"/>
            </a:endParaRPr>
          </a:p>
        </p:txBody>
      </p:sp>
      <p:sp>
        <p:nvSpPr>
          <p:cNvPr id="103" name="Google Shape;103;p3"/>
          <p:cNvSpPr/>
          <p:nvPr/>
        </p:nvSpPr>
        <p:spPr>
          <a:xfrm>
            <a:off x="700000" y="3279644"/>
            <a:ext cx="1200000" cy="1100000"/>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F5A623"/>
              </a:buClr>
              <a:buSzPts val="7200"/>
              <a:buFont typeface="Open Sans"/>
              <a:buNone/>
            </a:pPr>
            <a:r>
              <a:rPr b="1" lang="en-US" sz="7200">
                <a:solidFill>
                  <a:srgbClr val="F5A623"/>
                </a:solidFill>
                <a:latin typeface="Open Sans"/>
                <a:ea typeface="Open Sans"/>
                <a:cs typeface="Open Sans"/>
                <a:sym typeface="Open Sans"/>
              </a:rPr>
              <a:t>2</a:t>
            </a:r>
            <a:endParaRPr/>
          </a:p>
        </p:txBody>
      </p:sp>
      <p:sp>
        <p:nvSpPr>
          <p:cNvPr id="104" name="Google Shape;104;p3"/>
          <p:cNvSpPr/>
          <p:nvPr/>
        </p:nvSpPr>
        <p:spPr>
          <a:xfrm>
            <a:off x="2100000" y="3279644"/>
            <a:ext cx="9253800" cy="1100000"/>
          </a:xfrm>
          <a:prstGeom prst="rect">
            <a:avLst/>
          </a:prstGeom>
          <a:noFill/>
          <a:ln>
            <a:noFill/>
          </a:ln>
        </p:spPr>
        <p:txBody>
          <a:bodyPr anchorCtr="0" anchor="ctr" bIns="45700" lIns="91425" spcFirstLastPara="1" rIns="91425" wrap="square" tIns="45700">
            <a:normAutofit/>
          </a:bodyPr>
          <a:lstStyle/>
          <a:p>
            <a:pPr indent="0" lvl="0" marL="0" marR="0" rtl="0" algn="l">
              <a:spcBef>
                <a:spcPts val="0"/>
              </a:spcBef>
              <a:spcAft>
                <a:spcPts val="0"/>
              </a:spcAft>
              <a:buClr>
                <a:srgbClr val="FFFFFF"/>
              </a:buClr>
              <a:buSzPts val="3200"/>
              <a:buFont typeface="Open Sans"/>
              <a:buNone/>
            </a:pPr>
            <a:r>
              <a:rPr b="1" lang="en-US" sz="3200">
                <a:solidFill>
                  <a:srgbClr val="FFFFFF"/>
                </a:solidFill>
                <a:latin typeface="Open Sans"/>
                <a:ea typeface="Open Sans"/>
                <a:cs typeface="Open Sans"/>
                <a:sym typeface="Open Sans"/>
              </a:rPr>
              <a:t>What does a real data strategy look like?</a:t>
            </a:r>
            <a:endParaRPr b="0" sz="3200">
              <a:solidFill>
                <a:srgbClr val="AAAAAA"/>
              </a:solidFill>
              <a:latin typeface="Open Sans"/>
              <a:ea typeface="Open Sans"/>
              <a:cs typeface="Open Sans"/>
              <a:sym typeface="Open Sans"/>
            </a:endParaRPr>
          </a:p>
        </p:txBody>
      </p:sp>
      <p:sp>
        <p:nvSpPr>
          <p:cNvPr id="105" name="Google Shape;105;p3"/>
          <p:cNvSpPr/>
          <p:nvPr/>
        </p:nvSpPr>
        <p:spPr>
          <a:xfrm>
            <a:off x="700000" y="4419644"/>
            <a:ext cx="10653800" cy="40000"/>
          </a:xfrm>
          <a:prstGeom prst="rect">
            <a:avLst/>
          </a:prstGeom>
          <a:solidFill>
            <a:srgbClr val="FFFFFF">
              <a:alpha val="14901"/>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Open Sans"/>
              <a:ea typeface="Open Sans"/>
              <a:cs typeface="Open Sans"/>
              <a:sym typeface="Open Sans"/>
            </a:endParaRPr>
          </a:p>
        </p:txBody>
      </p:sp>
      <p:sp>
        <p:nvSpPr>
          <p:cNvPr id="106" name="Google Shape;106;p3"/>
          <p:cNvSpPr/>
          <p:nvPr/>
        </p:nvSpPr>
        <p:spPr>
          <a:xfrm>
            <a:off x="700000" y="4539644"/>
            <a:ext cx="1200000" cy="1100000"/>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F5A623"/>
              </a:buClr>
              <a:buSzPts val="7200"/>
              <a:buFont typeface="Open Sans"/>
              <a:buNone/>
            </a:pPr>
            <a:r>
              <a:rPr b="1" lang="en-US" sz="7200">
                <a:solidFill>
                  <a:srgbClr val="F5A623"/>
                </a:solidFill>
                <a:latin typeface="Open Sans"/>
                <a:ea typeface="Open Sans"/>
                <a:cs typeface="Open Sans"/>
                <a:sym typeface="Open Sans"/>
              </a:rPr>
              <a:t>3</a:t>
            </a:r>
            <a:endParaRPr/>
          </a:p>
        </p:txBody>
      </p:sp>
      <p:sp>
        <p:nvSpPr>
          <p:cNvPr id="107" name="Google Shape;107;p3"/>
          <p:cNvSpPr/>
          <p:nvPr/>
        </p:nvSpPr>
        <p:spPr>
          <a:xfrm>
            <a:off x="2100000" y="4539644"/>
            <a:ext cx="9253800" cy="1100000"/>
          </a:xfrm>
          <a:prstGeom prst="rect">
            <a:avLst/>
          </a:prstGeom>
          <a:noFill/>
          <a:ln>
            <a:noFill/>
          </a:ln>
        </p:spPr>
        <p:txBody>
          <a:bodyPr anchorCtr="0" anchor="ctr" bIns="45700" lIns="91425" spcFirstLastPara="1" rIns="91425" wrap="square" tIns="45700">
            <a:normAutofit/>
          </a:bodyPr>
          <a:lstStyle/>
          <a:p>
            <a:pPr indent="0" lvl="0" marL="0" marR="0" rtl="0" algn="l">
              <a:spcBef>
                <a:spcPts val="0"/>
              </a:spcBef>
              <a:spcAft>
                <a:spcPts val="0"/>
              </a:spcAft>
              <a:buNone/>
            </a:pPr>
            <a:r>
              <a:rPr b="1" lang="en-US" sz="3200">
                <a:solidFill>
                  <a:srgbClr val="FFFFFF"/>
                </a:solidFill>
                <a:latin typeface="Open Sans"/>
                <a:ea typeface="Open Sans"/>
                <a:cs typeface="Open Sans"/>
                <a:sym typeface="Open Sans"/>
              </a:rPr>
              <a:t>What enterprise agentic AI actually means </a:t>
            </a:r>
            <a:r>
              <a:rPr lang="en-US" sz="3200">
                <a:solidFill>
                  <a:srgbClr val="A5A5A5"/>
                </a:solidFill>
                <a:latin typeface="Open Sans"/>
                <a:ea typeface="Open Sans"/>
                <a:cs typeface="Open Sans"/>
                <a:sym typeface="Open Sans"/>
              </a:rPr>
              <a:t>(once you have the foundation)</a:t>
            </a:r>
            <a:r>
              <a:rPr lang="en-US" sz="3200">
                <a:solidFill>
                  <a:srgbClr val="FFFFFF"/>
                </a:solidFill>
                <a:latin typeface="Open Sans"/>
                <a:ea typeface="Open Sans"/>
                <a:cs typeface="Open Sans"/>
                <a:sym typeface="Open Sans"/>
              </a:rPr>
              <a:t>?</a:t>
            </a:r>
            <a:endParaRPr b="0" sz="3200">
              <a:solidFill>
                <a:srgbClr val="AAAAAA"/>
              </a:solidFill>
              <a:latin typeface="Open Sans"/>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4"/>
          <p:cNvSpPr txBox="1"/>
          <p:nvPr>
            <p:ph type="title"/>
          </p:nvPr>
        </p:nvSpPr>
        <p:spPr>
          <a:xfrm>
            <a:off x="838200" y="-52500"/>
            <a:ext cx="10515600" cy="7500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1E3A5F"/>
              </a:buClr>
              <a:buSzPts val="2800"/>
              <a:buFont typeface="Open Sans"/>
              <a:buNone/>
            </a:pPr>
            <a:r>
              <a:rPr b="1" lang="en-US" sz="2800">
                <a:solidFill>
                  <a:srgbClr val="1E3A5F"/>
                </a:solidFill>
                <a:latin typeface="Open Sans"/>
                <a:ea typeface="Open Sans"/>
                <a:cs typeface="Open Sans"/>
                <a:sym typeface="Open Sans"/>
              </a:rPr>
              <a:t>Your Panel</a:t>
            </a:r>
            <a:endParaRPr/>
          </a:p>
        </p:txBody>
      </p:sp>
      <p:sp>
        <p:nvSpPr>
          <p:cNvPr id="113" name="Google Shape;113;p4"/>
          <p:cNvSpPr/>
          <p:nvPr/>
        </p:nvSpPr>
        <p:spPr>
          <a:xfrm>
            <a:off x="1757219" y="1240000"/>
            <a:ext cx="120000" cy="980000"/>
          </a:xfrm>
          <a:prstGeom prst="rect">
            <a:avLst/>
          </a:prstGeom>
          <a:solidFill>
            <a:srgbClr val="F5A62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Open Sans"/>
              <a:ea typeface="Open Sans"/>
              <a:cs typeface="Open Sans"/>
              <a:sym typeface="Open Sans"/>
            </a:endParaRPr>
          </a:p>
        </p:txBody>
      </p:sp>
      <p:sp>
        <p:nvSpPr>
          <p:cNvPr id="114" name="Google Shape;114;p4"/>
          <p:cNvSpPr/>
          <p:nvPr/>
        </p:nvSpPr>
        <p:spPr>
          <a:xfrm>
            <a:off x="2031657" y="1240000"/>
            <a:ext cx="8880542" cy="980000"/>
          </a:xfrm>
          <a:prstGeom prst="rect">
            <a:avLst/>
          </a:prstGeom>
          <a:noFill/>
          <a:ln>
            <a:noFill/>
          </a:ln>
        </p:spPr>
        <p:txBody>
          <a:bodyPr anchorCtr="0" anchor="ctr" bIns="45700" lIns="0" spcFirstLastPara="1" rIns="91425" wrap="square" tIns="45700">
            <a:normAutofit/>
          </a:bodyPr>
          <a:lstStyle/>
          <a:p>
            <a:pPr indent="0" lvl="0" marL="0" marR="0" rtl="0" algn="l">
              <a:spcBef>
                <a:spcPts val="0"/>
              </a:spcBef>
              <a:spcAft>
                <a:spcPts val="0"/>
              </a:spcAft>
              <a:buClr>
                <a:srgbClr val="1E3A5F"/>
              </a:buClr>
              <a:buSzPts val="1800"/>
              <a:buFont typeface="Open Sans"/>
              <a:buNone/>
            </a:pPr>
            <a:r>
              <a:rPr b="1" lang="en-US" sz="1800">
                <a:solidFill>
                  <a:srgbClr val="1E3A5F"/>
                </a:solidFill>
                <a:latin typeface="Open Sans"/>
                <a:ea typeface="Open Sans"/>
                <a:cs typeface="Open Sans"/>
                <a:sym typeface="Open Sans"/>
              </a:rPr>
              <a:t>REMEN OKORUWA</a:t>
            </a:r>
            <a:r>
              <a:rPr b="0" lang="en-US" sz="1800">
                <a:solidFill>
                  <a:srgbClr val="028090"/>
                </a:solidFill>
                <a:latin typeface="Open Sans"/>
                <a:ea typeface="Open Sans"/>
                <a:cs typeface="Open Sans"/>
                <a:sym typeface="Open Sans"/>
              </a:rPr>
              <a:t>  |  Co-Founder &amp; CEO, Propexo</a:t>
            </a:r>
            <a:endParaRPr/>
          </a:p>
          <a:p>
            <a:pPr indent="0" lvl="0" marL="0" marR="0" rtl="0" algn="l">
              <a:spcBef>
                <a:spcPts val="0"/>
              </a:spcBef>
              <a:spcAft>
                <a:spcPts val="0"/>
              </a:spcAft>
              <a:buClr>
                <a:srgbClr val="555555"/>
              </a:buClr>
              <a:buSzPts val="1600"/>
              <a:buFont typeface="Open Sans"/>
              <a:buNone/>
            </a:pPr>
            <a:r>
              <a:rPr b="0" i="1" lang="en-US" sz="1600">
                <a:solidFill>
                  <a:srgbClr val="555555"/>
                </a:solidFill>
                <a:latin typeface="Open Sans"/>
                <a:ea typeface="Open Sans"/>
                <a:cs typeface="Open Sans"/>
                <a:sym typeface="Open Sans"/>
              </a:rPr>
              <a:t>Builds data infrastructure for multifamily.</a:t>
            </a:r>
            <a:endParaRPr/>
          </a:p>
        </p:txBody>
      </p:sp>
      <p:sp>
        <p:nvSpPr>
          <p:cNvPr id="115" name="Google Shape;115;p4"/>
          <p:cNvSpPr/>
          <p:nvPr/>
        </p:nvSpPr>
        <p:spPr>
          <a:xfrm>
            <a:off x="700000" y="2260000"/>
            <a:ext cx="10953800" cy="35000"/>
          </a:xfrm>
          <a:prstGeom prst="rect">
            <a:avLst/>
          </a:pr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Open Sans"/>
              <a:ea typeface="Open Sans"/>
              <a:cs typeface="Open Sans"/>
              <a:sym typeface="Open Sans"/>
            </a:endParaRPr>
          </a:p>
        </p:txBody>
      </p:sp>
      <p:sp>
        <p:nvSpPr>
          <p:cNvPr id="116" name="Google Shape;116;p4"/>
          <p:cNvSpPr/>
          <p:nvPr/>
        </p:nvSpPr>
        <p:spPr>
          <a:xfrm>
            <a:off x="1757219" y="2360000"/>
            <a:ext cx="120000" cy="980000"/>
          </a:xfrm>
          <a:prstGeom prst="rect">
            <a:avLst/>
          </a:prstGeom>
          <a:solidFill>
            <a:srgbClr val="F5A62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Open Sans"/>
              <a:ea typeface="Open Sans"/>
              <a:cs typeface="Open Sans"/>
              <a:sym typeface="Open Sans"/>
            </a:endParaRPr>
          </a:p>
        </p:txBody>
      </p:sp>
      <p:sp>
        <p:nvSpPr>
          <p:cNvPr id="117" name="Google Shape;117;p4"/>
          <p:cNvSpPr/>
          <p:nvPr/>
        </p:nvSpPr>
        <p:spPr>
          <a:xfrm>
            <a:off x="2031657" y="2360000"/>
            <a:ext cx="8880542" cy="980000"/>
          </a:xfrm>
          <a:prstGeom prst="rect">
            <a:avLst/>
          </a:prstGeom>
          <a:noFill/>
          <a:ln>
            <a:noFill/>
          </a:ln>
        </p:spPr>
        <p:txBody>
          <a:bodyPr anchorCtr="0" anchor="ctr" bIns="45700" lIns="0" spcFirstLastPara="1" rIns="91425" wrap="square" tIns="45700">
            <a:normAutofit/>
          </a:bodyPr>
          <a:lstStyle/>
          <a:p>
            <a:pPr indent="0" lvl="0" marL="0" marR="0" rtl="0" algn="l">
              <a:spcBef>
                <a:spcPts val="0"/>
              </a:spcBef>
              <a:spcAft>
                <a:spcPts val="0"/>
              </a:spcAft>
              <a:buClr>
                <a:srgbClr val="1E3A5F"/>
              </a:buClr>
              <a:buSzPts val="1800"/>
              <a:buFont typeface="Open Sans"/>
              <a:buNone/>
            </a:pPr>
            <a:r>
              <a:rPr b="1" lang="en-US" sz="1800">
                <a:solidFill>
                  <a:srgbClr val="1E3A5F"/>
                </a:solidFill>
                <a:latin typeface="Open Sans"/>
                <a:ea typeface="Open Sans"/>
                <a:cs typeface="Open Sans"/>
                <a:sym typeface="Open Sans"/>
              </a:rPr>
              <a:t>ZACHARY MENZER</a:t>
            </a:r>
            <a:r>
              <a:rPr b="0" lang="en-US" sz="1800">
                <a:solidFill>
                  <a:srgbClr val="028090"/>
                </a:solidFill>
                <a:latin typeface="Open Sans"/>
                <a:ea typeface="Open Sans"/>
                <a:cs typeface="Open Sans"/>
                <a:sym typeface="Open Sans"/>
              </a:rPr>
              <a:t>  |  VP of Enterprise Initiatives, White Oak Partners</a:t>
            </a:r>
            <a:endParaRPr/>
          </a:p>
          <a:p>
            <a:pPr indent="0" lvl="0" marL="0" marR="0" rtl="0" algn="l">
              <a:spcBef>
                <a:spcPts val="0"/>
              </a:spcBef>
              <a:spcAft>
                <a:spcPts val="0"/>
              </a:spcAft>
              <a:buClr>
                <a:srgbClr val="555555"/>
              </a:buClr>
              <a:buSzPts val="1600"/>
              <a:buFont typeface="Open Sans"/>
              <a:buNone/>
            </a:pPr>
            <a:r>
              <a:rPr b="0" i="1" lang="en-US" sz="1600">
                <a:solidFill>
                  <a:srgbClr val="555555"/>
                </a:solidFill>
                <a:latin typeface="Open Sans"/>
                <a:ea typeface="Open Sans"/>
                <a:cs typeface="Open Sans"/>
                <a:sym typeface="Open Sans"/>
              </a:rPr>
              <a:t>Owns technology strategy across the portfolio. Building AI tools internally.</a:t>
            </a:r>
            <a:endParaRPr/>
          </a:p>
        </p:txBody>
      </p:sp>
      <p:sp>
        <p:nvSpPr>
          <p:cNvPr id="118" name="Google Shape;118;p4"/>
          <p:cNvSpPr/>
          <p:nvPr/>
        </p:nvSpPr>
        <p:spPr>
          <a:xfrm>
            <a:off x="700000" y="3380000"/>
            <a:ext cx="10953800" cy="35000"/>
          </a:xfrm>
          <a:prstGeom prst="rect">
            <a:avLst/>
          </a:pr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Open Sans"/>
              <a:ea typeface="Open Sans"/>
              <a:cs typeface="Open Sans"/>
              <a:sym typeface="Open Sans"/>
            </a:endParaRPr>
          </a:p>
        </p:txBody>
      </p:sp>
      <p:sp>
        <p:nvSpPr>
          <p:cNvPr id="119" name="Google Shape;119;p4"/>
          <p:cNvSpPr/>
          <p:nvPr/>
        </p:nvSpPr>
        <p:spPr>
          <a:xfrm>
            <a:off x="1757219" y="3480000"/>
            <a:ext cx="120000" cy="980000"/>
          </a:xfrm>
          <a:prstGeom prst="rect">
            <a:avLst/>
          </a:prstGeom>
          <a:solidFill>
            <a:srgbClr val="F5A62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Open Sans"/>
              <a:ea typeface="Open Sans"/>
              <a:cs typeface="Open Sans"/>
              <a:sym typeface="Open Sans"/>
            </a:endParaRPr>
          </a:p>
        </p:txBody>
      </p:sp>
      <p:sp>
        <p:nvSpPr>
          <p:cNvPr id="120" name="Google Shape;120;p4"/>
          <p:cNvSpPr/>
          <p:nvPr/>
        </p:nvSpPr>
        <p:spPr>
          <a:xfrm>
            <a:off x="2031657" y="3480000"/>
            <a:ext cx="8880542" cy="980000"/>
          </a:xfrm>
          <a:prstGeom prst="rect">
            <a:avLst/>
          </a:prstGeom>
          <a:noFill/>
          <a:ln>
            <a:noFill/>
          </a:ln>
        </p:spPr>
        <p:txBody>
          <a:bodyPr anchorCtr="0" anchor="ctr" bIns="45700" lIns="0" spcFirstLastPara="1" rIns="91425" wrap="square" tIns="45700">
            <a:normAutofit/>
          </a:bodyPr>
          <a:lstStyle/>
          <a:p>
            <a:pPr indent="0" lvl="0" marL="0" marR="0" rtl="0" algn="l">
              <a:spcBef>
                <a:spcPts val="0"/>
              </a:spcBef>
              <a:spcAft>
                <a:spcPts val="0"/>
              </a:spcAft>
              <a:buClr>
                <a:srgbClr val="1E3A5F"/>
              </a:buClr>
              <a:buSzPts val="1800"/>
              <a:buFont typeface="Open Sans"/>
              <a:buNone/>
            </a:pPr>
            <a:r>
              <a:rPr b="1" lang="en-US" sz="1800">
                <a:solidFill>
                  <a:srgbClr val="1E3A5F"/>
                </a:solidFill>
                <a:latin typeface="Open Sans"/>
                <a:ea typeface="Open Sans"/>
                <a:cs typeface="Open Sans"/>
                <a:sym typeface="Open Sans"/>
              </a:rPr>
              <a:t>MIKE WOLBER</a:t>
            </a:r>
            <a:r>
              <a:rPr b="0" lang="en-US" sz="1800">
                <a:solidFill>
                  <a:srgbClr val="028090"/>
                </a:solidFill>
                <a:latin typeface="Open Sans"/>
                <a:ea typeface="Open Sans"/>
                <a:cs typeface="Open Sans"/>
                <a:sym typeface="Open Sans"/>
              </a:rPr>
              <a:t>  |  Chief Sales Officer, Apartment List</a:t>
            </a:r>
            <a:endParaRPr/>
          </a:p>
          <a:p>
            <a:pPr indent="0" lvl="0" marL="0" marR="0" rtl="0" algn="l">
              <a:spcBef>
                <a:spcPts val="0"/>
              </a:spcBef>
              <a:spcAft>
                <a:spcPts val="0"/>
              </a:spcAft>
              <a:buClr>
                <a:srgbClr val="555555"/>
              </a:buClr>
              <a:buSzPts val="1600"/>
              <a:buFont typeface="Open Sans"/>
              <a:buNone/>
            </a:pPr>
            <a:r>
              <a:rPr b="0" i="1" lang="en-US" sz="1600">
                <a:solidFill>
                  <a:srgbClr val="555555"/>
                </a:solidFill>
                <a:latin typeface="Open Sans"/>
                <a:ea typeface="Open Sans"/>
                <a:cs typeface="Open Sans"/>
                <a:sym typeface="Open Sans"/>
              </a:rPr>
              <a:t>5 years at Nike on data governance. Vendor-side veteran across G5, Rent Dynamics, Entrata.</a:t>
            </a:r>
            <a:endParaRPr/>
          </a:p>
        </p:txBody>
      </p:sp>
      <p:sp>
        <p:nvSpPr>
          <p:cNvPr id="121" name="Google Shape;121;p4"/>
          <p:cNvSpPr/>
          <p:nvPr/>
        </p:nvSpPr>
        <p:spPr>
          <a:xfrm>
            <a:off x="700000" y="4500000"/>
            <a:ext cx="10953800" cy="35000"/>
          </a:xfrm>
          <a:prstGeom prst="rect">
            <a:avLst/>
          </a:prstGeom>
          <a:solidFill>
            <a:srgbClr val="DDDDD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Open Sans"/>
              <a:ea typeface="Open Sans"/>
              <a:cs typeface="Open Sans"/>
              <a:sym typeface="Open Sans"/>
            </a:endParaRPr>
          </a:p>
        </p:txBody>
      </p:sp>
      <p:sp>
        <p:nvSpPr>
          <p:cNvPr id="122" name="Google Shape;122;p4"/>
          <p:cNvSpPr/>
          <p:nvPr/>
        </p:nvSpPr>
        <p:spPr>
          <a:xfrm>
            <a:off x="1757219" y="4600000"/>
            <a:ext cx="120000" cy="980000"/>
          </a:xfrm>
          <a:prstGeom prst="rect">
            <a:avLst/>
          </a:prstGeom>
          <a:solidFill>
            <a:srgbClr val="F5A62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Open Sans"/>
              <a:ea typeface="Open Sans"/>
              <a:cs typeface="Open Sans"/>
              <a:sym typeface="Open Sans"/>
            </a:endParaRPr>
          </a:p>
        </p:txBody>
      </p:sp>
      <p:sp>
        <p:nvSpPr>
          <p:cNvPr id="123" name="Google Shape;123;p4"/>
          <p:cNvSpPr/>
          <p:nvPr/>
        </p:nvSpPr>
        <p:spPr>
          <a:xfrm>
            <a:off x="2031657" y="4600000"/>
            <a:ext cx="8880542" cy="980000"/>
          </a:xfrm>
          <a:prstGeom prst="rect">
            <a:avLst/>
          </a:prstGeom>
          <a:noFill/>
          <a:ln>
            <a:noFill/>
          </a:ln>
        </p:spPr>
        <p:txBody>
          <a:bodyPr anchorCtr="0" anchor="ctr" bIns="45700" lIns="0" spcFirstLastPara="1" rIns="91425" wrap="square" tIns="45700">
            <a:normAutofit/>
          </a:bodyPr>
          <a:lstStyle/>
          <a:p>
            <a:pPr indent="0" lvl="0" marL="0" marR="0" rtl="0" algn="l">
              <a:spcBef>
                <a:spcPts val="0"/>
              </a:spcBef>
              <a:spcAft>
                <a:spcPts val="0"/>
              </a:spcAft>
              <a:buClr>
                <a:srgbClr val="1E3A5F"/>
              </a:buClr>
              <a:buSzPts val="1800"/>
              <a:buFont typeface="Open Sans"/>
              <a:buNone/>
            </a:pPr>
            <a:r>
              <a:rPr b="1" lang="en-US" sz="1800">
                <a:solidFill>
                  <a:srgbClr val="1E3A5F"/>
                </a:solidFill>
                <a:latin typeface="Open Sans"/>
                <a:ea typeface="Open Sans"/>
                <a:cs typeface="Open Sans"/>
                <a:sym typeface="Open Sans"/>
              </a:rPr>
              <a:t>DANIEL PAULINO</a:t>
            </a:r>
            <a:r>
              <a:rPr b="0" lang="en-US" sz="1800">
                <a:solidFill>
                  <a:srgbClr val="028090"/>
                </a:solidFill>
                <a:latin typeface="Open Sans"/>
                <a:ea typeface="Open Sans"/>
                <a:cs typeface="Open Sans"/>
                <a:sym typeface="Open Sans"/>
              </a:rPr>
              <a:t>  |  Multifamily </a:t>
            </a:r>
            <a:r>
              <a:rPr lang="en-US" sz="1800">
                <a:solidFill>
                  <a:srgbClr val="028090"/>
                </a:solidFill>
                <a:latin typeface="Open Sans"/>
                <a:ea typeface="Open Sans"/>
                <a:cs typeface="Open Sans"/>
                <a:sym typeface="Open Sans"/>
              </a:rPr>
              <a:t>Marketing Consultant</a:t>
            </a:r>
            <a:endParaRPr/>
          </a:p>
          <a:p>
            <a:pPr indent="0" lvl="0" marL="0" marR="0" rtl="0" algn="l">
              <a:spcBef>
                <a:spcPts val="0"/>
              </a:spcBef>
              <a:spcAft>
                <a:spcPts val="0"/>
              </a:spcAft>
              <a:buClr>
                <a:srgbClr val="555555"/>
              </a:buClr>
              <a:buSzPts val="1600"/>
              <a:buFont typeface="Open Sans"/>
              <a:buNone/>
            </a:pPr>
            <a:r>
              <a:rPr b="0" i="1" lang="en-US" sz="1600">
                <a:solidFill>
                  <a:srgbClr val="555555"/>
                </a:solidFill>
                <a:latin typeface="Open Sans"/>
                <a:ea typeface="Open Sans"/>
                <a:cs typeface="Open Sans"/>
                <a:sym typeface="Open Sans"/>
              </a:rPr>
              <a:t>Operator side at Bozzuto. Vendor side at Reputation. Author of Prompted.</a:t>
            </a:r>
            <a:endParaRPr/>
          </a:p>
        </p:txBody>
      </p:sp>
      <p:pic>
        <p:nvPicPr>
          <p:cNvPr descr="Remen Okoruwa" id="124" name="Google Shape;124;p4"/>
          <p:cNvPicPr preferRelativeResize="0"/>
          <p:nvPr/>
        </p:nvPicPr>
        <p:blipFill rotWithShape="1">
          <a:blip r:embed="rId3">
            <a:alphaModFix/>
          </a:blip>
          <a:srcRect b="0" l="0" r="0" t="0"/>
          <a:stretch/>
        </p:blipFill>
        <p:spPr>
          <a:xfrm>
            <a:off x="700000" y="1240000"/>
            <a:ext cx="980000" cy="980000"/>
          </a:xfrm>
          <a:prstGeom prst="rect">
            <a:avLst/>
          </a:prstGeom>
          <a:noFill/>
          <a:ln>
            <a:noFill/>
          </a:ln>
        </p:spPr>
      </p:pic>
      <p:pic>
        <p:nvPicPr>
          <p:cNvPr descr="Zachary Menzer" id="125" name="Google Shape;125;p4"/>
          <p:cNvPicPr preferRelativeResize="0"/>
          <p:nvPr/>
        </p:nvPicPr>
        <p:blipFill rotWithShape="1">
          <a:blip r:embed="rId4">
            <a:alphaModFix/>
          </a:blip>
          <a:srcRect b="0" l="0" r="0" t="0"/>
          <a:stretch/>
        </p:blipFill>
        <p:spPr>
          <a:xfrm>
            <a:off x="700000" y="2360000"/>
            <a:ext cx="980000" cy="980000"/>
          </a:xfrm>
          <a:prstGeom prst="rect">
            <a:avLst/>
          </a:prstGeom>
          <a:noFill/>
          <a:ln>
            <a:noFill/>
          </a:ln>
        </p:spPr>
      </p:pic>
      <p:pic>
        <p:nvPicPr>
          <p:cNvPr descr="Mike Wolber" id="126" name="Google Shape;126;p4"/>
          <p:cNvPicPr preferRelativeResize="0"/>
          <p:nvPr/>
        </p:nvPicPr>
        <p:blipFill rotWithShape="1">
          <a:blip r:embed="rId5">
            <a:alphaModFix/>
          </a:blip>
          <a:srcRect b="0" l="0" r="0" t="0"/>
          <a:stretch/>
        </p:blipFill>
        <p:spPr>
          <a:xfrm>
            <a:off x="700000" y="3467500"/>
            <a:ext cx="980000" cy="980000"/>
          </a:xfrm>
          <a:prstGeom prst="rect">
            <a:avLst/>
          </a:prstGeom>
          <a:noFill/>
          <a:ln>
            <a:noFill/>
          </a:ln>
        </p:spPr>
      </p:pic>
      <p:pic>
        <p:nvPicPr>
          <p:cNvPr descr="Daniel Paulino" id="127" name="Google Shape;127;p4"/>
          <p:cNvPicPr preferRelativeResize="0"/>
          <p:nvPr/>
        </p:nvPicPr>
        <p:blipFill rotWithShape="1">
          <a:blip r:embed="rId6">
            <a:alphaModFix/>
          </a:blip>
          <a:srcRect b="0" l="0" r="0" t="0"/>
          <a:stretch/>
        </p:blipFill>
        <p:spPr>
          <a:xfrm>
            <a:off x="700000" y="4600000"/>
            <a:ext cx="980000" cy="980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5"/>
          <p:cNvSpPr txBox="1"/>
          <p:nvPr>
            <p:ph type="title"/>
          </p:nvPr>
        </p:nvSpPr>
        <p:spPr>
          <a:xfrm>
            <a:off x="838200" y="-30000"/>
            <a:ext cx="10515600" cy="7500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1E3A5F"/>
              </a:buClr>
              <a:buSzPts val="2800"/>
              <a:buFont typeface="Open Sans"/>
              <a:buNone/>
            </a:pPr>
            <a:r>
              <a:rPr b="1" lang="en-US" sz="2800">
                <a:solidFill>
                  <a:srgbClr val="1E3A5F"/>
                </a:solidFill>
              </a:rPr>
              <a:t>Integration Stack vs. Data Strategy</a:t>
            </a:r>
            <a:endParaRPr/>
          </a:p>
        </p:txBody>
      </p:sp>
      <p:sp>
        <p:nvSpPr>
          <p:cNvPr id="133" name="Google Shape;133;p5"/>
          <p:cNvSpPr/>
          <p:nvPr/>
        </p:nvSpPr>
        <p:spPr>
          <a:xfrm>
            <a:off x="838200" y="963015"/>
            <a:ext cx="10515600" cy="400000"/>
          </a:xfrm>
          <a:prstGeom prst="rect">
            <a:avLst/>
          </a:prstGeom>
          <a:noFill/>
          <a:ln>
            <a:noFill/>
          </a:ln>
        </p:spPr>
        <p:txBody>
          <a:bodyPr anchorCtr="0" anchor="ctr" bIns="45700" lIns="91425" spcFirstLastPara="1" rIns="91425" wrap="square" tIns="45700">
            <a:normAutofit/>
          </a:bodyPr>
          <a:lstStyle/>
          <a:p>
            <a:pPr indent="0" lvl="0" marL="0" marR="0" rtl="0" algn="l">
              <a:spcBef>
                <a:spcPts val="0"/>
              </a:spcBef>
              <a:spcAft>
                <a:spcPts val="0"/>
              </a:spcAft>
              <a:buClr>
                <a:srgbClr val="555555"/>
              </a:buClr>
              <a:buSzPts val="2000"/>
              <a:buFont typeface="Calibri"/>
              <a:buNone/>
            </a:pPr>
            <a:r>
              <a:rPr b="0" i="1" lang="en-US" sz="2000">
                <a:solidFill>
                  <a:srgbClr val="555555"/>
                </a:solidFill>
                <a:latin typeface="Calibri"/>
                <a:ea typeface="Calibri"/>
                <a:cs typeface="Calibri"/>
                <a:sym typeface="Calibri"/>
              </a:rPr>
              <a:t>Four dimensions of data ownership. Who controls them?</a:t>
            </a:r>
            <a:endParaRPr/>
          </a:p>
        </p:txBody>
      </p:sp>
      <p:sp>
        <p:nvSpPr>
          <p:cNvPr id="134" name="Google Shape;134;p5"/>
          <p:cNvSpPr/>
          <p:nvPr/>
        </p:nvSpPr>
        <p:spPr>
          <a:xfrm>
            <a:off x="700000" y="1463015"/>
            <a:ext cx="2400000" cy="480000"/>
          </a:xfrm>
          <a:prstGeom prst="rect">
            <a:avLst/>
          </a:prstGeom>
          <a:solidFill>
            <a:srgbClr val="E8E8E8"/>
          </a:solidFill>
          <a:ln>
            <a:noFill/>
          </a:ln>
        </p:spPr>
        <p:txBody>
          <a:bodyPr anchorCtr="0" anchor="ctr" bIns="45700" lIns="114300" spcFirstLastPara="1" rIns="114300" wrap="square" tIns="45700">
            <a:normAutofit/>
          </a:bodyPr>
          <a:lstStyle/>
          <a:p>
            <a:pPr indent="0" lvl="0" marL="0" marR="0" rtl="0" algn="l">
              <a:spcBef>
                <a:spcPts val="0"/>
              </a:spcBef>
              <a:spcAft>
                <a:spcPts val="0"/>
              </a:spcAft>
              <a:buClr>
                <a:srgbClr val="555555"/>
              </a:buClr>
              <a:buSzPts val="1800"/>
              <a:buFont typeface="Calibri"/>
              <a:buNone/>
            </a:pPr>
            <a:r>
              <a:rPr b="1" lang="en-US" sz="1800">
                <a:solidFill>
                  <a:srgbClr val="555555"/>
                </a:solidFill>
                <a:latin typeface="Calibri"/>
                <a:ea typeface="Calibri"/>
                <a:cs typeface="Calibri"/>
                <a:sym typeface="Calibri"/>
              </a:rPr>
              <a:t>DIMENSION</a:t>
            </a:r>
            <a:endParaRPr/>
          </a:p>
        </p:txBody>
      </p:sp>
      <p:sp>
        <p:nvSpPr>
          <p:cNvPr id="135" name="Google Shape;135;p5"/>
          <p:cNvSpPr/>
          <p:nvPr/>
        </p:nvSpPr>
        <p:spPr>
          <a:xfrm>
            <a:off x="3200000" y="1463015"/>
            <a:ext cx="3900000" cy="480000"/>
          </a:xfrm>
          <a:prstGeom prst="rect">
            <a:avLst/>
          </a:prstGeom>
          <a:solidFill>
            <a:srgbClr val="8B1A1A"/>
          </a:solidFill>
          <a:ln>
            <a:noFill/>
          </a:ln>
        </p:spPr>
        <p:txBody>
          <a:bodyPr anchorCtr="0" anchor="ctr" bIns="45700" lIns="114300" spcFirstLastPara="1" rIns="114300" wrap="square" tIns="45700">
            <a:normAutofit/>
          </a:bodyPr>
          <a:lstStyle/>
          <a:p>
            <a:pPr indent="0" lvl="0" marL="0" marR="0" rtl="0" algn="ctr">
              <a:lnSpc>
                <a:spcPct val="90000"/>
              </a:lnSpc>
              <a:spcBef>
                <a:spcPts val="0"/>
              </a:spcBef>
              <a:spcAft>
                <a:spcPts val="0"/>
              </a:spcAft>
              <a:buClr>
                <a:srgbClr val="FFFFFF"/>
              </a:buClr>
              <a:buSzPts val="1480"/>
              <a:buFont typeface="Calibri"/>
              <a:buNone/>
            </a:pPr>
            <a:r>
              <a:rPr b="1" lang="en-US" sz="1480">
                <a:solidFill>
                  <a:srgbClr val="FFFFFF"/>
                </a:solidFill>
                <a:latin typeface="Calibri"/>
                <a:ea typeface="Calibri"/>
                <a:cs typeface="Calibri"/>
                <a:sym typeface="Calibri"/>
              </a:rPr>
              <a:t>INTEGRATION STACK</a:t>
            </a:r>
            <a:endParaRPr/>
          </a:p>
          <a:p>
            <a:pPr indent="0" lvl="0" marL="0" marR="0" rtl="0" algn="ctr">
              <a:lnSpc>
                <a:spcPct val="90000"/>
              </a:lnSpc>
              <a:spcBef>
                <a:spcPts val="0"/>
              </a:spcBef>
              <a:spcAft>
                <a:spcPts val="0"/>
              </a:spcAft>
              <a:buClr>
                <a:srgbClr val="FFCCCC"/>
              </a:buClr>
              <a:buSzPts val="1110"/>
              <a:buFont typeface="Calibri"/>
              <a:buNone/>
            </a:pPr>
            <a:r>
              <a:rPr b="0" lang="en-US" sz="1110">
                <a:solidFill>
                  <a:srgbClr val="FFCCCC"/>
                </a:solidFill>
                <a:latin typeface="Calibri"/>
                <a:ea typeface="Calibri"/>
                <a:cs typeface="Calibri"/>
                <a:sym typeface="Calibri"/>
              </a:rPr>
              <a:t>vendor controls</a:t>
            </a:r>
            <a:endParaRPr/>
          </a:p>
        </p:txBody>
      </p:sp>
      <p:sp>
        <p:nvSpPr>
          <p:cNvPr id="136" name="Google Shape;136;p5"/>
          <p:cNvSpPr/>
          <p:nvPr/>
        </p:nvSpPr>
        <p:spPr>
          <a:xfrm>
            <a:off x="7200000" y="1463015"/>
            <a:ext cx="4292000" cy="480000"/>
          </a:xfrm>
          <a:prstGeom prst="rect">
            <a:avLst/>
          </a:prstGeom>
          <a:solidFill>
            <a:srgbClr val="1E5C3A"/>
          </a:solidFill>
          <a:ln>
            <a:noFill/>
          </a:ln>
        </p:spPr>
        <p:txBody>
          <a:bodyPr anchorCtr="0" anchor="ctr" bIns="45700" lIns="114300" spcFirstLastPara="1" rIns="114300" wrap="square" tIns="45700">
            <a:normAutofit/>
          </a:bodyPr>
          <a:lstStyle/>
          <a:p>
            <a:pPr indent="0" lvl="0" marL="0" marR="0" rtl="0" algn="ctr">
              <a:lnSpc>
                <a:spcPct val="90000"/>
              </a:lnSpc>
              <a:spcBef>
                <a:spcPts val="0"/>
              </a:spcBef>
              <a:spcAft>
                <a:spcPts val="0"/>
              </a:spcAft>
              <a:buClr>
                <a:srgbClr val="FFFFFF"/>
              </a:buClr>
              <a:buSzPts val="1480"/>
              <a:buFont typeface="Calibri"/>
              <a:buNone/>
            </a:pPr>
            <a:r>
              <a:rPr b="1" lang="en-US" sz="1480">
                <a:solidFill>
                  <a:srgbClr val="FFFFFF"/>
                </a:solidFill>
                <a:latin typeface="Calibri"/>
                <a:ea typeface="Calibri"/>
                <a:cs typeface="Calibri"/>
                <a:sym typeface="Calibri"/>
              </a:rPr>
              <a:t>DATA STRATEGY</a:t>
            </a:r>
            <a:endParaRPr/>
          </a:p>
          <a:p>
            <a:pPr indent="0" lvl="0" marL="0" marR="0" rtl="0" algn="ctr">
              <a:lnSpc>
                <a:spcPct val="90000"/>
              </a:lnSpc>
              <a:spcBef>
                <a:spcPts val="0"/>
              </a:spcBef>
              <a:spcAft>
                <a:spcPts val="0"/>
              </a:spcAft>
              <a:buClr>
                <a:srgbClr val="AAFFCC"/>
              </a:buClr>
              <a:buSzPts val="1110"/>
              <a:buFont typeface="Calibri"/>
              <a:buNone/>
            </a:pPr>
            <a:r>
              <a:rPr b="0" lang="en-US" sz="1110">
                <a:solidFill>
                  <a:srgbClr val="AAFFCC"/>
                </a:solidFill>
                <a:latin typeface="Calibri"/>
                <a:ea typeface="Calibri"/>
                <a:cs typeface="Calibri"/>
                <a:sym typeface="Calibri"/>
              </a:rPr>
              <a:t>you control</a:t>
            </a:r>
            <a:endParaRPr/>
          </a:p>
        </p:txBody>
      </p:sp>
      <p:sp>
        <p:nvSpPr>
          <p:cNvPr id="137" name="Google Shape;137;p5"/>
          <p:cNvSpPr/>
          <p:nvPr/>
        </p:nvSpPr>
        <p:spPr>
          <a:xfrm>
            <a:off x="700000" y="1993015"/>
            <a:ext cx="2400000" cy="760000"/>
          </a:xfrm>
          <a:prstGeom prst="rect">
            <a:avLst/>
          </a:prstGeom>
          <a:solidFill>
            <a:srgbClr val="F5F5F5"/>
          </a:solidFill>
          <a:ln>
            <a:noFill/>
          </a:ln>
        </p:spPr>
        <p:txBody>
          <a:bodyPr anchorCtr="0" anchor="ctr" bIns="45700" lIns="114300" spcFirstLastPara="1" rIns="114300" wrap="square" tIns="45700">
            <a:noAutofit/>
          </a:bodyPr>
          <a:lstStyle/>
          <a:p>
            <a:pPr indent="0" lvl="0" marL="0" marR="0" rtl="0" algn="l">
              <a:spcBef>
                <a:spcPts val="0"/>
              </a:spcBef>
              <a:spcAft>
                <a:spcPts val="0"/>
              </a:spcAft>
              <a:buClr>
                <a:srgbClr val="1E3A5F"/>
              </a:buClr>
              <a:buSzPts val="2400"/>
              <a:buFont typeface="Calibri"/>
              <a:buNone/>
            </a:pPr>
            <a:r>
              <a:rPr b="1" lang="en-US" sz="2400">
                <a:solidFill>
                  <a:srgbClr val="1E3A5F"/>
                </a:solidFill>
                <a:latin typeface="Calibri"/>
                <a:ea typeface="Calibri"/>
                <a:cs typeface="Calibri"/>
                <a:sym typeface="Calibri"/>
              </a:rPr>
              <a:t>Where data is stored</a:t>
            </a:r>
            <a:endParaRPr/>
          </a:p>
        </p:txBody>
      </p:sp>
      <p:sp>
        <p:nvSpPr>
          <p:cNvPr id="138" name="Google Shape;138;p5"/>
          <p:cNvSpPr/>
          <p:nvPr/>
        </p:nvSpPr>
        <p:spPr>
          <a:xfrm>
            <a:off x="3200000" y="1993015"/>
            <a:ext cx="3900000" cy="760000"/>
          </a:xfrm>
          <a:prstGeom prst="rect">
            <a:avLst/>
          </a:prstGeom>
          <a:solidFill>
            <a:srgbClr val="FFF0F0"/>
          </a:solidFill>
          <a:ln>
            <a:noFill/>
          </a:ln>
        </p:spPr>
        <p:txBody>
          <a:bodyPr anchorCtr="0" anchor="ctr" bIns="45700" lIns="114300" spcFirstLastPara="1" rIns="114300" wrap="square" tIns="45700">
            <a:normAutofit/>
          </a:bodyPr>
          <a:lstStyle/>
          <a:p>
            <a:pPr indent="0" lvl="0" marL="0" marR="0" rtl="0" algn="ctr">
              <a:spcBef>
                <a:spcPts val="0"/>
              </a:spcBef>
              <a:spcAft>
                <a:spcPts val="0"/>
              </a:spcAft>
              <a:buClr>
                <a:srgbClr val="8B1A1A"/>
              </a:buClr>
              <a:buSzPts val="2400"/>
              <a:buFont typeface="Calibri"/>
              <a:buNone/>
            </a:pPr>
            <a:r>
              <a:rPr b="0" lang="en-US" sz="2400">
                <a:solidFill>
                  <a:srgbClr val="8B1A1A"/>
                </a:solidFill>
                <a:latin typeface="Calibri"/>
                <a:ea typeface="Calibri"/>
                <a:cs typeface="Calibri"/>
                <a:sym typeface="Calibri"/>
              </a:rPr>
              <a:t>Vendor’s cloud</a:t>
            </a:r>
            <a:endParaRPr/>
          </a:p>
        </p:txBody>
      </p:sp>
      <p:sp>
        <p:nvSpPr>
          <p:cNvPr id="139" name="Google Shape;139;p5"/>
          <p:cNvSpPr/>
          <p:nvPr/>
        </p:nvSpPr>
        <p:spPr>
          <a:xfrm>
            <a:off x="7200000" y="1993015"/>
            <a:ext cx="4292000" cy="760000"/>
          </a:xfrm>
          <a:prstGeom prst="rect">
            <a:avLst/>
          </a:prstGeom>
          <a:solidFill>
            <a:srgbClr val="F0FFF6"/>
          </a:solidFill>
          <a:ln>
            <a:noFill/>
          </a:ln>
        </p:spPr>
        <p:txBody>
          <a:bodyPr anchorCtr="0" anchor="ctr" bIns="45700" lIns="114300" spcFirstLastPara="1" rIns="114300" wrap="square" tIns="45700">
            <a:normAutofit/>
          </a:bodyPr>
          <a:lstStyle/>
          <a:p>
            <a:pPr indent="0" lvl="0" marL="0" marR="0" rtl="0" algn="ctr">
              <a:spcBef>
                <a:spcPts val="0"/>
              </a:spcBef>
              <a:spcAft>
                <a:spcPts val="0"/>
              </a:spcAft>
              <a:buClr>
                <a:srgbClr val="1E5C3A"/>
              </a:buClr>
              <a:buSzPts val="2400"/>
              <a:buFont typeface="Calibri"/>
              <a:buNone/>
            </a:pPr>
            <a:r>
              <a:rPr b="0" lang="en-US" sz="2400">
                <a:solidFill>
                  <a:srgbClr val="1E5C3A"/>
                </a:solidFill>
                <a:latin typeface="Calibri"/>
                <a:ea typeface="Calibri"/>
                <a:cs typeface="Calibri"/>
                <a:sym typeface="Calibri"/>
              </a:rPr>
              <a:t>Your warehouse</a:t>
            </a:r>
            <a:endParaRPr/>
          </a:p>
        </p:txBody>
      </p:sp>
      <p:sp>
        <p:nvSpPr>
          <p:cNvPr id="140" name="Google Shape;140;p5"/>
          <p:cNvSpPr/>
          <p:nvPr/>
        </p:nvSpPr>
        <p:spPr>
          <a:xfrm>
            <a:off x="700000" y="2803015"/>
            <a:ext cx="2400000" cy="760000"/>
          </a:xfrm>
          <a:prstGeom prst="rect">
            <a:avLst/>
          </a:prstGeom>
          <a:solidFill>
            <a:srgbClr val="F5F5F5"/>
          </a:solidFill>
          <a:ln>
            <a:noFill/>
          </a:ln>
        </p:spPr>
        <p:txBody>
          <a:bodyPr anchorCtr="0" anchor="ctr" bIns="45700" lIns="114300" spcFirstLastPara="1" rIns="114300" wrap="square" tIns="45700">
            <a:noAutofit/>
          </a:bodyPr>
          <a:lstStyle/>
          <a:p>
            <a:pPr indent="0" lvl="0" marL="0" marR="0" rtl="0" algn="l">
              <a:spcBef>
                <a:spcPts val="0"/>
              </a:spcBef>
              <a:spcAft>
                <a:spcPts val="0"/>
              </a:spcAft>
              <a:buClr>
                <a:srgbClr val="1E3A5F"/>
              </a:buClr>
              <a:buSzPts val="2400"/>
              <a:buFont typeface="Calibri"/>
              <a:buNone/>
            </a:pPr>
            <a:r>
              <a:rPr b="1" lang="en-US" sz="2400">
                <a:solidFill>
                  <a:srgbClr val="1E3A5F"/>
                </a:solidFill>
                <a:latin typeface="Calibri"/>
                <a:ea typeface="Calibri"/>
                <a:cs typeface="Calibri"/>
                <a:sym typeface="Calibri"/>
              </a:rPr>
              <a:t>How it is structured</a:t>
            </a:r>
            <a:endParaRPr/>
          </a:p>
        </p:txBody>
      </p:sp>
      <p:sp>
        <p:nvSpPr>
          <p:cNvPr id="141" name="Google Shape;141;p5"/>
          <p:cNvSpPr/>
          <p:nvPr/>
        </p:nvSpPr>
        <p:spPr>
          <a:xfrm>
            <a:off x="3200000" y="2803015"/>
            <a:ext cx="3900000" cy="760000"/>
          </a:xfrm>
          <a:prstGeom prst="rect">
            <a:avLst/>
          </a:prstGeom>
          <a:solidFill>
            <a:srgbClr val="FFF0F0"/>
          </a:solidFill>
          <a:ln>
            <a:noFill/>
          </a:ln>
        </p:spPr>
        <p:txBody>
          <a:bodyPr anchorCtr="0" anchor="ctr" bIns="45700" lIns="114300" spcFirstLastPara="1" rIns="114300" wrap="square" tIns="45700">
            <a:normAutofit/>
          </a:bodyPr>
          <a:lstStyle/>
          <a:p>
            <a:pPr indent="0" lvl="0" marL="0" marR="0" rtl="0" algn="ctr">
              <a:spcBef>
                <a:spcPts val="0"/>
              </a:spcBef>
              <a:spcAft>
                <a:spcPts val="0"/>
              </a:spcAft>
              <a:buClr>
                <a:srgbClr val="8B1A1A"/>
              </a:buClr>
              <a:buSzPts val="2400"/>
              <a:buFont typeface="Calibri"/>
              <a:buNone/>
            </a:pPr>
            <a:r>
              <a:rPr b="0" lang="en-US" sz="2400">
                <a:solidFill>
                  <a:srgbClr val="8B1A1A"/>
                </a:solidFill>
                <a:latin typeface="Calibri"/>
                <a:ea typeface="Calibri"/>
                <a:cs typeface="Calibri"/>
                <a:sym typeface="Calibri"/>
              </a:rPr>
              <a:t>Vendor’s schema</a:t>
            </a:r>
            <a:endParaRPr/>
          </a:p>
        </p:txBody>
      </p:sp>
      <p:sp>
        <p:nvSpPr>
          <p:cNvPr id="142" name="Google Shape;142;p5"/>
          <p:cNvSpPr/>
          <p:nvPr/>
        </p:nvSpPr>
        <p:spPr>
          <a:xfrm>
            <a:off x="7200000" y="2803015"/>
            <a:ext cx="4292000" cy="760000"/>
          </a:xfrm>
          <a:prstGeom prst="rect">
            <a:avLst/>
          </a:prstGeom>
          <a:solidFill>
            <a:srgbClr val="F0FFF6"/>
          </a:solidFill>
          <a:ln>
            <a:noFill/>
          </a:ln>
        </p:spPr>
        <p:txBody>
          <a:bodyPr anchorCtr="0" anchor="ctr" bIns="45700" lIns="114300" spcFirstLastPara="1" rIns="114300" wrap="square" tIns="45700">
            <a:normAutofit/>
          </a:bodyPr>
          <a:lstStyle/>
          <a:p>
            <a:pPr indent="0" lvl="0" marL="0" marR="0" rtl="0" algn="ctr">
              <a:spcBef>
                <a:spcPts val="0"/>
              </a:spcBef>
              <a:spcAft>
                <a:spcPts val="0"/>
              </a:spcAft>
              <a:buClr>
                <a:srgbClr val="1E5C3A"/>
              </a:buClr>
              <a:buSzPts val="2400"/>
              <a:buFont typeface="Calibri"/>
              <a:buNone/>
            </a:pPr>
            <a:r>
              <a:rPr b="0" lang="en-US" sz="2400">
                <a:solidFill>
                  <a:srgbClr val="1E5C3A"/>
                </a:solidFill>
                <a:latin typeface="Calibri"/>
                <a:ea typeface="Calibri"/>
                <a:cs typeface="Calibri"/>
                <a:sym typeface="Calibri"/>
              </a:rPr>
              <a:t>Your schema</a:t>
            </a:r>
            <a:endParaRPr/>
          </a:p>
        </p:txBody>
      </p:sp>
      <p:sp>
        <p:nvSpPr>
          <p:cNvPr id="143" name="Google Shape;143;p5"/>
          <p:cNvSpPr/>
          <p:nvPr/>
        </p:nvSpPr>
        <p:spPr>
          <a:xfrm>
            <a:off x="700000" y="3613015"/>
            <a:ext cx="2400000" cy="760000"/>
          </a:xfrm>
          <a:prstGeom prst="rect">
            <a:avLst/>
          </a:prstGeom>
          <a:solidFill>
            <a:srgbClr val="F5F5F5"/>
          </a:solidFill>
          <a:ln>
            <a:noFill/>
          </a:ln>
        </p:spPr>
        <p:txBody>
          <a:bodyPr anchorCtr="0" anchor="ctr" bIns="45700" lIns="114300" spcFirstLastPara="1" rIns="114300" wrap="square" tIns="45700">
            <a:noAutofit/>
          </a:bodyPr>
          <a:lstStyle/>
          <a:p>
            <a:pPr indent="0" lvl="0" marL="0" marR="0" rtl="0" algn="l">
              <a:spcBef>
                <a:spcPts val="0"/>
              </a:spcBef>
              <a:spcAft>
                <a:spcPts val="0"/>
              </a:spcAft>
              <a:buClr>
                <a:srgbClr val="1E3A5F"/>
              </a:buClr>
              <a:buSzPts val="2400"/>
              <a:buFont typeface="Calibri"/>
              <a:buNone/>
            </a:pPr>
            <a:r>
              <a:rPr b="1" lang="en-US" sz="2400">
                <a:solidFill>
                  <a:srgbClr val="1E3A5F"/>
                </a:solidFill>
                <a:latin typeface="Calibri"/>
                <a:ea typeface="Calibri"/>
                <a:cs typeface="Calibri"/>
                <a:sym typeface="Calibri"/>
              </a:rPr>
              <a:t>Who can access</a:t>
            </a:r>
            <a:endParaRPr/>
          </a:p>
        </p:txBody>
      </p:sp>
      <p:sp>
        <p:nvSpPr>
          <p:cNvPr id="144" name="Google Shape;144;p5"/>
          <p:cNvSpPr/>
          <p:nvPr/>
        </p:nvSpPr>
        <p:spPr>
          <a:xfrm>
            <a:off x="3200000" y="3613015"/>
            <a:ext cx="3900000" cy="760000"/>
          </a:xfrm>
          <a:prstGeom prst="rect">
            <a:avLst/>
          </a:prstGeom>
          <a:solidFill>
            <a:srgbClr val="FFF0F0"/>
          </a:solidFill>
          <a:ln>
            <a:noFill/>
          </a:ln>
        </p:spPr>
        <p:txBody>
          <a:bodyPr anchorCtr="0" anchor="ctr" bIns="45700" lIns="114300" spcFirstLastPara="1" rIns="114300" wrap="square" tIns="45700">
            <a:normAutofit/>
          </a:bodyPr>
          <a:lstStyle/>
          <a:p>
            <a:pPr indent="0" lvl="0" marL="0" marR="0" rtl="0" algn="ctr">
              <a:spcBef>
                <a:spcPts val="0"/>
              </a:spcBef>
              <a:spcAft>
                <a:spcPts val="0"/>
              </a:spcAft>
              <a:buClr>
                <a:srgbClr val="8B1A1A"/>
              </a:buClr>
              <a:buSzPts val="2400"/>
              <a:buFont typeface="Calibri"/>
              <a:buNone/>
            </a:pPr>
            <a:r>
              <a:rPr b="0" lang="en-US" sz="2400">
                <a:solidFill>
                  <a:srgbClr val="8B1A1A"/>
                </a:solidFill>
                <a:latin typeface="Calibri"/>
                <a:ea typeface="Calibri"/>
                <a:cs typeface="Calibri"/>
                <a:sym typeface="Calibri"/>
              </a:rPr>
              <a:t>Whoever vendor permits</a:t>
            </a:r>
            <a:endParaRPr/>
          </a:p>
        </p:txBody>
      </p:sp>
      <p:sp>
        <p:nvSpPr>
          <p:cNvPr id="145" name="Google Shape;145;p5"/>
          <p:cNvSpPr/>
          <p:nvPr/>
        </p:nvSpPr>
        <p:spPr>
          <a:xfrm>
            <a:off x="7200000" y="3613015"/>
            <a:ext cx="4292000" cy="760000"/>
          </a:xfrm>
          <a:prstGeom prst="rect">
            <a:avLst/>
          </a:prstGeom>
          <a:solidFill>
            <a:srgbClr val="F0FFF6"/>
          </a:solidFill>
          <a:ln>
            <a:noFill/>
          </a:ln>
        </p:spPr>
        <p:txBody>
          <a:bodyPr anchorCtr="0" anchor="ctr" bIns="45700" lIns="114300" spcFirstLastPara="1" rIns="114300" wrap="square" tIns="45700">
            <a:normAutofit/>
          </a:bodyPr>
          <a:lstStyle/>
          <a:p>
            <a:pPr indent="0" lvl="0" marL="0" marR="0" rtl="0" algn="ctr">
              <a:spcBef>
                <a:spcPts val="0"/>
              </a:spcBef>
              <a:spcAft>
                <a:spcPts val="0"/>
              </a:spcAft>
              <a:buClr>
                <a:srgbClr val="1E5C3A"/>
              </a:buClr>
              <a:buSzPts val="2400"/>
              <a:buFont typeface="Calibri"/>
              <a:buNone/>
            </a:pPr>
            <a:r>
              <a:rPr b="0" lang="en-US" sz="2400">
                <a:solidFill>
                  <a:srgbClr val="1E5C3A"/>
                </a:solidFill>
                <a:latin typeface="Calibri"/>
                <a:ea typeface="Calibri"/>
                <a:cs typeface="Calibri"/>
                <a:sym typeface="Calibri"/>
              </a:rPr>
              <a:t>Anyone you authorize</a:t>
            </a:r>
            <a:endParaRPr/>
          </a:p>
        </p:txBody>
      </p:sp>
      <p:sp>
        <p:nvSpPr>
          <p:cNvPr id="146" name="Google Shape;146;p5"/>
          <p:cNvSpPr/>
          <p:nvPr/>
        </p:nvSpPr>
        <p:spPr>
          <a:xfrm>
            <a:off x="700000" y="4423015"/>
            <a:ext cx="2400000" cy="760000"/>
          </a:xfrm>
          <a:prstGeom prst="rect">
            <a:avLst/>
          </a:prstGeom>
          <a:solidFill>
            <a:srgbClr val="F5F5F5"/>
          </a:solidFill>
          <a:ln>
            <a:noFill/>
          </a:ln>
        </p:spPr>
        <p:txBody>
          <a:bodyPr anchorCtr="0" anchor="ctr" bIns="45700" lIns="114300" spcFirstLastPara="1" rIns="114300" wrap="square" tIns="45700">
            <a:noAutofit/>
          </a:bodyPr>
          <a:lstStyle/>
          <a:p>
            <a:pPr indent="0" lvl="0" marL="0" marR="0" rtl="0" algn="l">
              <a:spcBef>
                <a:spcPts val="0"/>
              </a:spcBef>
              <a:spcAft>
                <a:spcPts val="0"/>
              </a:spcAft>
              <a:buClr>
                <a:srgbClr val="1E3A5F"/>
              </a:buClr>
              <a:buSzPts val="2400"/>
              <a:buFont typeface="Calibri"/>
              <a:buNone/>
            </a:pPr>
            <a:r>
              <a:rPr b="1" lang="en-US" sz="2400">
                <a:solidFill>
                  <a:srgbClr val="1E3A5F"/>
                </a:solidFill>
                <a:latin typeface="Calibri"/>
                <a:ea typeface="Calibri"/>
                <a:cs typeface="Calibri"/>
                <a:sym typeface="Calibri"/>
              </a:rPr>
              <a:t>Survives a vendor switch</a:t>
            </a:r>
            <a:endParaRPr/>
          </a:p>
        </p:txBody>
      </p:sp>
      <p:sp>
        <p:nvSpPr>
          <p:cNvPr id="147" name="Google Shape;147;p5"/>
          <p:cNvSpPr/>
          <p:nvPr/>
        </p:nvSpPr>
        <p:spPr>
          <a:xfrm>
            <a:off x="3200000" y="4423015"/>
            <a:ext cx="3900000" cy="760000"/>
          </a:xfrm>
          <a:prstGeom prst="rect">
            <a:avLst/>
          </a:prstGeom>
          <a:solidFill>
            <a:srgbClr val="FFF0F0"/>
          </a:solidFill>
          <a:ln>
            <a:noFill/>
          </a:ln>
        </p:spPr>
        <p:txBody>
          <a:bodyPr anchorCtr="0" anchor="ctr" bIns="45700" lIns="114300" spcFirstLastPara="1" rIns="114300" wrap="square" tIns="45700">
            <a:normAutofit/>
          </a:bodyPr>
          <a:lstStyle/>
          <a:p>
            <a:pPr indent="0" lvl="0" marL="0" marR="0" rtl="0" algn="ctr">
              <a:spcBef>
                <a:spcPts val="0"/>
              </a:spcBef>
              <a:spcAft>
                <a:spcPts val="0"/>
              </a:spcAft>
              <a:buClr>
                <a:srgbClr val="8B1A1A"/>
              </a:buClr>
              <a:buSzPts val="2400"/>
              <a:buFont typeface="Calibri"/>
              <a:buNone/>
            </a:pPr>
            <a:r>
              <a:rPr b="0" lang="en-US" sz="2400">
                <a:solidFill>
                  <a:srgbClr val="8B1A1A"/>
                </a:solidFill>
                <a:latin typeface="Calibri"/>
                <a:ea typeface="Calibri"/>
                <a:cs typeface="Calibri"/>
                <a:sym typeface="Calibri"/>
              </a:rPr>
              <a:t>Rarely</a:t>
            </a:r>
            <a:endParaRPr/>
          </a:p>
        </p:txBody>
      </p:sp>
      <p:sp>
        <p:nvSpPr>
          <p:cNvPr id="148" name="Google Shape;148;p5"/>
          <p:cNvSpPr/>
          <p:nvPr/>
        </p:nvSpPr>
        <p:spPr>
          <a:xfrm>
            <a:off x="7200000" y="4423015"/>
            <a:ext cx="4292000" cy="760000"/>
          </a:xfrm>
          <a:prstGeom prst="rect">
            <a:avLst/>
          </a:prstGeom>
          <a:solidFill>
            <a:srgbClr val="F0FFF6"/>
          </a:solidFill>
          <a:ln>
            <a:noFill/>
          </a:ln>
        </p:spPr>
        <p:txBody>
          <a:bodyPr anchorCtr="0" anchor="ctr" bIns="45700" lIns="114300" spcFirstLastPara="1" rIns="114300" wrap="square" tIns="45700">
            <a:normAutofit/>
          </a:bodyPr>
          <a:lstStyle/>
          <a:p>
            <a:pPr indent="0" lvl="0" marL="0" marR="0" rtl="0" algn="ctr">
              <a:spcBef>
                <a:spcPts val="0"/>
              </a:spcBef>
              <a:spcAft>
                <a:spcPts val="0"/>
              </a:spcAft>
              <a:buClr>
                <a:srgbClr val="1E5C3A"/>
              </a:buClr>
              <a:buSzPts val="2400"/>
              <a:buFont typeface="Calibri"/>
              <a:buNone/>
            </a:pPr>
            <a:r>
              <a:rPr b="0" lang="en-US" sz="2400">
                <a:solidFill>
                  <a:srgbClr val="1E5C3A"/>
                </a:solidFill>
                <a:latin typeface="Calibri"/>
                <a:ea typeface="Calibri"/>
                <a:cs typeface="Calibri"/>
                <a:sym typeface="Calibri"/>
              </a:rPr>
              <a:t>Always</a:t>
            </a:r>
            <a:endParaRPr/>
          </a:p>
        </p:txBody>
      </p:sp>
      <p:sp>
        <p:nvSpPr>
          <p:cNvPr id="149" name="Google Shape;149;p5"/>
          <p:cNvSpPr/>
          <p:nvPr/>
        </p:nvSpPr>
        <p:spPr>
          <a:xfrm>
            <a:off x="700000" y="5303015"/>
            <a:ext cx="10792000" cy="620000"/>
          </a:xfrm>
          <a:prstGeom prst="rect">
            <a:avLst/>
          </a:prstGeom>
          <a:solidFill>
            <a:srgbClr val="1E3A5F"/>
          </a:solidFill>
          <a:ln>
            <a:noFill/>
          </a:ln>
        </p:spPr>
        <p:txBody>
          <a:bodyPr anchorCtr="0" anchor="ctr" bIns="45700" lIns="91425" spcFirstLastPara="1" rIns="91425" wrap="square" tIns="45700">
            <a:normAutofit/>
          </a:bodyPr>
          <a:lstStyle/>
          <a:p>
            <a:pPr indent="0" lvl="0" marL="0" marR="0" rtl="0" algn="ctr">
              <a:spcBef>
                <a:spcPts val="0"/>
              </a:spcBef>
              <a:spcAft>
                <a:spcPts val="0"/>
              </a:spcAft>
              <a:buClr>
                <a:srgbClr val="FFFFFF"/>
              </a:buClr>
              <a:buSzPts val="2800"/>
              <a:buFont typeface="Calibri"/>
              <a:buNone/>
            </a:pPr>
            <a:r>
              <a:rPr b="1" lang="en-US" sz="2800">
                <a:solidFill>
                  <a:srgbClr val="FFFFFF"/>
                </a:solidFill>
                <a:latin typeface="Calibri"/>
                <a:ea typeface="Calibri"/>
                <a:cs typeface="Calibri"/>
                <a:sym typeface="Calibri"/>
              </a:rPr>
              <a:t>In most multifamily portfolios today, the vendor controls all four.</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6"/>
          <p:cNvSpPr txBox="1"/>
          <p:nvPr>
            <p:ph type="title"/>
          </p:nvPr>
        </p:nvSpPr>
        <p:spPr>
          <a:xfrm>
            <a:off x="838200" y="1031418"/>
            <a:ext cx="10515600" cy="8200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1E3A5F"/>
              </a:buClr>
              <a:buSzPct val="100000"/>
              <a:buFont typeface="Open Sans"/>
              <a:buNone/>
            </a:pPr>
            <a:r>
              <a:rPr b="1" lang="en-US" sz="3200">
                <a:solidFill>
                  <a:srgbClr val="1E3A5F"/>
                </a:solidFill>
                <a:latin typeface="Open Sans"/>
                <a:ea typeface="Open Sans"/>
                <a:cs typeface="Open Sans"/>
                <a:sym typeface="Open Sans"/>
              </a:rPr>
              <a:t>What strategic data architecture actually looks like.</a:t>
            </a:r>
            <a:endParaRPr/>
          </a:p>
        </p:txBody>
      </p:sp>
      <p:sp>
        <p:nvSpPr>
          <p:cNvPr id="155" name="Google Shape;155;p6"/>
          <p:cNvSpPr/>
          <p:nvPr/>
        </p:nvSpPr>
        <p:spPr>
          <a:xfrm>
            <a:off x="700000" y="1959709"/>
            <a:ext cx="10792000" cy="50000"/>
          </a:xfrm>
          <a:prstGeom prst="rect">
            <a:avLst/>
          </a:prstGeom>
          <a:solidFill>
            <a:srgbClr val="F5A62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Open Sans"/>
              <a:ea typeface="Open Sans"/>
              <a:cs typeface="Open Sans"/>
              <a:sym typeface="Open Sans"/>
            </a:endParaRPr>
          </a:p>
        </p:txBody>
      </p:sp>
      <p:sp>
        <p:nvSpPr>
          <p:cNvPr id="156" name="Google Shape;156;p6"/>
          <p:cNvSpPr/>
          <p:nvPr/>
        </p:nvSpPr>
        <p:spPr>
          <a:xfrm>
            <a:off x="700000" y="2099709"/>
            <a:ext cx="10792000" cy="880000"/>
          </a:xfrm>
          <a:prstGeom prst="rect">
            <a:avLst/>
          </a:prstGeom>
          <a:solidFill>
            <a:srgbClr val="EEF2F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Open Sans"/>
              <a:ea typeface="Open Sans"/>
              <a:cs typeface="Open Sans"/>
              <a:sym typeface="Open Sans"/>
            </a:endParaRPr>
          </a:p>
        </p:txBody>
      </p:sp>
      <p:sp>
        <p:nvSpPr>
          <p:cNvPr id="157" name="Google Shape;157;p6"/>
          <p:cNvSpPr/>
          <p:nvPr/>
        </p:nvSpPr>
        <p:spPr>
          <a:xfrm>
            <a:off x="700000" y="2099709"/>
            <a:ext cx="120000" cy="880000"/>
          </a:xfrm>
          <a:prstGeom prst="rect">
            <a:avLst/>
          </a:prstGeom>
          <a:solidFill>
            <a:srgbClr val="1E3A5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Open Sans"/>
              <a:ea typeface="Open Sans"/>
              <a:cs typeface="Open Sans"/>
              <a:sym typeface="Open Sans"/>
            </a:endParaRPr>
          </a:p>
        </p:txBody>
      </p:sp>
      <p:sp>
        <p:nvSpPr>
          <p:cNvPr id="158" name="Google Shape;158;p6"/>
          <p:cNvSpPr/>
          <p:nvPr/>
        </p:nvSpPr>
        <p:spPr>
          <a:xfrm>
            <a:off x="949999" y="2119709"/>
            <a:ext cx="4813491" cy="840000"/>
          </a:xfrm>
          <a:prstGeom prst="rect">
            <a:avLst/>
          </a:prstGeom>
          <a:noFill/>
          <a:ln>
            <a:noFill/>
          </a:ln>
        </p:spPr>
        <p:txBody>
          <a:bodyPr anchorCtr="0" anchor="ctr" bIns="45700" lIns="91425" spcFirstLastPara="1" rIns="91425" wrap="square" tIns="45700">
            <a:normAutofit/>
          </a:bodyPr>
          <a:lstStyle/>
          <a:p>
            <a:pPr indent="0" lvl="0" marL="0" marR="0" rtl="0" algn="l">
              <a:spcBef>
                <a:spcPts val="0"/>
              </a:spcBef>
              <a:spcAft>
                <a:spcPts val="0"/>
              </a:spcAft>
              <a:buClr>
                <a:srgbClr val="1E3A5F"/>
              </a:buClr>
              <a:buSzPts val="900"/>
              <a:buFont typeface="Open Sans"/>
              <a:buNone/>
            </a:pPr>
            <a:r>
              <a:rPr b="1" lang="en-US" sz="900">
                <a:solidFill>
                  <a:srgbClr val="1E3A5F"/>
                </a:solidFill>
                <a:latin typeface="Open Sans"/>
                <a:ea typeface="Open Sans"/>
                <a:cs typeface="Open Sans"/>
                <a:sym typeface="Open Sans"/>
              </a:rPr>
              <a:t>TIER 1  |  FOUNDATION</a:t>
            </a:r>
            <a:endParaRPr/>
          </a:p>
          <a:p>
            <a:pPr indent="0" lvl="0" marL="0" marR="0" rtl="0" algn="l">
              <a:spcBef>
                <a:spcPts val="0"/>
              </a:spcBef>
              <a:spcAft>
                <a:spcPts val="0"/>
              </a:spcAft>
              <a:buClr>
                <a:srgbClr val="1E3A5F"/>
              </a:buClr>
              <a:buSzPts val="2200"/>
              <a:buFont typeface="Open Sans"/>
              <a:buNone/>
            </a:pPr>
            <a:r>
              <a:rPr b="1" lang="en-US" sz="2200">
                <a:solidFill>
                  <a:srgbClr val="1E3A5F"/>
                </a:solidFill>
                <a:latin typeface="Open Sans"/>
                <a:ea typeface="Open Sans"/>
                <a:cs typeface="Open Sans"/>
                <a:sym typeface="Open Sans"/>
              </a:rPr>
              <a:t>Data Warehouse You Control</a:t>
            </a:r>
            <a:endParaRPr/>
          </a:p>
        </p:txBody>
      </p:sp>
      <p:sp>
        <p:nvSpPr>
          <p:cNvPr id="159" name="Google Shape;159;p6"/>
          <p:cNvSpPr/>
          <p:nvPr/>
        </p:nvSpPr>
        <p:spPr>
          <a:xfrm>
            <a:off x="6096000" y="2119709"/>
            <a:ext cx="5254000" cy="840000"/>
          </a:xfrm>
          <a:prstGeom prst="rect">
            <a:avLst/>
          </a:prstGeom>
          <a:noFill/>
          <a:ln>
            <a:noFill/>
          </a:ln>
        </p:spPr>
        <p:txBody>
          <a:bodyPr anchorCtr="0" anchor="ctr" bIns="45700" lIns="91425" spcFirstLastPara="1" rIns="91425" wrap="square" tIns="45700">
            <a:normAutofit/>
          </a:bodyPr>
          <a:lstStyle/>
          <a:p>
            <a:pPr indent="0" lvl="0" marL="0" marR="0" rtl="0" algn="l">
              <a:spcBef>
                <a:spcPts val="0"/>
              </a:spcBef>
              <a:spcAft>
                <a:spcPts val="0"/>
              </a:spcAft>
              <a:buClr>
                <a:srgbClr val="028090"/>
              </a:buClr>
              <a:buSzPts val="1400"/>
              <a:buFont typeface="Open Sans"/>
              <a:buNone/>
            </a:pPr>
            <a:r>
              <a:rPr b="1" lang="en-US" sz="1400">
                <a:solidFill>
                  <a:srgbClr val="028090"/>
                </a:solidFill>
                <a:latin typeface="Open Sans"/>
                <a:ea typeface="Open Sans"/>
                <a:cs typeface="Open Sans"/>
                <a:sym typeface="Open Sans"/>
              </a:rPr>
              <a:t>Snowflake, Databricks, BigQuery, Fabric</a:t>
            </a:r>
            <a:endParaRPr/>
          </a:p>
          <a:p>
            <a:pPr indent="0" lvl="0" marL="0" marR="0" rtl="0" algn="l">
              <a:spcBef>
                <a:spcPts val="0"/>
              </a:spcBef>
              <a:spcAft>
                <a:spcPts val="0"/>
              </a:spcAft>
              <a:buClr>
                <a:srgbClr val="555555"/>
              </a:buClr>
              <a:buSzPts val="1300"/>
              <a:buFont typeface="Open Sans"/>
              <a:buNone/>
            </a:pPr>
            <a:r>
              <a:rPr b="0" lang="en-US" sz="1300">
                <a:solidFill>
                  <a:srgbClr val="555555"/>
                </a:solidFill>
                <a:latin typeface="Open Sans"/>
                <a:ea typeface="Open Sans"/>
                <a:cs typeface="Open Sans"/>
                <a:sym typeface="Open Sans"/>
              </a:rPr>
              <a:t>The platform matters less than the principle.</a:t>
            </a:r>
            <a:endParaRPr/>
          </a:p>
        </p:txBody>
      </p:sp>
      <p:sp>
        <p:nvSpPr>
          <p:cNvPr id="160" name="Google Shape;160;p6"/>
          <p:cNvSpPr/>
          <p:nvPr/>
        </p:nvSpPr>
        <p:spPr>
          <a:xfrm>
            <a:off x="700000" y="3059709"/>
            <a:ext cx="10792000" cy="880000"/>
          </a:xfrm>
          <a:prstGeom prst="rect">
            <a:avLst/>
          </a:prstGeom>
          <a:solidFill>
            <a:srgbClr val="E4EBF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Open Sans"/>
              <a:ea typeface="Open Sans"/>
              <a:cs typeface="Open Sans"/>
              <a:sym typeface="Open Sans"/>
            </a:endParaRPr>
          </a:p>
        </p:txBody>
      </p:sp>
      <p:sp>
        <p:nvSpPr>
          <p:cNvPr id="161" name="Google Shape;161;p6"/>
          <p:cNvSpPr/>
          <p:nvPr/>
        </p:nvSpPr>
        <p:spPr>
          <a:xfrm>
            <a:off x="700000" y="3059709"/>
            <a:ext cx="120000" cy="880000"/>
          </a:xfrm>
          <a:prstGeom prst="rect">
            <a:avLst/>
          </a:prstGeom>
          <a:solidFill>
            <a:srgbClr val="02809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Open Sans"/>
              <a:ea typeface="Open Sans"/>
              <a:cs typeface="Open Sans"/>
              <a:sym typeface="Open Sans"/>
            </a:endParaRPr>
          </a:p>
        </p:txBody>
      </p:sp>
      <p:sp>
        <p:nvSpPr>
          <p:cNvPr id="162" name="Google Shape;162;p6"/>
          <p:cNvSpPr/>
          <p:nvPr/>
        </p:nvSpPr>
        <p:spPr>
          <a:xfrm>
            <a:off x="949999" y="3079709"/>
            <a:ext cx="4813491" cy="840000"/>
          </a:xfrm>
          <a:prstGeom prst="rect">
            <a:avLst/>
          </a:prstGeom>
          <a:noFill/>
          <a:ln>
            <a:noFill/>
          </a:ln>
        </p:spPr>
        <p:txBody>
          <a:bodyPr anchorCtr="0" anchor="ctr" bIns="45700" lIns="91425" spcFirstLastPara="1" rIns="91425" wrap="square" tIns="45700">
            <a:normAutofit/>
          </a:bodyPr>
          <a:lstStyle/>
          <a:p>
            <a:pPr indent="0" lvl="0" marL="0" marR="0" rtl="0" algn="l">
              <a:spcBef>
                <a:spcPts val="0"/>
              </a:spcBef>
              <a:spcAft>
                <a:spcPts val="0"/>
              </a:spcAft>
              <a:buClr>
                <a:srgbClr val="028090"/>
              </a:buClr>
              <a:buSzPts val="900"/>
              <a:buFont typeface="Open Sans"/>
              <a:buNone/>
            </a:pPr>
            <a:r>
              <a:rPr b="1" lang="en-US" sz="900">
                <a:solidFill>
                  <a:srgbClr val="028090"/>
                </a:solidFill>
                <a:latin typeface="Open Sans"/>
                <a:ea typeface="Open Sans"/>
                <a:cs typeface="Open Sans"/>
                <a:sym typeface="Open Sans"/>
              </a:rPr>
              <a:t>TIER 2  |  MIDDLE</a:t>
            </a:r>
            <a:endParaRPr/>
          </a:p>
          <a:p>
            <a:pPr indent="0" lvl="0" marL="0" marR="0" rtl="0" algn="l">
              <a:spcBef>
                <a:spcPts val="0"/>
              </a:spcBef>
              <a:spcAft>
                <a:spcPts val="0"/>
              </a:spcAft>
              <a:buClr>
                <a:srgbClr val="1E3A5F"/>
              </a:buClr>
              <a:buSzPts val="2200"/>
              <a:buFont typeface="Open Sans"/>
              <a:buNone/>
            </a:pPr>
            <a:r>
              <a:rPr b="1" lang="en-US" sz="2200">
                <a:solidFill>
                  <a:srgbClr val="1E3A5F"/>
                </a:solidFill>
                <a:latin typeface="Open Sans"/>
                <a:ea typeface="Open Sans"/>
                <a:cs typeface="Open Sans"/>
                <a:sym typeface="Open Sans"/>
              </a:rPr>
              <a:t>Pipelines</a:t>
            </a:r>
            <a:endParaRPr/>
          </a:p>
        </p:txBody>
      </p:sp>
      <p:sp>
        <p:nvSpPr>
          <p:cNvPr id="163" name="Google Shape;163;p6"/>
          <p:cNvSpPr/>
          <p:nvPr/>
        </p:nvSpPr>
        <p:spPr>
          <a:xfrm>
            <a:off x="6096000" y="3079709"/>
            <a:ext cx="5254000" cy="840000"/>
          </a:xfrm>
          <a:prstGeom prst="rect">
            <a:avLst/>
          </a:prstGeom>
          <a:noFill/>
          <a:ln>
            <a:noFill/>
          </a:ln>
        </p:spPr>
        <p:txBody>
          <a:bodyPr anchorCtr="0" anchor="ctr" bIns="45700" lIns="91425" spcFirstLastPara="1" rIns="91425" wrap="square" tIns="45700">
            <a:normAutofit/>
          </a:bodyPr>
          <a:lstStyle/>
          <a:p>
            <a:pPr indent="0" lvl="0" marL="0" marR="0" rtl="0" algn="l">
              <a:spcBef>
                <a:spcPts val="0"/>
              </a:spcBef>
              <a:spcAft>
                <a:spcPts val="0"/>
              </a:spcAft>
              <a:buClr>
                <a:srgbClr val="028090"/>
              </a:buClr>
              <a:buSzPts val="1400"/>
              <a:buFont typeface="Open Sans"/>
              <a:buNone/>
            </a:pPr>
            <a:r>
              <a:rPr b="1" lang="en-US" sz="1400">
                <a:solidFill>
                  <a:srgbClr val="028090"/>
                </a:solidFill>
                <a:latin typeface="Open Sans"/>
                <a:ea typeface="Open Sans"/>
                <a:cs typeface="Open Sans"/>
                <a:sym typeface="Open Sans"/>
              </a:rPr>
              <a:t>Operational tools feed in on a consistent schedule</a:t>
            </a:r>
            <a:endParaRPr/>
          </a:p>
          <a:p>
            <a:pPr indent="0" lvl="0" marL="0" marR="0" rtl="0" algn="l">
              <a:spcBef>
                <a:spcPts val="0"/>
              </a:spcBef>
              <a:spcAft>
                <a:spcPts val="0"/>
              </a:spcAft>
              <a:buClr>
                <a:srgbClr val="555555"/>
              </a:buClr>
              <a:buSzPts val="1300"/>
              <a:buFont typeface="Open Sans"/>
              <a:buNone/>
            </a:pPr>
            <a:r>
              <a:rPr b="0" lang="en-US" sz="1300">
                <a:solidFill>
                  <a:srgbClr val="555555"/>
                </a:solidFill>
                <a:latin typeface="Open Sans"/>
                <a:ea typeface="Open Sans"/>
                <a:cs typeface="Open Sans"/>
                <a:sym typeface="Open Sans"/>
              </a:rPr>
              <a:t>Normalized structure across vendors.</a:t>
            </a:r>
            <a:endParaRPr/>
          </a:p>
        </p:txBody>
      </p:sp>
      <p:sp>
        <p:nvSpPr>
          <p:cNvPr id="164" name="Google Shape;164;p6"/>
          <p:cNvSpPr/>
          <p:nvPr/>
        </p:nvSpPr>
        <p:spPr>
          <a:xfrm>
            <a:off x="700000" y="4019709"/>
            <a:ext cx="10792000" cy="880000"/>
          </a:xfrm>
          <a:prstGeom prst="rect">
            <a:avLst/>
          </a:prstGeom>
          <a:solidFill>
            <a:srgbClr val="DAE3E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Open Sans"/>
              <a:ea typeface="Open Sans"/>
              <a:cs typeface="Open Sans"/>
              <a:sym typeface="Open Sans"/>
            </a:endParaRPr>
          </a:p>
        </p:txBody>
      </p:sp>
      <p:sp>
        <p:nvSpPr>
          <p:cNvPr id="165" name="Google Shape;165;p6"/>
          <p:cNvSpPr/>
          <p:nvPr/>
        </p:nvSpPr>
        <p:spPr>
          <a:xfrm>
            <a:off x="700000" y="4019709"/>
            <a:ext cx="120000" cy="880000"/>
          </a:xfrm>
          <a:prstGeom prst="rect">
            <a:avLst/>
          </a:prstGeom>
          <a:solidFill>
            <a:srgbClr val="F5A62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Open Sans"/>
              <a:ea typeface="Open Sans"/>
              <a:cs typeface="Open Sans"/>
              <a:sym typeface="Open Sans"/>
            </a:endParaRPr>
          </a:p>
        </p:txBody>
      </p:sp>
      <p:sp>
        <p:nvSpPr>
          <p:cNvPr id="166" name="Google Shape;166;p6"/>
          <p:cNvSpPr/>
          <p:nvPr/>
        </p:nvSpPr>
        <p:spPr>
          <a:xfrm>
            <a:off x="949999" y="4039709"/>
            <a:ext cx="4813491" cy="840000"/>
          </a:xfrm>
          <a:prstGeom prst="rect">
            <a:avLst/>
          </a:prstGeom>
          <a:noFill/>
          <a:ln>
            <a:noFill/>
          </a:ln>
        </p:spPr>
        <p:txBody>
          <a:bodyPr anchorCtr="0" anchor="ctr" bIns="45700" lIns="91425" spcFirstLastPara="1" rIns="91425" wrap="square" tIns="45700">
            <a:normAutofit/>
          </a:bodyPr>
          <a:lstStyle/>
          <a:p>
            <a:pPr indent="0" lvl="0" marL="0" marR="0" rtl="0" algn="l">
              <a:spcBef>
                <a:spcPts val="0"/>
              </a:spcBef>
              <a:spcAft>
                <a:spcPts val="0"/>
              </a:spcAft>
              <a:buClr>
                <a:srgbClr val="C47E00"/>
              </a:buClr>
              <a:buSzPts val="900"/>
              <a:buFont typeface="Open Sans"/>
              <a:buNone/>
            </a:pPr>
            <a:r>
              <a:rPr b="1" lang="en-US" sz="900">
                <a:solidFill>
                  <a:srgbClr val="C47E00"/>
                </a:solidFill>
                <a:latin typeface="Open Sans"/>
                <a:ea typeface="Open Sans"/>
                <a:cs typeface="Open Sans"/>
                <a:sym typeface="Open Sans"/>
              </a:rPr>
              <a:t>TIER 3  |  TOP</a:t>
            </a:r>
            <a:endParaRPr/>
          </a:p>
          <a:p>
            <a:pPr indent="0" lvl="0" marL="0" marR="0" rtl="0" algn="l">
              <a:spcBef>
                <a:spcPts val="0"/>
              </a:spcBef>
              <a:spcAft>
                <a:spcPts val="0"/>
              </a:spcAft>
              <a:buClr>
                <a:srgbClr val="1E3A5F"/>
              </a:buClr>
              <a:buSzPts val="2200"/>
              <a:buFont typeface="Open Sans"/>
              <a:buNone/>
            </a:pPr>
            <a:r>
              <a:rPr b="1" lang="en-US" sz="2200">
                <a:solidFill>
                  <a:srgbClr val="1E3A5F"/>
                </a:solidFill>
                <a:latin typeface="Open Sans"/>
                <a:ea typeface="Open Sans"/>
                <a:cs typeface="Open Sans"/>
                <a:sym typeface="Open Sans"/>
              </a:rPr>
              <a:t>Intelligence Layer</a:t>
            </a:r>
            <a:endParaRPr/>
          </a:p>
        </p:txBody>
      </p:sp>
      <p:sp>
        <p:nvSpPr>
          <p:cNvPr id="167" name="Google Shape;167;p6"/>
          <p:cNvSpPr/>
          <p:nvPr/>
        </p:nvSpPr>
        <p:spPr>
          <a:xfrm>
            <a:off x="6096000" y="4039709"/>
            <a:ext cx="5254000" cy="840000"/>
          </a:xfrm>
          <a:prstGeom prst="rect">
            <a:avLst/>
          </a:prstGeom>
          <a:noFill/>
          <a:ln>
            <a:noFill/>
          </a:ln>
        </p:spPr>
        <p:txBody>
          <a:bodyPr anchorCtr="0" anchor="ctr" bIns="45700" lIns="91425" spcFirstLastPara="1" rIns="91425" wrap="square" tIns="45700">
            <a:normAutofit/>
          </a:bodyPr>
          <a:lstStyle/>
          <a:p>
            <a:pPr indent="0" lvl="0" marL="0" marR="0" rtl="0" algn="l">
              <a:spcBef>
                <a:spcPts val="0"/>
              </a:spcBef>
              <a:spcAft>
                <a:spcPts val="0"/>
              </a:spcAft>
              <a:buClr>
                <a:srgbClr val="028090"/>
              </a:buClr>
              <a:buSzPts val="1400"/>
              <a:buFont typeface="Open Sans"/>
              <a:buNone/>
            </a:pPr>
            <a:r>
              <a:rPr b="1" lang="en-US" sz="1400">
                <a:solidFill>
                  <a:srgbClr val="028090"/>
                </a:solidFill>
                <a:latin typeface="Open Sans"/>
                <a:ea typeface="Open Sans"/>
                <a:cs typeface="Open Sans"/>
                <a:sym typeface="Open Sans"/>
              </a:rPr>
              <a:t>Authoritative source of truth</a:t>
            </a:r>
            <a:endParaRPr/>
          </a:p>
          <a:p>
            <a:pPr indent="0" lvl="0" marL="0" marR="0" rtl="0" algn="l">
              <a:spcBef>
                <a:spcPts val="0"/>
              </a:spcBef>
              <a:spcAft>
                <a:spcPts val="0"/>
              </a:spcAft>
              <a:buClr>
                <a:srgbClr val="555555"/>
              </a:buClr>
              <a:buSzPts val="1300"/>
              <a:buFont typeface="Open Sans"/>
              <a:buNone/>
            </a:pPr>
            <a:r>
              <a:rPr b="0" lang="en-US" sz="1300">
                <a:solidFill>
                  <a:srgbClr val="555555"/>
                </a:solidFill>
                <a:latin typeface="Open Sans"/>
                <a:ea typeface="Open Sans"/>
                <a:cs typeface="Open Sans"/>
                <a:sym typeface="Open Sans"/>
              </a:rPr>
              <a:t>AI tools query it. BI works from it directly.</a:t>
            </a:r>
            <a:endParaRPr/>
          </a:p>
        </p:txBody>
      </p:sp>
      <p:sp>
        <p:nvSpPr>
          <p:cNvPr id="168" name="Google Shape;168;p6"/>
          <p:cNvSpPr/>
          <p:nvPr/>
        </p:nvSpPr>
        <p:spPr>
          <a:xfrm>
            <a:off x="700000" y="5008000"/>
            <a:ext cx="10792000" cy="680000"/>
          </a:xfrm>
          <a:prstGeom prst="rect">
            <a:avLst/>
          </a:prstGeom>
          <a:solidFill>
            <a:srgbClr val="1E3A5F"/>
          </a:solidFill>
          <a:ln>
            <a:noFill/>
          </a:ln>
        </p:spPr>
        <p:txBody>
          <a:bodyPr anchorCtr="0" anchor="ctr" bIns="45700" lIns="91425" spcFirstLastPara="1" rIns="91425" wrap="square" tIns="45700">
            <a:normAutofit/>
          </a:bodyPr>
          <a:lstStyle/>
          <a:p>
            <a:pPr indent="0" lvl="0" marL="0" marR="0" rtl="0" algn="ctr">
              <a:spcBef>
                <a:spcPts val="0"/>
              </a:spcBef>
              <a:spcAft>
                <a:spcPts val="0"/>
              </a:spcAft>
              <a:buClr>
                <a:srgbClr val="FFFFFF"/>
              </a:buClr>
              <a:buSzPts val="1500"/>
              <a:buFont typeface="Open Sans"/>
              <a:buNone/>
            </a:pPr>
            <a:r>
              <a:rPr b="1" lang="en-US" sz="1500">
                <a:solidFill>
                  <a:srgbClr val="FFFFFF"/>
                </a:solidFill>
                <a:latin typeface="Open Sans"/>
                <a:ea typeface="Open Sans"/>
                <a:cs typeface="Open Sans"/>
                <a:sym typeface="Open Sans"/>
              </a:rPr>
              <a:t>Your data needs a home that belongs to you, not to a vendor relationship that could change at the next renewal.</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7"/>
          <p:cNvSpPr txBox="1"/>
          <p:nvPr>
            <p:ph type="title"/>
          </p:nvPr>
        </p:nvSpPr>
        <p:spPr>
          <a:xfrm>
            <a:off x="838200" y="625000"/>
            <a:ext cx="10515600" cy="850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1E3A5F"/>
              </a:buClr>
              <a:buSzPts val="3200"/>
              <a:buFont typeface="Open Sans"/>
              <a:buNone/>
            </a:pPr>
            <a:r>
              <a:rPr b="1" lang="en-US" sz="3200">
                <a:solidFill>
                  <a:srgbClr val="1E3A5F"/>
                </a:solidFill>
                <a:latin typeface="Open Sans"/>
                <a:ea typeface="Open Sans"/>
                <a:cs typeface="Open Sans"/>
                <a:sym typeface="Open Sans"/>
              </a:rPr>
              <a:t>What a Unified Data Layer Unlocks</a:t>
            </a:r>
            <a:endParaRPr b="1" sz="3200"/>
          </a:p>
        </p:txBody>
      </p:sp>
      <p:sp>
        <p:nvSpPr>
          <p:cNvPr id="174" name="Google Shape;174;p7"/>
          <p:cNvSpPr txBox="1"/>
          <p:nvPr/>
        </p:nvSpPr>
        <p:spPr>
          <a:xfrm>
            <a:off x="838200" y="1455000"/>
            <a:ext cx="10515600" cy="35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555555"/>
              </a:buClr>
              <a:buSzPts val="1600"/>
              <a:buFont typeface="Calibri"/>
              <a:buNone/>
            </a:pPr>
            <a:r>
              <a:rPr i="1" lang="en-US" sz="1600">
                <a:solidFill>
                  <a:srgbClr val="555555"/>
                </a:solidFill>
                <a:latin typeface="Calibri"/>
                <a:ea typeface="Calibri"/>
                <a:cs typeface="Calibri"/>
                <a:sym typeface="Calibri"/>
              </a:rPr>
              <a:t>From a stuck inspection flag to portfolio-level intelligence.</a:t>
            </a:r>
            <a:endParaRPr i="1" sz="1600">
              <a:solidFill>
                <a:schemeClr val="dk1"/>
              </a:solidFill>
              <a:latin typeface="Calibri"/>
              <a:ea typeface="Calibri"/>
              <a:cs typeface="Calibri"/>
              <a:sym typeface="Calibri"/>
            </a:endParaRPr>
          </a:p>
        </p:txBody>
      </p:sp>
      <p:sp>
        <p:nvSpPr>
          <p:cNvPr id="175" name="Google Shape;175;p7"/>
          <p:cNvSpPr/>
          <p:nvPr/>
        </p:nvSpPr>
        <p:spPr>
          <a:xfrm>
            <a:off x="4196000" y="1900000"/>
            <a:ext cx="3800000" cy="480000"/>
          </a:xfrm>
          <a:prstGeom prst="roundRect">
            <a:avLst>
              <a:gd fmla="val 25000" name="adj"/>
            </a:avLst>
          </a:prstGeom>
          <a:solidFill>
            <a:srgbClr val="1B3556"/>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600"/>
              <a:buFont typeface="Calibri"/>
              <a:buNone/>
            </a:pPr>
            <a:r>
              <a:rPr b="1" lang="en-US" sz="1600">
                <a:solidFill>
                  <a:schemeClr val="lt1"/>
                </a:solidFill>
                <a:latin typeface="Calibri"/>
                <a:ea typeface="Calibri"/>
                <a:cs typeface="Calibri"/>
                <a:sym typeface="Calibri"/>
              </a:rPr>
              <a:t>Inspection flags an issue</a:t>
            </a:r>
            <a:endParaRPr b="1" sz="1600">
              <a:solidFill>
                <a:schemeClr val="dk1"/>
              </a:solidFill>
              <a:latin typeface="Calibri"/>
              <a:ea typeface="Calibri"/>
              <a:cs typeface="Calibri"/>
              <a:sym typeface="Calibri"/>
            </a:endParaRPr>
          </a:p>
        </p:txBody>
      </p:sp>
      <p:cxnSp>
        <p:nvCxnSpPr>
          <p:cNvPr id="176" name="Google Shape;176;p7"/>
          <p:cNvCxnSpPr/>
          <p:nvPr/>
        </p:nvCxnSpPr>
        <p:spPr>
          <a:xfrm>
            <a:off x="6096000" y="2380000"/>
            <a:ext cx="0" cy="180000"/>
          </a:xfrm>
          <a:prstGeom prst="straightConnector1">
            <a:avLst/>
          </a:prstGeom>
          <a:noFill/>
          <a:ln cap="flat" cmpd="sng" w="19050">
            <a:solidFill>
              <a:srgbClr val="1B3556"/>
            </a:solidFill>
            <a:prstDash val="solid"/>
            <a:round/>
            <a:headEnd len="sm" w="sm" type="none"/>
            <a:tailEnd len="sm" w="sm" type="none"/>
          </a:ln>
        </p:spPr>
      </p:cxnSp>
      <p:cxnSp>
        <p:nvCxnSpPr>
          <p:cNvPr id="177" name="Google Shape;177;p7"/>
          <p:cNvCxnSpPr/>
          <p:nvPr/>
        </p:nvCxnSpPr>
        <p:spPr>
          <a:xfrm>
            <a:off x="2100000" y="2560000"/>
            <a:ext cx="5791994" cy="0"/>
          </a:xfrm>
          <a:prstGeom prst="straightConnector1">
            <a:avLst/>
          </a:prstGeom>
          <a:noFill/>
          <a:ln cap="flat" cmpd="sng" w="19050">
            <a:solidFill>
              <a:srgbClr val="1B3556"/>
            </a:solidFill>
            <a:prstDash val="solid"/>
            <a:round/>
            <a:headEnd len="sm" w="sm" type="none"/>
            <a:tailEnd len="sm" w="sm" type="none"/>
          </a:ln>
        </p:spPr>
      </p:cxnSp>
      <p:cxnSp>
        <p:nvCxnSpPr>
          <p:cNvPr id="178" name="Google Shape;178;p7"/>
          <p:cNvCxnSpPr/>
          <p:nvPr/>
        </p:nvCxnSpPr>
        <p:spPr>
          <a:xfrm>
            <a:off x="2100000" y="2560000"/>
            <a:ext cx="0" cy="180000"/>
          </a:xfrm>
          <a:prstGeom prst="straightConnector1">
            <a:avLst/>
          </a:prstGeom>
          <a:noFill/>
          <a:ln cap="flat" cmpd="sng" w="19050">
            <a:solidFill>
              <a:srgbClr val="1B3556"/>
            </a:solidFill>
            <a:prstDash val="solid"/>
            <a:round/>
            <a:headEnd len="sm" w="sm" type="none"/>
            <a:tailEnd len="med" w="med" type="triangle"/>
          </a:ln>
        </p:spPr>
      </p:cxnSp>
      <p:cxnSp>
        <p:nvCxnSpPr>
          <p:cNvPr id="179" name="Google Shape;179;p7"/>
          <p:cNvCxnSpPr/>
          <p:nvPr/>
        </p:nvCxnSpPr>
        <p:spPr>
          <a:xfrm>
            <a:off x="7891994" y="2560000"/>
            <a:ext cx="0" cy="180000"/>
          </a:xfrm>
          <a:prstGeom prst="straightConnector1">
            <a:avLst/>
          </a:prstGeom>
          <a:noFill/>
          <a:ln cap="flat" cmpd="sng" w="19050">
            <a:solidFill>
              <a:srgbClr val="1B3556"/>
            </a:solidFill>
            <a:prstDash val="solid"/>
            <a:round/>
            <a:headEnd len="sm" w="sm" type="none"/>
            <a:tailEnd len="med" w="med" type="triangle"/>
          </a:ln>
        </p:spPr>
      </p:cxnSp>
      <p:sp>
        <p:nvSpPr>
          <p:cNvPr id="180" name="Google Shape;180;p7"/>
          <p:cNvSpPr txBox="1"/>
          <p:nvPr/>
        </p:nvSpPr>
        <p:spPr>
          <a:xfrm>
            <a:off x="600000" y="2780000"/>
            <a:ext cx="3000000" cy="260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C00000"/>
              </a:buClr>
              <a:buSzPts val="1200"/>
              <a:buFont typeface="Calibri"/>
              <a:buNone/>
            </a:pPr>
            <a:r>
              <a:rPr b="1" lang="en-US" sz="1200">
                <a:solidFill>
                  <a:srgbClr val="C00000"/>
                </a:solidFill>
                <a:latin typeface="Calibri"/>
                <a:ea typeface="Calibri"/>
                <a:cs typeface="Calibri"/>
                <a:sym typeface="Calibri"/>
              </a:rPr>
              <a:t>TODAY</a:t>
            </a:r>
            <a:endParaRPr b="1" sz="1200">
              <a:solidFill>
                <a:schemeClr val="dk1"/>
              </a:solidFill>
              <a:latin typeface="Calibri"/>
              <a:ea typeface="Calibri"/>
              <a:cs typeface="Calibri"/>
              <a:sym typeface="Calibri"/>
            </a:endParaRPr>
          </a:p>
        </p:txBody>
      </p:sp>
      <p:sp>
        <p:nvSpPr>
          <p:cNvPr id="181" name="Google Shape;181;p7"/>
          <p:cNvSpPr/>
          <p:nvPr/>
        </p:nvSpPr>
        <p:spPr>
          <a:xfrm>
            <a:off x="600000" y="3070000"/>
            <a:ext cx="3000000" cy="1400000"/>
          </a:xfrm>
          <a:prstGeom prst="roundRect">
            <a:avLst>
              <a:gd fmla="val 8000" name="adj"/>
            </a:avLst>
          </a:prstGeom>
          <a:solidFill>
            <a:srgbClr val="EFEFEF"/>
          </a:solidFill>
          <a:ln cap="flat" cmpd="sng" w="12700">
            <a:solidFill>
              <a:srgbClr val="999999"/>
            </a:solidFill>
            <a:prstDash val="solid"/>
            <a:round/>
            <a:headEnd len="sm" w="sm" type="none"/>
            <a:tailEnd len="sm" w="sm" type="none"/>
          </a:ln>
        </p:spPr>
        <p:txBody>
          <a:bodyPr anchorCtr="0" anchor="ctr" bIns="137150" lIns="182875" spcFirstLastPara="1" rIns="182875" wrap="square" tIns="137150">
            <a:noAutofit/>
          </a:bodyPr>
          <a:lstStyle/>
          <a:p>
            <a:pPr indent="0" lvl="0" marL="0" marR="0" rtl="0" algn="ctr">
              <a:lnSpc>
                <a:spcPct val="125000"/>
              </a:lnSpc>
              <a:spcBef>
                <a:spcPts val="0"/>
              </a:spcBef>
              <a:spcAft>
                <a:spcPts val="0"/>
              </a:spcAft>
              <a:buClr>
                <a:srgbClr val="333333"/>
              </a:buClr>
              <a:buSzPts val="1400"/>
              <a:buFont typeface="Calibri"/>
              <a:buNone/>
            </a:pPr>
            <a:r>
              <a:rPr lang="en-US" sz="1400">
                <a:solidFill>
                  <a:srgbClr val="333333"/>
                </a:solidFill>
                <a:latin typeface="Calibri"/>
                <a:ea typeface="Calibri"/>
                <a:cs typeface="Calibri"/>
                <a:sym typeface="Calibri"/>
              </a:rPr>
              <a:t>Enters maintenance queue. Stays there. Rarely surfaces to legal, asset management, or compliance.</a:t>
            </a:r>
            <a:endParaRPr sz="1400">
              <a:solidFill>
                <a:schemeClr val="dk1"/>
              </a:solidFill>
              <a:latin typeface="Calibri"/>
              <a:ea typeface="Calibri"/>
              <a:cs typeface="Calibri"/>
              <a:sym typeface="Calibri"/>
            </a:endParaRPr>
          </a:p>
        </p:txBody>
      </p:sp>
      <p:cxnSp>
        <p:nvCxnSpPr>
          <p:cNvPr id="182" name="Google Shape;182;p7"/>
          <p:cNvCxnSpPr/>
          <p:nvPr/>
        </p:nvCxnSpPr>
        <p:spPr>
          <a:xfrm>
            <a:off x="2100000" y="4470000"/>
            <a:ext cx="0" cy="180000"/>
          </a:xfrm>
          <a:prstGeom prst="straightConnector1">
            <a:avLst/>
          </a:prstGeom>
          <a:noFill/>
          <a:ln cap="flat" cmpd="sng" w="19050">
            <a:solidFill>
              <a:srgbClr val="C00000"/>
            </a:solidFill>
            <a:prstDash val="solid"/>
            <a:round/>
            <a:headEnd len="sm" w="sm" type="none"/>
            <a:tailEnd len="med" w="med" type="triangle"/>
          </a:ln>
        </p:spPr>
      </p:cxnSp>
      <p:sp>
        <p:nvSpPr>
          <p:cNvPr id="183" name="Google Shape;183;p7"/>
          <p:cNvSpPr/>
          <p:nvPr/>
        </p:nvSpPr>
        <p:spPr>
          <a:xfrm>
            <a:off x="1100000" y="4660000"/>
            <a:ext cx="2000000" cy="43000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400"/>
              <a:buFont typeface="Calibri"/>
              <a:buNone/>
            </a:pPr>
            <a:r>
              <a:rPr b="1" lang="en-US" sz="1400">
                <a:solidFill>
                  <a:schemeClr val="lt1"/>
                </a:solidFill>
                <a:latin typeface="Calibri"/>
                <a:ea typeface="Calibri"/>
                <a:cs typeface="Calibri"/>
                <a:sym typeface="Calibri"/>
              </a:rPr>
              <a:t>DEAD END</a:t>
            </a:r>
            <a:endParaRPr b="1" sz="1400">
              <a:solidFill>
                <a:schemeClr val="dk1"/>
              </a:solidFill>
              <a:latin typeface="Calibri"/>
              <a:ea typeface="Calibri"/>
              <a:cs typeface="Calibri"/>
              <a:sym typeface="Calibri"/>
            </a:endParaRPr>
          </a:p>
        </p:txBody>
      </p:sp>
      <p:sp>
        <p:nvSpPr>
          <p:cNvPr id="184" name="Google Shape;184;p7"/>
          <p:cNvSpPr txBox="1"/>
          <p:nvPr/>
        </p:nvSpPr>
        <p:spPr>
          <a:xfrm>
            <a:off x="3800000" y="2780000"/>
            <a:ext cx="8000000" cy="260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E74B5"/>
              </a:buClr>
              <a:buSzPts val="1200"/>
              <a:buFont typeface="Calibri"/>
              <a:buNone/>
            </a:pPr>
            <a:r>
              <a:rPr b="1" lang="en-US" sz="1200">
                <a:solidFill>
                  <a:srgbClr val="2E74B5"/>
                </a:solidFill>
                <a:latin typeface="Calibri"/>
                <a:ea typeface="Calibri"/>
                <a:cs typeface="Calibri"/>
                <a:sym typeface="Calibri"/>
              </a:rPr>
              <a:t>WITH A UNIFIED DATA LAYER</a:t>
            </a:r>
            <a:endParaRPr b="1" sz="1200">
              <a:solidFill>
                <a:schemeClr val="dk1"/>
              </a:solidFill>
              <a:latin typeface="Calibri"/>
              <a:ea typeface="Calibri"/>
              <a:cs typeface="Calibri"/>
              <a:sym typeface="Calibri"/>
            </a:endParaRPr>
          </a:p>
        </p:txBody>
      </p:sp>
      <p:sp>
        <p:nvSpPr>
          <p:cNvPr id="185" name="Google Shape;185;p7"/>
          <p:cNvSpPr txBox="1"/>
          <p:nvPr/>
        </p:nvSpPr>
        <p:spPr>
          <a:xfrm>
            <a:off x="3800000" y="3070000"/>
            <a:ext cx="8000000" cy="200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A900"/>
              </a:buClr>
              <a:buSzPts val="1100"/>
              <a:buFont typeface="Calibri"/>
              <a:buNone/>
            </a:pPr>
            <a:r>
              <a:rPr b="1" lang="en-US" sz="1100">
                <a:solidFill>
                  <a:srgbClr val="F2A900"/>
                </a:solidFill>
                <a:latin typeface="Calibri"/>
                <a:ea typeface="Calibri"/>
                <a:cs typeface="Calibri"/>
                <a:sym typeface="Calibri"/>
              </a:rPr>
              <a:t>STEP 1   </a:t>
            </a:r>
            <a:r>
              <a:rPr b="1" lang="en-US" sz="1100">
                <a:solidFill>
                  <a:srgbClr val="1B3556"/>
                </a:solidFill>
                <a:latin typeface="Calibri"/>
                <a:ea typeface="Calibri"/>
                <a:cs typeface="Calibri"/>
                <a:sym typeface="Calibri"/>
              </a:rPr>
              <a:t>RISK EVALUATION</a:t>
            </a:r>
            <a:endParaRPr b="1" sz="1100">
              <a:solidFill>
                <a:schemeClr val="dk1"/>
              </a:solidFill>
              <a:latin typeface="Calibri"/>
              <a:ea typeface="Calibri"/>
              <a:cs typeface="Calibri"/>
              <a:sym typeface="Calibri"/>
            </a:endParaRPr>
          </a:p>
        </p:txBody>
      </p:sp>
      <p:grpSp>
        <p:nvGrpSpPr>
          <p:cNvPr id="186" name="Google Shape;186;p7"/>
          <p:cNvGrpSpPr/>
          <p:nvPr/>
        </p:nvGrpSpPr>
        <p:grpSpPr>
          <a:xfrm>
            <a:off x="3800000" y="3420000"/>
            <a:ext cx="7900000" cy="450000"/>
            <a:chOff x="3800000" y="3300000"/>
            <a:chExt cx="7900000" cy="450000"/>
          </a:xfrm>
        </p:grpSpPr>
        <p:sp>
          <p:nvSpPr>
            <p:cNvPr id="187" name="Google Shape;187;p7"/>
            <p:cNvSpPr/>
            <p:nvPr/>
          </p:nvSpPr>
          <p:spPr>
            <a:xfrm>
              <a:off x="3800000" y="3300000"/>
              <a:ext cx="1900000" cy="450000"/>
            </a:xfrm>
            <a:prstGeom prst="rect">
              <a:avLst/>
            </a:prstGeom>
            <a:solidFill>
              <a:srgbClr val="DFEAF6"/>
            </a:solidFill>
            <a:ln cap="flat" cmpd="sng" w="9525">
              <a:solidFill>
                <a:srgbClr val="2E74B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rgbClr val="1B3556"/>
                </a:buClr>
                <a:buSzPts val="1200"/>
                <a:buFont typeface="Calibri"/>
                <a:buNone/>
              </a:pPr>
              <a:r>
                <a:rPr lang="en-US" sz="1200">
                  <a:solidFill>
                    <a:srgbClr val="1B3556"/>
                  </a:solidFill>
                  <a:latin typeface="Calibri"/>
                  <a:ea typeface="Calibri"/>
                  <a:cs typeface="Calibri"/>
                  <a:sym typeface="Calibri"/>
                </a:rPr>
                <a:t>Negligent liability</a:t>
              </a:r>
              <a:endParaRPr sz="1200">
                <a:solidFill>
                  <a:schemeClr val="dk1"/>
                </a:solidFill>
                <a:latin typeface="Calibri"/>
                <a:ea typeface="Calibri"/>
                <a:cs typeface="Calibri"/>
                <a:sym typeface="Calibri"/>
              </a:endParaRPr>
            </a:p>
          </p:txBody>
        </p:sp>
        <p:sp>
          <p:nvSpPr>
            <p:cNvPr id="188" name="Google Shape;188;p7"/>
            <p:cNvSpPr/>
            <p:nvPr/>
          </p:nvSpPr>
          <p:spPr>
            <a:xfrm>
              <a:off x="5800000" y="3300000"/>
              <a:ext cx="1900000" cy="450000"/>
            </a:xfrm>
            <a:prstGeom prst="rect">
              <a:avLst/>
            </a:prstGeom>
            <a:solidFill>
              <a:srgbClr val="DFEAF6"/>
            </a:solidFill>
            <a:ln cap="flat" cmpd="sng" w="9525">
              <a:solidFill>
                <a:srgbClr val="2E74B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rgbClr val="1B3556"/>
                </a:buClr>
                <a:buSzPts val="1200"/>
                <a:buFont typeface="Calibri"/>
                <a:buNone/>
              </a:pPr>
              <a:r>
                <a:rPr lang="en-US" sz="1200">
                  <a:solidFill>
                    <a:srgbClr val="1B3556"/>
                  </a:solidFill>
                  <a:latin typeface="Calibri"/>
                  <a:ea typeface="Calibri"/>
                  <a:cs typeface="Calibri"/>
                  <a:sym typeface="Calibri"/>
                </a:rPr>
                <a:t>Structural integrity</a:t>
              </a:r>
              <a:endParaRPr sz="1200">
                <a:solidFill>
                  <a:schemeClr val="dk1"/>
                </a:solidFill>
                <a:latin typeface="Calibri"/>
                <a:ea typeface="Calibri"/>
                <a:cs typeface="Calibri"/>
                <a:sym typeface="Calibri"/>
              </a:endParaRPr>
            </a:p>
          </p:txBody>
        </p:sp>
        <p:sp>
          <p:nvSpPr>
            <p:cNvPr id="189" name="Google Shape;189;p7"/>
            <p:cNvSpPr/>
            <p:nvPr/>
          </p:nvSpPr>
          <p:spPr>
            <a:xfrm>
              <a:off x="7800000" y="3300000"/>
              <a:ext cx="1900000" cy="450000"/>
            </a:xfrm>
            <a:prstGeom prst="rect">
              <a:avLst/>
            </a:prstGeom>
            <a:solidFill>
              <a:srgbClr val="DFEAF6"/>
            </a:solidFill>
            <a:ln cap="flat" cmpd="sng" w="9525">
              <a:solidFill>
                <a:srgbClr val="2E74B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rgbClr val="1B3556"/>
                </a:buClr>
                <a:buSzPts val="1200"/>
                <a:buFont typeface="Calibri"/>
                <a:buNone/>
              </a:pPr>
              <a:r>
                <a:rPr lang="en-US" sz="1200">
                  <a:solidFill>
                    <a:srgbClr val="1B3556"/>
                  </a:solidFill>
                  <a:latin typeface="Calibri"/>
                  <a:ea typeface="Calibri"/>
                  <a:cs typeface="Calibri"/>
                  <a:sym typeface="Calibri"/>
                </a:rPr>
                <a:t>Compliance reporting</a:t>
              </a:r>
              <a:endParaRPr sz="1200">
                <a:solidFill>
                  <a:schemeClr val="dk1"/>
                </a:solidFill>
                <a:latin typeface="Calibri"/>
                <a:ea typeface="Calibri"/>
                <a:cs typeface="Calibri"/>
                <a:sym typeface="Calibri"/>
              </a:endParaRPr>
            </a:p>
          </p:txBody>
        </p:sp>
        <p:sp>
          <p:nvSpPr>
            <p:cNvPr id="190" name="Google Shape;190;p7"/>
            <p:cNvSpPr/>
            <p:nvPr/>
          </p:nvSpPr>
          <p:spPr>
            <a:xfrm>
              <a:off x="9800000" y="3300000"/>
              <a:ext cx="1900000" cy="450000"/>
            </a:xfrm>
            <a:prstGeom prst="rect">
              <a:avLst/>
            </a:prstGeom>
            <a:solidFill>
              <a:srgbClr val="DFEAF6"/>
            </a:solidFill>
            <a:ln cap="flat" cmpd="sng" w="9525">
              <a:solidFill>
                <a:srgbClr val="2E74B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rgbClr val="1B3556"/>
                </a:buClr>
                <a:buSzPts val="1200"/>
                <a:buFont typeface="Calibri"/>
                <a:buNone/>
              </a:pPr>
              <a:r>
                <a:rPr lang="en-US" sz="1200">
                  <a:solidFill>
                    <a:srgbClr val="1B3556"/>
                  </a:solidFill>
                  <a:latin typeface="Calibri"/>
                  <a:ea typeface="Calibri"/>
                  <a:cs typeface="Calibri"/>
                  <a:sym typeface="Calibri"/>
                </a:rPr>
                <a:t>Facilities involvement</a:t>
              </a:r>
              <a:endParaRPr sz="1200">
                <a:solidFill>
                  <a:schemeClr val="dk1"/>
                </a:solidFill>
                <a:latin typeface="Calibri"/>
                <a:ea typeface="Calibri"/>
                <a:cs typeface="Calibri"/>
                <a:sym typeface="Calibri"/>
              </a:endParaRPr>
            </a:p>
          </p:txBody>
        </p:sp>
      </p:grpSp>
      <p:sp>
        <p:nvSpPr>
          <p:cNvPr id="191" name="Google Shape;191;p7"/>
          <p:cNvSpPr txBox="1"/>
          <p:nvPr/>
        </p:nvSpPr>
        <p:spPr>
          <a:xfrm>
            <a:off x="3800000" y="4020000"/>
            <a:ext cx="8000000" cy="200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A900"/>
              </a:buClr>
              <a:buSzPts val="1100"/>
              <a:buFont typeface="Calibri"/>
              <a:buNone/>
            </a:pPr>
            <a:r>
              <a:rPr b="1" lang="en-US" sz="1100">
                <a:solidFill>
                  <a:srgbClr val="F2A900"/>
                </a:solidFill>
                <a:latin typeface="Calibri"/>
                <a:ea typeface="Calibri"/>
                <a:cs typeface="Calibri"/>
                <a:sym typeface="Calibri"/>
              </a:rPr>
              <a:t>STEP 2   </a:t>
            </a:r>
            <a:r>
              <a:rPr b="1" lang="en-US" sz="1100">
                <a:solidFill>
                  <a:srgbClr val="1B3556"/>
                </a:solidFill>
                <a:latin typeface="Calibri"/>
                <a:ea typeface="Calibri"/>
                <a:cs typeface="Calibri"/>
                <a:sym typeface="Calibri"/>
              </a:rPr>
              <a:t>STAKEHOLDER ROUTING</a:t>
            </a:r>
            <a:endParaRPr b="1" sz="1100">
              <a:solidFill>
                <a:schemeClr val="dk1"/>
              </a:solidFill>
              <a:latin typeface="Calibri"/>
              <a:ea typeface="Calibri"/>
              <a:cs typeface="Calibri"/>
              <a:sym typeface="Calibri"/>
            </a:endParaRPr>
          </a:p>
        </p:txBody>
      </p:sp>
      <p:grpSp>
        <p:nvGrpSpPr>
          <p:cNvPr id="192" name="Google Shape;192;p7"/>
          <p:cNvGrpSpPr/>
          <p:nvPr/>
        </p:nvGrpSpPr>
        <p:grpSpPr>
          <a:xfrm>
            <a:off x="3800000" y="4370000"/>
            <a:ext cx="7900000" cy="450000"/>
            <a:chOff x="3800000" y="4050000"/>
            <a:chExt cx="7900000" cy="450000"/>
          </a:xfrm>
        </p:grpSpPr>
        <p:sp>
          <p:nvSpPr>
            <p:cNvPr id="193" name="Google Shape;193;p7"/>
            <p:cNvSpPr/>
            <p:nvPr/>
          </p:nvSpPr>
          <p:spPr>
            <a:xfrm>
              <a:off x="3800000" y="4050000"/>
              <a:ext cx="1900000" cy="450000"/>
            </a:xfrm>
            <a:prstGeom prst="rect">
              <a:avLst/>
            </a:prstGeom>
            <a:solidFill>
              <a:srgbClr val="DFEAF6"/>
            </a:solidFill>
            <a:ln cap="flat" cmpd="sng" w="9525">
              <a:solidFill>
                <a:srgbClr val="2E74B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rgbClr val="1B3556"/>
                </a:buClr>
                <a:buSzPts val="1200"/>
                <a:buFont typeface="Calibri"/>
                <a:buNone/>
              </a:pPr>
              <a:r>
                <a:rPr lang="en-US" sz="1200">
                  <a:solidFill>
                    <a:srgbClr val="1B3556"/>
                  </a:solidFill>
                  <a:latin typeface="Calibri"/>
                  <a:ea typeface="Calibri"/>
                  <a:cs typeface="Calibri"/>
                  <a:sym typeface="Calibri"/>
                </a:rPr>
                <a:t>Legal</a:t>
              </a:r>
              <a:endParaRPr sz="1200">
                <a:solidFill>
                  <a:schemeClr val="dk1"/>
                </a:solidFill>
                <a:latin typeface="Calibri"/>
                <a:ea typeface="Calibri"/>
                <a:cs typeface="Calibri"/>
                <a:sym typeface="Calibri"/>
              </a:endParaRPr>
            </a:p>
          </p:txBody>
        </p:sp>
        <p:sp>
          <p:nvSpPr>
            <p:cNvPr id="194" name="Google Shape;194;p7"/>
            <p:cNvSpPr/>
            <p:nvPr/>
          </p:nvSpPr>
          <p:spPr>
            <a:xfrm>
              <a:off x="5800000" y="4050000"/>
              <a:ext cx="1900000" cy="450000"/>
            </a:xfrm>
            <a:prstGeom prst="rect">
              <a:avLst/>
            </a:prstGeom>
            <a:solidFill>
              <a:srgbClr val="DFEAF6"/>
            </a:solidFill>
            <a:ln cap="flat" cmpd="sng" w="9525">
              <a:solidFill>
                <a:srgbClr val="2E74B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rgbClr val="1B3556"/>
                </a:buClr>
                <a:buSzPts val="1200"/>
                <a:buFont typeface="Calibri"/>
                <a:buNone/>
              </a:pPr>
              <a:r>
                <a:rPr lang="en-US" sz="1200">
                  <a:solidFill>
                    <a:srgbClr val="1B3556"/>
                  </a:solidFill>
                  <a:latin typeface="Calibri"/>
                  <a:ea typeface="Calibri"/>
                  <a:cs typeface="Calibri"/>
                  <a:sym typeface="Calibri"/>
                </a:rPr>
                <a:t>Asset management</a:t>
              </a:r>
              <a:endParaRPr sz="1200">
                <a:solidFill>
                  <a:schemeClr val="dk1"/>
                </a:solidFill>
                <a:latin typeface="Calibri"/>
                <a:ea typeface="Calibri"/>
                <a:cs typeface="Calibri"/>
                <a:sym typeface="Calibri"/>
              </a:endParaRPr>
            </a:p>
          </p:txBody>
        </p:sp>
        <p:sp>
          <p:nvSpPr>
            <p:cNvPr id="195" name="Google Shape;195;p7"/>
            <p:cNvSpPr/>
            <p:nvPr/>
          </p:nvSpPr>
          <p:spPr>
            <a:xfrm>
              <a:off x="7800000" y="4050000"/>
              <a:ext cx="1900000" cy="450000"/>
            </a:xfrm>
            <a:prstGeom prst="rect">
              <a:avLst/>
            </a:prstGeom>
            <a:solidFill>
              <a:srgbClr val="DFEAF6"/>
            </a:solidFill>
            <a:ln cap="flat" cmpd="sng" w="9525">
              <a:solidFill>
                <a:srgbClr val="2E74B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rgbClr val="1B3556"/>
                </a:buClr>
                <a:buSzPts val="1200"/>
                <a:buFont typeface="Calibri"/>
                <a:buNone/>
              </a:pPr>
              <a:r>
                <a:rPr lang="en-US" sz="1200">
                  <a:solidFill>
                    <a:srgbClr val="1B3556"/>
                  </a:solidFill>
                  <a:latin typeface="Calibri"/>
                  <a:ea typeface="Calibri"/>
                  <a:cs typeface="Calibri"/>
                  <a:sym typeface="Calibri"/>
                </a:rPr>
                <a:t>Compliance</a:t>
              </a:r>
              <a:endParaRPr sz="1200">
                <a:solidFill>
                  <a:schemeClr val="dk1"/>
                </a:solidFill>
                <a:latin typeface="Calibri"/>
                <a:ea typeface="Calibri"/>
                <a:cs typeface="Calibri"/>
                <a:sym typeface="Calibri"/>
              </a:endParaRPr>
            </a:p>
          </p:txBody>
        </p:sp>
        <p:sp>
          <p:nvSpPr>
            <p:cNvPr id="196" name="Google Shape;196;p7"/>
            <p:cNvSpPr/>
            <p:nvPr/>
          </p:nvSpPr>
          <p:spPr>
            <a:xfrm>
              <a:off x="9800000" y="4050000"/>
              <a:ext cx="1900000" cy="450000"/>
            </a:xfrm>
            <a:prstGeom prst="rect">
              <a:avLst/>
            </a:prstGeom>
            <a:solidFill>
              <a:srgbClr val="DFEAF6"/>
            </a:solidFill>
            <a:ln cap="flat" cmpd="sng" w="9525">
              <a:solidFill>
                <a:srgbClr val="2E74B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rgbClr val="1B3556"/>
                </a:buClr>
                <a:buSzPts val="1200"/>
                <a:buFont typeface="Calibri"/>
                <a:buNone/>
              </a:pPr>
              <a:r>
                <a:rPr lang="en-US" sz="1200">
                  <a:solidFill>
                    <a:srgbClr val="1B3556"/>
                  </a:solidFill>
                  <a:latin typeface="Calibri"/>
                  <a:ea typeface="Calibri"/>
                  <a:cs typeface="Calibri"/>
                  <a:sym typeface="Calibri"/>
                </a:rPr>
                <a:t>Facilities</a:t>
              </a:r>
              <a:endParaRPr sz="1200">
                <a:solidFill>
                  <a:schemeClr val="dk1"/>
                </a:solidFill>
                <a:latin typeface="Calibri"/>
                <a:ea typeface="Calibri"/>
                <a:cs typeface="Calibri"/>
                <a:sym typeface="Calibri"/>
              </a:endParaRPr>
            </a:p>
          </p:txBody>
        </p:sp>
      </p:grpSp>
      <p:sp>
        <p:nvSpPr>
          <p:cNvPr id="197" name="Google Shape;197;p7"/>
          <p:cNvSpPr txBox="1"/>
          <p:nvPr/>
        </p:nvSpPr>
        <p:spPr>
          <a:xfrm>
            <a:off x="3800000" y="4970000"/>
            <a:ext cx="8000000" cy="200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A900"/>
              </a:buClr>
              <a:buSzPts val="1100"/>
              <a:buFont typeface="Calibri"/>
              <a:buNone/>
            </a:pPr>
            <a:r>
              <a:rPr b="1" lang="en-US" sz="1100">
                <a:solidFill>
                  <a:srgbClr val="F2A900"/>
                </a:solidFill>
                <a:latin typeface="Calibri"/>
                <a:ea typeface="Calibri"/>
                <a:cs typeface="Calibri"/>
                <a:sym typeface="Calibri"/>
              </a:rPr>
              <a:t>STEP 3   </a:t>
            </a:r>
            <a:r>
              <a:rPr b="1" lang="en-US" sz="1100">
                <a:solidFill>
                  <a:srgbClr val="1B3556"/>
                </a:solidFill>
                <a:latin typeface="Calibri"/>
                <a:ea typeface="Calibri"/>
                <a:cs typeface="Calibri"/>
                <a:sym typeface="Calibri"/>
              </a:rPr>
              <a:t>FINANCIAL MODELING</a:t>
            </a:r>
            <a:endParaRPr b="1" sz="1100">
              <a:solidFill>
                <a:schemeClr val="dk1"/>
              </a:solidFill>
              <a:latin typeface="Calibri"/>
              <a:ea typeface="Calibri"/>
              <a:cs typeface="Calibri"/>
              <a:sym typeface="Calibri"/>
            </a:endParaRPr>
          </a:p>
        </p:txBody>
      </p:sp>
      <p:sp>
        <p:nvSpPr>
          <p:cNvPr id="198" name="Google Shape;198;p7"/>
          <p:cNvSpPr/>
          <p:nvPr/>
        </p:nvSpPr>
        <p:spPr>
          <a:xfrm>
            <a:off x="3800000" y="5320000"/>
            <a:ext cx="7900000" cy="500000"/>
          </a:xfrm>
          <a:prstGeom prst="rect">
            <a:avLst/>
          </a:prstGeom>
          <a:solidFill>
            <a:srgbClr val="2E74B5"/>
          </a:solidFill>
          <a:ln>
            <a:noFill/>
          </a:ln>
        </p:spPr>
        <p:txBody>
          <a:bodyPr anchorCtr="0" anchor="ctr" bIns="45700" lIns="182875" spcFirstLastPara="1" rIns="182875" wrap="square" tIns="45700">
            <a:noAutofit/>
          </a:bodyPr>
          <a:lstStyle/>
          <a:p>
            <a:pPr indent="0" lvl="0" marL="0" marR="0" rtl="0" algn="ctr">
              <a:spcBef>
                <a:spcPts val="0"/>
              </a:spcBef>
              <a:spcAft>
                <a:spcPts val="0"/>
              </a:spcAft>
              <a:buClr>
                <a:schemeClr val="lt1"/>
              </a:buClr>
              <a:buSzPts val="1300"/>
              <a:buFont typeface="Calibri"/>
              <a:buNone/>
            </a:pPr>
            <a:r>
              <a:rPr lang="en-US" sz="1300">
                <a:solidFill>
                  <a:schemeClr val="lt1"/>
                </a:solidFill>
                <a:latin typeface="Calibri"/>
                <a:ea typeface="Calibri"/>
                <a:cs typeface="Calibri"/>
                <a:sym typeface="Calibri"/>
              </a:rPr>
              <a:t>Cost of action vs inaction, modeled against the asset’s investment horizon. Projected through year six.</a:t>
            </a:r>
            <a:endParaRPr sz="1300">
              <a:solidFill>
                <a:schemeClr val="dk1"/>
              </a:solidFill>
              <a:latin typeface="Calibri"/>
              <a:ea typeface="Calibri"/>
              <a:cs typeface="Calibri"/>
              <a:sym typeface="Calibri"/>
            </a:endParaRPr>
          </a:p>
        </p:txBody>
      </p:sp>
      <p:sp>
        <p:nvSpPr>
          <p:cNvPr id="199" name="Google Shape;199;p7"/>
          <p:cNvSpPr/>
          <p:nvPr/>
        </p:nvSpPr>
        <p:spPr>
          <a:xfrm>
            <a:off x="3700000" y="3040000"/>
            <a:ext cx="8099995" cy="2914055"/>
          </a:xfrm>
          <a:prstGeom prst="rect">
            <a:avLst/>
          </a:prstGeom>
          <a:noFill/>
          <a:ln cap="flat" cmpd="sng" w="9525">
            <a:solidFill>
              <a:schemeClr val="accent5"/>
            </a:solidFill>
            <a:prstDash val="solid"/>
            <a:round/>
            <a:headEnd len="sm" w="sm" type="none"/>
            <a:tailEnd len="sm" w="sm" type="none"/>
          </a:ln>
        </p:spPr>
        <p:txBody>
          <a:bodyPr anchorCtr="0" anchor="ctr" bIns="45700" lIns="114300" spcFirstLastPara="1" rIns="114300" wrap="square" tIns="45700">
            <a:normAutofit/>
          </a:bodyPr>
          <a:lstStyle/>
          <a:p>
            <a:pPr indent="0" lvl="0" marL="0" marR="0" rtl="0" algn="ctr">
              <a:spcBef>
                <a:spcPts val="0"/>
              </a:spcBef>
              <a:spcAft>
                <a:spcPts val="0"/>
              </a:spcAft>
              <a:buClr>
                <a:schemeClr val="dk1"/>
              </a:buClr>
              <a:buSzPts val="2400"/>
              <a:buFont typeface="Calibri"/>
              <a:buNone/>
            </a:pPr>
            <a:r>
              <a:t/>
            </a:r>
            <a:endParaRPr b="0" sz="2400">
              <a:solidFill>
                <a:srgbClr val="8B1A1A"/>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8"/>
          <p:cNvSpPr txBox="1"/>
          <p:nvPr>
            <p:ph type="title"/>
          </p:nvPr>
        </p:nvSpPr>
        <p:spPr>
          <a:xfrm>
            <a:off x="838200" y="2139882"/>
            <a:ext cx="10515600" cy="257823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1E3A5F"/>
              </a:buClr>
              <a:buSzPts val="8800"/>
              <a:buFont typeface="Open Sans"/>
              <a:buNone/>
            </a:pPr>
            <a:r>
              <a:rPr b="1" lang="en-US" sz="8800">
                <a:solidFill>
                  <a:srgbClr val="1E3A5F"/>
                </a:solidFill>
                <a:latin typeface="Open Sans"/>
                <a:ea typeface="Open Sans"/>
                <a:cs typeface="Open Sans"/>
                <a:sym typeface="Open Sans"/>
              </a:rPr>
              <a:t>Q&amp;A</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9"/>
          <p:cNvSpPr/>
          <p:nvPr/>
        </p:nvSpPr>
        <p:spPr>
          <a:xfrm>
            <a:off x="590000" y="1145000"/>
            <a:ext cx="11100000" cy="123131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3400">
                <a:solidFill>
                  <a:srgbClr val="1E3A5F"/>
                </a:solidFill>
                <a:latin typeface="Open Sans"/>
                <a:ea typeface="Open Sans"/>
                <a:cs typeface="Open Sans"/>
                <a:sym typeface="Open Sans"/>
              </a:rPr>
              <a:t>The AI tools are ready. The question is whether your data is.</a:t>
            </a:r>
            <a:endParaRPr/>
          </a:p>
        </p:txBody>
      </p:sp>
      <p:sp>
        <p:nvSpPr>
          <p:cNvPr id="210" name="Google Shape;210;p9"/>
          <p:cNvSpPr/>
          <p:nvPr/>
        </p:nvSpPr>
        <p:spPr>
          <a:xfrm>
            <a:off x="457200" y="2429792"/>
            <a:ext cx="11277600" cy="18000"/>
          </a:xfrm>
          <a:prstGeom prst="rect">
            <a:avLst/>
          </a:prstGeom>
          <a:solidFill>
            <a:srgbClr val="F5A62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Open Sans"/>
              <a:ea typeface="Open Sans"/>
              <a:cs typeface="Open Sans"/>
              <a:sym typeface="Open Sans"/>
            </a:endParaRPr>
          </a:p>
        </p:txBody>
      </p:sp>
      <p:sp>
        <p:nvSpPr>
          <p:cNvPr id="211" name="Google Shape;211;p9"/>
          <p:cNvSpPr/>
          <p:nvPr/>
        </p:nvSpPr>
        <p:spPr>
          <a:xfrm>
            <a:off x="457200" y="2499792"/>
            <a:ext cx="3685309" cy="380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400">
                <a:solidFill>
                  <a:srgbClr val="F5A623"/>
                </a:solidFill>
                <a:latin typeface="Open Sans"/>
                <a:ea typeface="Open Sans"/>
                <a:cs typeface="Open Sans"/>
                <a:sym typeface="Open Sans"/>
              </a:rPr>
              <a:t>THANK YOU TO OUR PANELISTS</a:t>
            </a:r>
            <a:endParaRPr/>
          </a:p>
        </p:txBody>
      </p:sp>
      <p:sp>
        <p:nvSpPr>
          <p:cNvPr id="212" name="Google Shape;212;p9"/>
          <p:cNvSpPr/>
          <p:nvPr/>
        </p:nvSpPr>
        <p:spPr>
          <a:xfrm>
            <a:off x="457200" y="2916662"/>
            <a:ext cx="3559200" cy="900000"/>
          </a:xfrm>
          <a:prstGeom prst="rect">
            <a:avLst/>
          </a:prstGeom>
          <a:solidFill>
            <a:srgbClr val="EEF2F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Open Sans"/>
              <a:ea typeface="Open Sans"/>
              <a:cs typeface="Open Sans"/>
              <a:sym typeface="Open Sans"/>
            </a:endParaRPr>
          </a:p>
        </p:txBody>
      </p:sp>
      <p:sp>
        <p:nvSpPr>
          <p:cNvPr id="213" name="Google Shape;213;p9"/>
          <p:cNvSpPr/>
          <p:nvPr/>
        </p:nvSpPr>
        <p:spPr>
          <a:xfrm>
            <a:off x="457200" y="2916662"/>
            <a:ext cx="30000" cy="900000"/>
          </a:xfrm>
          <a:prstGeom prst="rect">
            <a:avLst/>
          </a:prstGeom>
          <a:solidFill>
            <a:srgbClr val="1E3A5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Open Sans"/>
              <a:ea typeface="Open Sans"/>
              <a:cs typeface="Open Sans"/>
              <a:sym typeface="Open Sans"/>
            </a:endParaRPr>
          </a:p>
        </p:txBody>
      </p:sp>
      <p:sp>
        <p:nvSpPr>
          <p:cNvPr id="214" name="Google Shape;214;p9"/>
          <p:cNvSpPr/>
          <p:nvPr/>
        </p:nvSpPr>
        <p:spPr>
          <a:xfrm>
            <a:off x="510000" y="2916662"/>
            <a:ext cx="3500000" cy="900000"/>
          </a:xfrm>
          <a:prstGeom prst="rect">
            <a:avLst/>
          </a:prstGeom>
          <a:noFill/>
          <a:ln>
            <a:noFill/>
          </a:ln>
        </p:spPr>
        <p:txBody>
          <a:bodyPr anchorCtr="0" anchor="ctr" bIns="45700" lIns="120000" spcFirstLastPara="1" rIns="120000" wrap="square" tIns="45700">
            <a:noAutofit/>
          </a:bodyPr>
          <a:lstStyle/>
          <a:p>
            <a:pPr indent="0" lvl="0" marL="0" marR="0" rtl="0" algn="l">
              <a:spcBef>
                <a:spcPts val="0"/>
              </a:spcBef>
              <a:spcAft>
                <a:spcPts val="0"/>
              </a:spcAft>
              <a:buNone/>
            </a:pPr>
            <a:r>
              <a:rPr b="1" lang="en-US" sz="1600">
                <a:solidFill>
                  <a:srgbClr val="1E3A5F"/>
                </a:solidFill>
                <a:latin typeface="Open Sans"/>
                <a:ea typeface="Open Sans"/>
                <a:cs typeface="Open Sans"/>
                <a:sym typeface="Open Sans"/>
              </a:rPr>
              <a:t>Zachary Menzer</a:t>
            </a:r>
            <a:endParaRPr/>
          </a:p>
          <a:p>
            <a:pPr indent="0" lvl="0" marL="0" marR="0" rtl="0" algn="l">
              <a:spcBef>
                <a:spcPts val="0"/>
              </a:spcBef>
              <a:spcAft>
                <a:spcPts val="0"/>
              </a:spcAft>
              <a:buNone/>
            </a:pPr>
            <a:r>
              <a:rPr lang="en-US" sz="1400">
                <a:solidFill>
                  <a:srgbClr val="028090"/>
                </a:solidFill>
                <a:latin typeface="Open Sans"/>
                <a:ea typeface="Open Sans"/>
                <a:cs typeface="Open Sans"/>
                <a:sym typeface="Open Sans"/>
              </a:rPr>
              <a:t>White Oak Partners</a:t>
            </a:r>
            <a:endParaRPr/>
          </a:p>
        </p:txBody>
      </p:sp>
      <p:sp>
        <p:nvSpPr>
          <p:cNvPr id="215" name="Google Shape;215;p9"/>
          <p:cNvSpPr/>
          <p:nvPr/>
        </p:nvSpPr>
        <p:spPr>
          <a:xfrm>
            <a:off x="450800" y="3877079"/>
            <a:ext cx="3559200" cy="900000"/>
          </a:xfrm>
          <a:prstGeom prst="rect">
            <a:avLst/>
          </a:prstGeom>
          <a:solidFill>
            <a:srgbClr val="E4EBF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Open Sans"/>
              <a:ea typeface="Open Sans"/>
              <a:cs typeface="Open Sans"/>
              <a:sym typeface="Open Sans"/>
            </a:endParaRPr>
          </a:p>
        </p:txBody>
      </p:sp>
      <p:sp>
        <p:nvSpPr>
          <p:cNvPr id="216" name="Google Shape;216;p9"/>
          <p:cNvSpPr/>
          <p:nvPr/>
        </p:nvSpPr>
        <p:spPr>
          <a:xfrm>
            <a:off x="450800" y="3877079"/>
            <a:ext cx="30000" cy="900000"/>
          </a:xfrm>
          <a:prstGeom prst="rect">
            <a:avLst/>
          </a:prstGeom>
          <a:solidFill>
            <a:srgbClr val="02809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Open Sans"/>
              <a:ea typeface="Open Sans"/>
              <a:cs typeface="Open Sans"/>
              <a:sym typeface="Open Sans"/>
            </a:endParaRPr>
          </a:p>
        </p:txBody>
      </p:sp>
      <p:sp>
        <p:nvSpPr>
          <p:cNvPr id="217" name="Google Shape;217;p9"/>
          <p:cNvSpPr/>
          <p:nvPr/>
        </p:nvSpPr>
        <p:spPr>
          <a:xfrm>
            <a:off x="503600" y="3877079"/>
            <a:ext cx="3500000" cy="900000"/>
          </a:xfrm>
          <a:prstGeom prst="rect">
            <a:avLst/>
          </a:prstGeom>
          <a:noFill/>
          <a:ln>
            <a:noFill/>
          </a:ln>
        </p:spPr>
        <p:txBody>
          <a:bodyPr anchorCtr="0" anchor="ctr" bIns="45700" lIns="120000" spcFirstLastPara="1" rIns="120000" wrap="square" tIns="45700">
            <a:noAutofit/>
          </a:bodyPr>
          <a:lstStyle/>
          <a:p>
            <a:pPr indent="0" lvl="0" marL="0" marR="0" rtl="0" algn="l">
              <a:spcBef>
                <a:spcPts val="0"/>
              </a:spcBef>
              <a:spcAft>
                <a:spcPts val="0"/>
              </a:spcAft>
              <a:buNone/>
            </a:pPr>
            <a:r>
              <a:rPr b="1" lang="en-US" sz="1600">
                <a:solidFill>
                  <a:srgbClr val="1E3A5F"/>
                </a:solidFill>
                <a:latin typeface="Open Sans"/>
                <a:ea typeface="Open Sans"/>
                <a:cs typeface="Open Sans"/>
                <a:sym typeface="Open Sans"/>
              </a:rPr>
              <a:t>Mike Wolber</a:t>
            </a:r>
            <a:endParaRPr/>
          </a:p>
          <a:p>
            <a:pPr indent="0" lvl="0" marL="0" marR="0" rtl="0" algn="l">
              <a:spcBef>
                <a:spcPts val="0"/>
              </a:spcBef>
              <a:spcAft>
                <a:spcPts val="0"/>
              </a:spcAft>
              <a:buNone/>
            </a:pPr>
            <a:r>
              <a:rPr lang="en-US" sz="1400">
                <a:solidFill>
                  <a:srgbClr val="028090"/>
                </a:solidFill>
                <a:latin typeface="Open Sans"/>
                <a:ea typeface="Open Sans"/>
                <a:cs typeface="Open Sans"/>
                <a:sym typeface="Open Sans"/>
              </a:rPr>
              <a:t>Apartment List</a:t>
            </a:r>
            <a:endParaRPr/>
          </a:p>
        </p:txBody>
      </p:sp>
      <p:sp>
        <p:nvSpPr>
          <p:cNvPr id="218" name="Google Shape;218;p9"/>
          <p:cNvSpPr/>
          <p:nvPr/>
        </p:nvSpPr>
        <p:spPr>
          <a:xfrm>
            <a:off x="457200" y="4837496"/>
            <a:ext cx="3559200" cy="900000"/>
          </a:xfrm>
          <a:prstGeom prst="rect">
            <a:avLst/>
          </a:prstGeom>
          <a:solidFill>
            <a:srgbClr val="DAE3E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Open Sans"/>
              <a:ea typeface="Open Sans"/>
              <a:cs typeface="Open Sans"/>
              <a:sym typeface="Open Sans"/>
            </a:endParaRPr>
          </a:p>
        </p:txBody>
      </p:sp>
      <p:sp>
        <p:nvSpPr>
          <p:cNvPr id="219" name="Google Shape;219;p9"/>
          <p:cNvSpPr/>
          <p:nvPr/>
        </p:nvSpPr>
        <p:spPr>
          <a:xfrm>
            <a:off x="457200" y="4837496"/>
            <a:ext cx="30000" cy="900000"/>
          </a:xfrm>
          <a:prstGeom prst="rect">
            <a:avLst/>
          </a:prstGeom>
          <a:solidFill>
            <a:srgbClr val="F5A62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Open Sans"/>
              <a:ea typeface="Open Sans"/>
              <a:cs typeface="Open Sans"/>
              <a:sym typeface="Open Sans"/>
            </a:endParaRPr>
          </a:p>
        </p:txBody>
      </p:sp>
      <p:sp>
        <p:nvSpPr>
          <p:cNvPr id="220" name="Google Shape;220;p9"/>
          <p:cNvSpPr/>
          <p:nvPr/>
        </p:nvSpPr>
        <p:spPr>
          <a:xfrm>
            <a:off x="510000" y="4837496"/>
            <a:ext cx="3500000" cy="900000"/>
          </a:xfrm>
          <a:prstGeom prst="rect">
            <a:avLst/>
          </a:prstGeom>
          <a:noFill/>
          <a:ln>
            <a:noFill/>
          </a:ln>
        </p:spPr>
        <p:txBody>
          <a:bodyPr anchorCtr="0" anchor="ctr" bIns="45700" lIns="120000" spcFirstLastPara="1" rIns="120000" wrap="square" tIns="45700">
            <a:noAutofit/>
          </a:bodyPr>
          <a:lstStyle/>
          <a:p>
            <a:pPr indent="0" lvl="0" marL="0" marR="0" rtl="0" algn="l">
              <a:spcBef>
                <a:spcPts val="0"/>
              </a:spcBef>
              <a:spcAft>
                <a:spcPts val="0"/>
              </a:spcAft>
              <a:buNone/>
            </a:pPr>
            <a:r>
              <a:rPr b="1" lang="en-US" sz="1600">
                <a:solidFill>
                  <a:srgbClr val="1E3A5F"/>
                </a:solidFill>
                <a:latin typeface="Open Sans"/>
                <a:ea typeface="Open Sans"/>
                <a:cs typeface="Open Sans"/>
                <a:sym typeface="Open Sans"/>
              </a:rPr>
              <a:t>Daniel Paulino</a:t>
            </a:r>
            <a:endParaRPr/>
          </a:p>
          <a:p>
            <a:pPr indent="0" lvl="0" marL="0" marR="0" rtl="0" algn="l">
              <a:spcBef>
                <a:spcPts val="0"/>
              </a:spcBef>
              <a:spcAft>
                <a:spcPts val="0"/>
              </a:spcAft>
              <a:buNone/>
            </a:pPr>
            <a:r>
              <a:rPr lang="en-US" sz="1400">
                <a:solidFill>
                  <a:srgbClr val="028090"/>
                </a:solidFill>
                <a:latin typeface="Open Sans"/>
                <a:ea typeface="Open Sans"/>
                <a:cs typeface="Open Sans"/>
                <a:sym typeface="Open Sans"/>
              </a:rPr>
              <a:t>Multifamily Tech Advisor</a:t>
            </a:r>
            <a:endParaRPr/>
          </a:p>
        </p:txBody>
      </p:sp>
      <p:pic>
        <p:nvPicPr>
          <p:cNvPr descr="QR Code Image" id="221" name="Google Shape;221;p9"/>
          <p:cNvPicPr preferRelativeResize="0"/>
          <p:nvPr/>
        </p:nvPicPr>
        <p:blipFill rotWithShape="1">
          <a:blip r:embed="rId3">
            <a:alphaModFix/>
          </a:blip>
          <a:srcRect b="0" l="0" r="0" t="0"/>
          <a:stretch/>
        </p:blipFill>
        <p:spPr>
          <a:xfrm>
            <a:off x="4269479" y="2916662"/>
            <a:ext cx="2544681" cy="2544681"/>
          </a:xfrm>
          <a:prstGeom prst="rect">
            <a:avLst/>
          </a:prstGeom>
          <a:noFill/>
          <a:ln>
            <a:noFill/>
          </a:ln>
        </p:spPr>
      </p:pic>
      <p:sp>
        <p:nvSpPr>
          <p:cNvPr id="222" name="Google Shape;222;p9"/>
          <p:cNvSpPr txBox="1"/>
          <p:nvPr/>
        </p:nvSpPr>
        <p:spPr>
          <a:xfrm>
            <a:off x="6814160" y="3281061"/>
            <a:ext cx="4006240" cy="181588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1E3A5F"/>
                </a:solidFill>
                <a:latin typeface="Open Sans"/>
                <a:ea typeface="Open Sans"/>
                <a:cs typeface="Open Sans"/>
                <a:sym typeface="Open Sans"/>
              </a:rPr>
              <a:t>SCAN FOR DATA STRATEGY DEEP DIVE + CHECKLISTS FROM PRESENTATION</a:t>
            </a:r>
            <a:endParaRPr sz="28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2025-01-23T03:18:31Z</dcterms:created>
  <dc:creator>Microsoft Office User</dc:creator>
</cp:coreProperties>
</file>